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media/image1.svg" ContentType="image/svg+xml"/>
  <Override PartName="/ppt/media/image2.svg" ContentType="image/svg+xml"/>
  <Override PartName="/ppt/media/image3.svg" ContentType="image/svg+xml"/>
  <Override PartName="/ppt/media/image4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6" r:id="rId3"/>
    <p:sldMasterId id="2147483672" r:id="rId4"/>
    <p:sldMasterId id="2147483678" r:id="rId5"/>
  </p:sldMasterIdLst>
  <p:notesMasterIdLst>
    <p:notesMasterId r:id="rId19"/>
  </p:notesMasterIdLst>
  <p:sldIdLst>
    <p:sldId id="256" r:id="rId6"/>
    <p:sldId id="259" r:id="rId7"/>
    <p:sldId id="276" r:id="rId8"/>
    <p:sldId id="321" r:id="rId9"/>
    <p:sldId id="322" r:id="rId10"/>
    <p:sldId id="323" r:id="rId11"/>
    <p:sldId id="324" r:id="rId12"/>
    <p:sldId id="325" r:id="rId13"/>
    <p:sldId id="326" r:id="rId14"/>
    <p:sldId id="327" r:id="rId15"/>
    <p:sldId id="328" r:id="rId16"/>
    <p:sldId id="329" r:id="rId17"/>
    <p:sldId id="290" r:id="rId18"/>
    <p:sldId id="330" r:id="rId20"/>
    <p:sldId id="331" r:id="rId21"/>
    <p:sldId id="333" r:id="rId22"/>
    <p:sldId id="334" r:id="rId23"/>
    <p:sldId id="335" r:id="rId24"/>
    <p:sldId id="274" r:id="rId25"/>
    <p:sldId id="262" r:id="rId26"/>
    <p:sldId id="343" r:id="rId27"/>
    <p:sldId id="336" r:id="rId28"/>
    <p:sldId id="337" r:id="rId29"/>
    <p:sldId id="338" r:id="rId30"/>
    <p:sldId id="339" r:id="rId31"/>
    <p:sldId id="344" r:id="rId32"/>
    <p:sldId id="261" r:id="rId33"/>
    <p:sldId id="341" r:id="rId34"/>
    <p:sldId id="340" r:id="rId35"/>
    <p:sldId id="265" r:id="rId36"/>
    <p:sldId id="267" r:id="rId37"/>
    <p:sldId id="271" r:id="rId38"/>
    <p:sldId id="291" r:id="rId39"/>
    <p:sldId id="294" r:id="rId40"/>
    <p:sldId id="296" r:id="rId41"/>
    <p:sldId id="299" r:id="rId42"/>
    <p:sldId id="301" r:id="rId43"/>
    <p:sldId id="302" r:id="rId44"/>
    <p:sldId id="303" r:id="rId45"/>
    <p:sldId id="304" r:id="rId46"/>
    <p:sldId id="305" r:id="rId47"/>
    <p:sldId id="308" r:id="rId48"/>
    <p:sldId id="309" r:id="rId49"/>
    <p:sldId id="312" r:id="rId50"/>
    <p:sldId id="313" r:id="rId51"/>
    <p:sldId id="314" r:id="rId52"/>
    <p:sldId id="315" r:id="rId53"/>
    <p:sldId id="316" r:id="rId54"/>
    <p:sldId id="317" r:id="rId55"/>
    <p:sldId id="318" r:id="rId56"/>
    <p:sldId id="258" r:id="rId57"/>
  </p:sldIdLst>
  <p:sldSz cx="18288000" cy="10287000"/>
  <p:notesSz cx="6858000" cy="9144000"/>
  <p:embeddedFontLst>
    <p:embeddedFont>
      <p:font typeface="Wingdings 3" panose="05040102010807070707" pitchFamily="18" charset="2"/>
      <p:regular r:id="rId61"/>
    </p:embeddedFont>
    <p:embeddedFont>
      <p:font typeface="Century Gothic" panose="020B0502020202020204"/>
      <p:regular r:id="rId62"/>
    </p:embeddedFont>
    <p:embeddedFont>
      <p:font typeface="Perpetua" panose="02020502060401020303"/>
      <p:regular r:id="rId63"/>
    </p:embeddedFont>
    <p:embeddedFont>
      <p:font typeface="Bellaboo"/>
      <p:regular r:id="rId6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944" autoAdjust="0"/>
    <p:restoredTop sz="94622" autoAdjust="0"/>
  </p:normalViewPr>
  <p:slideViewPr>
    <p:cSldViewPr>
      <p:cViewPr>
        <p:scale>
          <a:sx n="50" d="100"/>
          <a:sy n="50" d="100"/>
        </p:scale>
        <p:origin x="24" y="-336"/>
      </p:cViewPr>
      <p:guideLst>
        <p:guide orient="horz" pos="2159"/>
        <p:guide pos="281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slide" Target="slides/slide3.xml"/><Relationship Id="rId7" Type="http://schemas.openxmlformats.org/officeDocument/2006/relationships/slide" Target="slides/slide2.xml"/><Relationship Id="rId64" Type="http://schemas.openxmlformats.org/officeDocument/2006/relationships/font" Target="fonts/font4.fntdata"/><Relationship Id="rId63" Type="http://schemas.openxmlformats.org/officeDocument/2006/relationships/font" Target="fonts/font3.fntdata"/><Relationship Id="rId62" Type="http://schemas.openxmlformats.org/officeDocument/2006/relationships/font" Target="fonts/font2.fntdata"/><Relationship Id="rId61" Type="http://schemas.openxmlformats.org/officeDocument/2006/relationships/font" Target="fonts/font1.fntdata"/><Relationship Id="rId60" Type="http://schemas.openxmlformats.org/officeDocument/2006/relationships/tableStyles" Target="tableStyles.xml"/><Relationship Id="rId6" Type="http://schemas.openxmlformats.org/officeDocument/2006/relationships/slide" Target="slides/slide1.xml"/><Relationship Id="rId59" Type="http://schemas.openxmlformats.org/officeDocument/2006/relationships/viewProps" Target="viewProps.xml"/><Relationship Id="rId58" Type="http://schemas.openxmlformats.org/officeDocument/2006/relationships/presProps" Target="presProps.xml"/><Relationship Id="rId57" Type="http://schemas.openxmlformats.org/officeDocument/2006/relationships/slide" Target="slides/slide51.xml"/><Relationship Id="rId56" Type="http://schemas.openxmlformats.org/officeDocument/2006/relationships/slide" Target="slides/slide50.xml"/><Relationship Id="rId55" Type="http://schemas.openxmlformats.org/officeDocument/2006/relationships/slide" Target="slides/slide49.xml"/><Relationship Id="rId54" Type="http://schemas.openxmlformats.org/officeDocument/2006/relationships/slide" Target="slides/slide48.xml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" Type="http://schemas.openxmlformats.org/officeDocument/2006/relationships/slideMaster" Target="slideMasters/slideMaster4.xml"/><Relationship Id="rId49" Type="http://schemas.openxmlformats.org/officeDocument/2006/relationships/slide" Target="slides/slide4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0" Type="http://schemas.openxmlformats.org/officeDocument/2006/relationships/slide" Target="slides/slide34.xml"/><Relationship Id="rId4" Type="http://schemas.openxmlformats.org/officeDocument/2006/relationships/slideMaster" Target="slideMasters/slideMaster3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3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0" Type="http://schemas.openxmlformats.org/officeDocument/2006/relationships/slide" Target="slides/slide14.xml"/><Relationship Id="rId2" Type="http://schemas.openxmlformats.org/officeDocument/2006/relationships/theme" Target="theme/theme1.xml"/><Relationship Id="rId19" Type="http://schemas.openxmlformats.org/officeDocument/2006/relationships/notesMaster" Target="notesMasters/notesMaster1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jpe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jpe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5" Type="http://schemas.openxmlformats.org/officeDocument/2006/relationships/image" Target="../media/image7.jpe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6318" y="1028699"/>
            <a:ext cx="12001500" cy="4457702"/>
          </a:xfrm>
        </p:spPr>
        <p:txBody>
          <a:bodyPr anchor="b">
            <a:normAutofit/>
          </a:bodyPr>
          <a:lstStyle>
            <a:lvl1pPr algn="l">
              <a:defRPr sz="72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6318" y="5765801"/>
            <a:ext cx="9601200" cy="2921000"/>
          </a:xfrm>
        </p:spPr>
        <p:txBody>
          <a:bodyPr anchor="t">
            <a:normAutofit/>
          </a:bodyPr>
          <a:lstStyle>
            <a:lvl1pPr marL="0" indent="0" algn="l">
              <a:buNone/>
              <a:defRPr sz="3150">
                <a:solidFill>
                  <a:schemeClr val="bg2">
                    <a:lumMod val="75000"/>
                  </a:schemeClr>
                </a:solidFill>
              </a:defRPr>
            </a:lvl1pPr>
            <a:lvl2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429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114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800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486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12342018" y="12701"/>
            <a:ext cx="5715000" cy="5715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9162256" y="137318"/>
            <a:ext cx="9120983" cy="912098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10853738" y="342900"/>
            <a:ext cx="7429500" cy="74295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11003756" y="48418"/>
            <a:ext cx="7279484" cy="7279484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11768140" y="914402"/>
            <a:ext cx="6515099" cy="65150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6317" y="3009900"/>
            <a:ext cx="12801602" cy="3422400"/>
          </a:xfrm>
        </p:spPr>
        <p:txBody>
          <a:bodyPr anchor="b">
            <a:normAutofit/>
          </a:bodyPr>
          <a:lstStyle>
            <a:lvl1pPr algn="l">
              <a:defRPr sz="54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6320" y="6743700"/>
            <a:ext cx="12801600" cy="2247900"/>
          </a:xfrm>
        </p:spPr>
        <p:txBody>
          <a:bodyPr anchor="t">
            <a:normAutofit/>
          </a:bodyPr>
          <a:lstStyle>
            <a:lvl1pPr marL="0" indent="0" algn="l">
              <a:buNone/>
              <a:defRPr sz="2700">
                <a:solidFill>
                  <a:schemeClr val="bg2">
                    <a:lumMod val="75000"/>
                  </a:schemeClr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6317" y="1028701"/>
            <a:ext cx="7406483" cy="54229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712200" y="1028702"/>
            <a:ext cx="7401719" cy="542289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8121" y="1028700"/>
            <a:ext cx="6974681" cy="864393"/>
          </a:xfrm>
        </p:spPr>
        <p:txBody>
          <a:bodyPr anchor="b">
            <a:noAutofit/>
          </a:bodyPr>
          <a:lstStyle>
            <a:lvl1pPr marL="0" indent="0">
              <a:buNone/>
              <a:defRPr sz="4200" b="0">
                <a:solidFill>
                  <a:schemeClr val="tx1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6317" y="1905794"/>
            <a:ext cx="7406483" cy="4545807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118599" y="1028700"/>
            <a:ext cx="6997701" cy="864393"/>
          </a:xfrm>
        </p:spPr>
        <p:txBody>
          <a:bodyPr anchor="b">
            <a:noAutofit/>
          </a:bodyPr>
          <a:lstStyle>
            <a:lvl1pPr marL="0" indent="0">
              <a:buNone/>
              <a:defRPr sz="4200" b="0">
                <a:solidFill>
                  <a:schemeClr val="tx1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709818" y="1893093"/>
            <a:ext cx="7393782" cy="4545807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27518" y="1028700"/>
            <a:ext cx="5486400" cy="2057400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6318" y="1028700"/>
            <a:ext cx="8915402" cy="79629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27518" y="3314699"/>
            <a:ext cx="5486400" cy="3136901"/>
          </a:xfrm>
        </p:spPr>
        <p:txBody>
          <a:bodyPr anchor="t">
            <a:normAutofit/>
          </a:bodyPr>
          <a:lstStyle>
            <a:lvl1pPr marL="0" indent="0">
              <a:buNone/>
              <a:defRPr sz="24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4218" y="2171700"/>
            <a:ext cx="9029700" cy="1714500"/>
          </a:xfrm>
        </p:spPr>
        <p:txBody>
          <a:bodyPr anchor="b">
            <a:normAutofit/>
          </a:bodyPr>
          <a:lstStyle>
            <a:lvl1pPr algn="l">
              <a:defRPr sz="4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483518" y="1371600"/>
            <a:ext cx="4921461" cy="6858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400"/>
            </a:lvl1pPr>
            <a:lvl2pPr marL="685800" indent="0">
              <a:buNone/>
              <a:defRPr sz="2400"/>
            </a:lvl2pPr>
            <a:lvl3pPr marL="1371600" indent="0">
              <a:buNone/>
              <a:defRPr sz="2400"/>
            </a:lvl3pPr>
            <a:lvl4pPr marL="2057400" indent="0">
              <a:buNone/>
              <a:defRPr sz="2400"/>
            </a:lvl4pPr>
            <a:lvl5pPr marL="2743200" indent="0">
              <a:buNone/>
              <a:defRPr sz="2400"/>
            </a:lvl5pPr>
            <a:lvl6pPr marL="3429000" indent="0">
              <a:buNone/>
              <a:defRPr sz="2400"/>
            </a:lvl6pPr>
            <a:lvl7pPr marL="4114800" indent="0">
              <a:buNone/>
              <a:defRPr sz="2400"/>
            </a:lvl7pPr>
            <a:lvl8pPr marL="4800600" indent="0">
              <a:buNone/>
              <a:defRPr sz="2400"/>
            </a:lvl8pPr>
            <a:lvl9pPr marL="5486400" indent="0">
              <a:buNone/>
              <a:defRPr sz="24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4218" y="4165600"/>
            <a:ext cx="9032082" cy="3073400"/>
          </a:xfrm>
        </p:spPr>
        <p:txBody>
          <a:bodyPr anchor="t">
            <a:normAutofit/>
          </a:bodyPr>
          <a:lstStyle>
            <a:lvl1pPr marL="0" indent="0">
              <a:buNone/>
              <a:defRPr sz="27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1028700" y="800100"/>
            <a:ext cx="16228218" cy="46863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400"/>
            </a:lvl1pPr>
            <a:lvl2pPr marL="685800" indent="0">
              <a:buNone/>
              <a:defRPr sz="2400"/>
            </a:lvl2pPr>
            <a:lvl3pPr marL="1371600" indent="0">
              <a:buNone/>
              <a:defRPr sz="2400"/>
            </a:lvl3pPr>
            <a:lvl4pPr marL="2057400" indent="0">
              <a:buNone/>
              <a:defRPr sz="2400"/>
            </a:lvl4pPr>
            <a:lvl5pPr marL="2743200" indent="0">
              <a:buNone/>
              <a:defRPr sz="2400"/>
            </a:lvl5pPr>
            <a:lvl6pPr marL="3429000" indent="0">
              <a:buNone/>
              <a:defRPr sz="2400"/>
            </a:lvl6pPr>
            <a:lvl7pPr marL="4114800" indent="0">
              <a:buNone/>
              <a:defRPr sz="2400"/>
            </a:lvl7pPr>
            <a:lvl8pPr marL="4800600" indent="0">
              <a:buNone/>
              <a:defRPr sz="2400"/>
            </a:lvl8pPr>
            <a:lvl9pPr marL="5486400" indent="0">
              <a:buNone/>
              <a:defRPr sz="24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371603" y="5765801"/>
            <a:ext cx="12456315" cy="6858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2400"/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6320" y="1028700"/>
            <a:ext cx="15087600" cy="4114800"/>
          </a:xfrm>
        </p:spPr>
        <p:txBody>
          <a:bodyPr anchor="ctr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6318" y="6172200"/>
            <a:ext cx="12803982" cy="2819400"/>
          </a:xfrm>
        </p:spPr>
        <p:txBody>
          <a:bodyPr anchor="ctr">
            <a:normAutofit/>
          </a:bodyPr>
          <a:lstStyle>
            <a:lvl1pPr marL="0" indent="0" algn="l">
              <a:buNone/>
              <a:defRPr sz="3000">
                <a:solidFill>
                  <a:schemeClr val="bg2">
                    <a:lumMod val="75000"/>
                  </a:schemeClr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2117" y="1028700"/>
            <a:ext cx="13716002" cy="4114800"/>
          </a:xfrm>
        </p:spPr>
        <p:txBody>
          <a:bodyPr anchor="ctr">
            <a:normAutofit/>
          </a:bodyPr>
          <a:lstStyle>
            <a:lvl1pPr algn="l">
              <a:defRPr sz="48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169318" y="5143500"/>
            <a:ext cx="12801600" cy="5715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6320" y="6451601"/>
            <a:ext cx="12801600" cy="2527298"/>
          </a:xfrm>
        </p:spPr>
        <p:txBody>
          <a:bodyPr anchor="ctr">
            <a:normAutofit/>
          </a:bodyPr>
          <a:lstStyle>
            <a:lvl1pPr marL="0" indent="0" algn="l">
              <a:buNone/>
              <a:defRPr sz="3000">
                <a:solidFill>
                  <a:schemeClr val="bg2">
                    <a:lumMod val="75000"/>
                  </a:schemeClr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797718" y="1218333"/>
            <a:ext cx="914400" cy="877164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/>
          <a:p>
            <a:pPr lvl="0"/>
            <a:r>
              <a:rPr lang="en-US" sz="12000" dirty="0">
                <a:solidFill>
                  <a:schemeClr val="tx1"/>
                </a:solidFill>
                <a:effectLst/>
              </a:rPr>
              <a:t>“</a:t>
            </a:r>
            <a:endParaRPr lang="en-US" sz="12000" dirty="0">
              <a:solidFill>
                <a:schemeClr val="tx1"/>
              </a:solidFill>
              <a:effectLst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5428118" y="4152902"/>
            <a:ext cx="914400" cy="877164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/>
          <a:p>
            <a:pPr lvl="0" algn="r"/>
            <a:r>
              <a:rPr lang="en-US" sz="12000" dirty="0">
                <a:solidFill>
                  <a:schemeClr val="tx1"/>
                </a:solidFill>
                <a:effectLst/>
              </a:rPr>
              <a:t>”</a:t>
            </a:r>
            <a:endParaRPr lang="en-US" sz="12000" dirty="0"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6318" y="5143500"/>
            <a:ext cx="12801600" cy="2546100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6317" y="7699472"/>
            <a:ext cx="12803985" cy="1290600"/>
          </a:xfrm>
        </p:spPr>
        <p:txBody>
          <a:bodyPr anchor="t">
            <a:normAutofit/>
          </a:bodyPr>
          <a:lstStyle>
            <a:lvl1pPr marL="0" indent="0" algn="l">
              <a:buNone/>
              <a:defRPr sz="3000">
                <a:solidFill>
                  <a:schemeClr val="bg2">
                    <a:lumMod val="75000"/>
                  </a:schemeClr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2120" y="1028700"/>
            <a:ext cx="13716000" cy="4114800"/>
          </a:xfrm>
        </p:spPr>
        <p:txBody>
          <a:bodyPr anchor="ctr">
            <a:normAutofit/>
          </a:bodyPr>
          <a:lstStyle>
            <a:lvl1pPr algn="l">
              <a:defRPr sz="48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26319" y="5892801"/>
            <a:ext cx="12801602" cy="1574799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36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6317" y="7467600"/>
            <a:ext cx="12801602" cy="1524000"/>
          </a:xfrm>
        </p:spPr>
        <p:txBody>
          <a:bodyPr anchor="t">
            <a:normAutofit/>
          </a:bodyPr>
          <a:lstStyle>
            <a:lvl1pPr marL="0" indent="0" algn="l">
              <a:buNone/>
              <a:defRPr sz="2700">
                <a:solidFill>
                  <a:schemeClr val="bg2">
                    <a:lumMod val="75000"/>
                  </a:schemeClr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797718" y="1218333"/>
            <a:ext cx="914400" cy="877164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/>
          <a:p>
            <a:pPr lvl="0"/>
            <a:r>
              <a:rPr lang="en-US" sz="12000" dirty="0">
                <a:solidFill>
                  <a:schemeClr val="tx1"/>
                </a:solidFill>
                <a:effectLst/>
              </a:rPr>
              <a:t>“</a:t>
            </a:r>
            <a:endParaRPr lang="en-US" sz="12000" dirty="0">
              <a:solidFill>
                <a:schemeClr val="tx1"/>
              </a:solidFill>
              <a:effectLst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428118" y="4152902"/>
            <a:ext cx="914400" cy="877164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/>
          <a:p>
            <a:pPr lvl="0" algn="r"/>
            <a:r>
              <a:rPr lang="en-US" sz="12000" dirty="0">
                <a:solidFill>
                  <a:schemeClr val="tx1"/>
                </a:solidFill>
                <a:effectLst/>
              </a:rPr>
              <a:t>”</a:t>
            </a:r>
            <a:endParaRPr lang="en-US" sz="12000" dirty="0"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6320" y="1028700"/>
            <a:ext cx="15087600" cy="411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26318" y="5892801"/>
            <a:ext cx="12801600" cy="12573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36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6317" y="7150098"/>
            <a:ext cx="12801602" cy="1841501"/>
          </a:xfrm>
        </p:spPr>
        <p:txBody>
          <a:bodyPr anchor="t">
            <a:normAutofit/>
          </a:bodyPr>
          <a:lstStyle>
            <a:lvl1pPr marL="0" indent="0" algn="l">
              <a:buNone/>
              <a:defRPr sz="2700">
                <a:solidFill>
                  <a:schemeClr val="bg2">
                    <a:lumMod val="75000"/>
                  </a:schemeClr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027818" y="1028700"/>
            <a:ext cx="3086100" cy="6858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1028700"/>
            <a:ext cx="11734800" cy="79629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358388" y="281812"/>
            <a:ext cx="15382240" cy="8991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500" b="1" i="0">
                <a:solidFill>
                  <a:srgbClr val="1D6194"/>
                </a:solidFill>
                <a:latin typeface="Arial" panose="020B0604020202020204"/>
                <a:cs typeface="Arial" panose="020B06040202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pPr marL="38100">
              <a:lnSpc>
                <a:spcPct val="100000"/>
              </a:lnSpc>
              <a:spcBef>
                <a:spcPts val="195"/>
              </a:spcBef>
            </a:pPr>
            <a:fld id="{81D60167-4931-47E6-BA6A-407CBD079E47}" type="slidenum">
              <a:rPr spc="-50" dirty="0"/>
            </a:fld>
            <a:endParaRPr spc="-50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500" b="1" i="0">
                <a:solidFill>
                  <a:srgbClr val="1D6194"/>
                </a:solidFill>
                <a:latin typeface="Arial" panose="020B0604020202020204"/>
                <a:cs typeface="Arial" panose="020B06040202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pPr marL="38100">
              <a:lnSpc>
                <a:spcPct val="100000"/>
              </a:lnSpc>
              <a:spcBef>
                <a:spcPts val="195"/>
              </a:spcBef>
            </a:pPr>
            <a:fld id="{81D60167-4931-47E6-BA6A-407CBD079E47}" type="slidenum">
              <a:rPr spc="-50" dirty="0"/>
            </a:fld>
            <a:endParaRPr spc="-50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500" b="1" i="0">
                <a:solidFill>
                  <a:srgbClr val="1D6194"/>
                </a:solidFill>
                <a:latin typeface="Arial" panose="020B0604020202020204"/>
                <a:cs typeface="Arial" panose="020B06040202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889000" y="1712586"/>
            <a:ext cx="7467600" cy="5506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rgbClr val="1D6194"/>
                </a:solidFill>
                <a:latin typeface="Arial" panose="020B0604020202020204"/>
                <a:cs typeface="Arial" panose="020B0604020202020204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1024868" y="2699880"/>
            <a:ext cx="6283958" cy="57556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chemeClr val="hlink"/>
                </a:solidFill>
                <a:latin typeface="Arial" panose="020B0604020202020204"/>
                <a:cs typeface="Arial" panose="020B0604020202020204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pPr marL="38100">
              <a:lnSpc>
                <a:spcPct val="100000"/>
              </a:lnSpc>
              <a:spcBef>
                <a:spcPts val="195"/>
              </a:spcBef>
            </a:pPr>
            <a:fld id="{81D60167-4931-47E6-BA6A-407CBD079E47}" type="slidenum">
              <a:rPr spc="-50" dirty="0"/>
            </a:fld>
            <a:endParaRPr spc="-50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7307400" y="1985786"/>
            <a:ext cx="646430" cy="586740"/>
          </a:xfrm>
          <a:custGeom>
            <a:avLst/>
            <a:gdLst/>
            <a:ahLst/>
            <a:cxnLst/>
            <a:rect l="l" t="t" r="r" b="b"/>
            <a:pathLst>
              <a:path w="323215" h="293369">
                <a:moveTo>
                  <a:pt x="60306" y="0"/>
                </a:moveTo>
                <a:lnTo>
                  <a:pt x="14359" y="31085"/>
                </a:lnTo>
                <a:lnTo>
                  <a:pt x="0" y="133402"/>
                </a:lnTo>
                <a:lnTo>
                  <a:pt x="2318" y="242244"/>
                </a:lnTo>
                <a:lnTo>
                  <a:pt x="6404" y="292904"/>
                </a:lnTo>
                <a:lnTo>
                  <a:pt x="81239" y="151850"/>
                </a:lnTo>
                <a:lnTo>
                  <a:pt x="187302" y="123451"/>
                </a:lnTo>
                <a:lnTo>
                  <a:pt x="282101" y="149268"/>
                </a:lnTo>
                <a:lnTo>
                  <a:pt x="323143" y="170860"/>
                </a:lnTo>
                <a:lnTo>
                  <a:pt x="294748" y="149039"/>
                </a:lnTo>
                <a:lnTo>
                  <a:pt x="225518" y="98432"/>
                </a:lnTo>
                <a:lnTo>
                  <a:pt x="139392" y="41324"/>
                </a:lnTo>
                <a:lnTo>
                  <a:pt x="60306" y="0"/>
                </a:lnTo>
                <a:close/>
              </a:path>
            </a:pathLst>
          </a:custGeom>
          <a:solidFill>
            <a:srgbClr val="C7DA2B"/>
          </a:solidFill>
        </p:spPr>
        <p:txBody>
          <a:bodyPr wrap="square" lIns="0" tIns="0" rIns="0" bIns="0" rtlCol="0"/>
          <a:lstStyle/>
          <a:p>
            <a:endParaRPr sz="3600"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068838" y="2265422"/>
            <a:ext cx="219162" cy="486420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958316" y="-4"/>
            <a:ext cx="8329682" cy="10287000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15603004" y="7851334"/>
            <a:ext cx="764540" cy="537210"/>
          </a:xfrm>
          <a:custGeom>
            <a:avLst/>
            <a:gdLst/>
            <a:ahLst/>
            <a:cxnLst/>
            <a:rect l="l" t="t" r="r" b="b"/>
            <a:pathLst>
              <a:path w="382270" h="268604">
                <a:moveTo>
                  <a:pt x="108973" y="0"/>
                </a:moveTo>
                <a:lnTo>
                  <a:pt x="93189" y="28163"/>
                </a:lnTo>
                <a:lnTo>
                  <a:pt x="57803" y="95757"/>
                </a:lnTo>
                <a:lnTo>
                  <a:pt x="20758" y="177432"/>
                </a:lnTo>
                <a:lnTo>
                  <a:pt x="0" y="247842"/>
                </a:lnTo>
                <a:lnTo>
                  <a:pt x="55998" y="268334"/>
                </a:lnTo>
                <a:lnTo>
                  <a:pt x="187657" y="239275"/>
                </a:lnTo>
                <a:lnTo>
                  <a:pt x="320943" y="195958"/>
                </a:lnTo>
                <a:lnTo>
                  <a:pt x="381823" y="173677"/>
                </a:lnTo>
                <a:lnTo>
                  <a:pt x="179164" y="175848"/>
                </a:lnTo>
                <a:lnTo>
                  <a:pt x="103153" y="112890"/>
                </a:lnTo>
                <a:lnTo>
                  <a:pt x="98264" y="36906"/>
                </a:lnTo>
                <a:lnTo>
                  <a:pt x="108973" y="0"/>
                </a:lnTo>
                <a:close/>
              </a:path>
            </a:pathLst>
          </a:custGeom>
          <a:solidFill>
            <a:srgbClr val="009FD5"/>
          </a:solidFill>
        </p:spPr>
        <p:txBody>
          <a:bodyPr wrap="square" lIns="0" tIns="0" rIns="0" bIns="0" rtlCol="0"/>
          <a:lstStyle/>
          <a:p>
            <a:endParaRPr sz="3600"/>
          </a:p>
        </p:txBody>
      </p:sp>
      <p:pic>
        <p:nvPicPr>
          <p:cNvPr id="20" name="bg 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672998" y="9794640"/>
            <a:ext cx="443630" cy="492352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6935450" y="8820150"/>
            <a:ext cx="933450" cy="93345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500" b="1" i="0">
                <a:solidFill>
                  <a:srgbClr val="1D6194"/>
                </a:solidFill>
                <a:latin typeface="Arial" panose="020B0604020202020204"/>
                <a:cs typeface="Arial" panose="020B06040202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pPr marL="38100">
              <a:lnSpc>
                <a:spcPct val="100000"/>
              </a:lnSpc>
              <a:spcBef>
                <a:spcPts val="195"/>
              </a:spcBef>
            </a:pPr>
            <a:fld id="{81D60167-4931-47E6-BA6A-407CBD079E47}" type="slidenum">
              <a:rPr spc="-50" dirty="0"/>
            </a:fld>
            <a:endParaRPr spc="-50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7307400" y="1985786"/>
            <a:ext cx="646430" cy="586740"/>
          </a:xfrm>
          <a:custGeom>
            <a:avLst/>
            <a:gdLst/>
            <a:ahLst/>
            <a:cxnLst/>
            <a:rect l="l" t="t" r="r" b="b"/>
            <a:pathLst>
              <a:path w="323215" h="293369">
                <a:moveTo>
                  <a:pt x="60306" y="0"/>
                </a:moveTo>
                <a:lnTo>
                  <a:pt x="14359" y="31085"/>
                </a:lnTo>
                <a:lnTo>
                  <a:pt x="0" y="133402"/>
                </a:lnTo>
                <a:lnTo>
                  <a:pt x="2318" y="242244"/>
                </a:lnTo>
                <a:lnTo>
                  <a:pt x="6404" y="292904"/>
                </a:lnTo>
                <a:lnTo>
                  <a:pt x="81239" y="151850"/>
                </a:lnTo>
                <a:lnTo>
                  <a:pt x="187302" y="123451"/>
                </a:lnTo>
                <a:lnTo>
                  <a:pt x="282101" y="149268"/>
                </a:lnTo>
                <a:lnTo>
                  <a:pt x="323143" y="170860"/>
                </a:lnTo>
                <a:lnTo>
                  <a:pt x="294748" y="149039"/>
                </a:lnTo>
                <a:lnTo>
                  <a:pt x="225518" y="98432"/>
                </a:lnTo>
                <a:lnTo>
                  <a:pt x="139392" y="41324"/>
                </a:lnTo>
                <a:lnTo>
                  <a:pt x="60306" y="0"/>
                </a:lnTo>
                <a:close/>
              </a:path>
            </a:pathLst>
          </a:custGeom>
          <a:solidFill>
            <a:srgbClr val="C7DA2B"/>
          </a:solidFill>
        </p:spPr>
        <p:txBody>
          <a:bodyPr wrap="square" lIns="0" tIns="0" rIns="0" bIns="0" rtlCol="0"/>
          <a:lstStyle/>
          <a:p>
            <a:endParaRPr sz="3600"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068838" y="2265422"/>
            <a:ext cx="219162" cy="486420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958316" y="-4"/>
            <a:ext cx="8329682" cy="10287000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15603004" y="7851334"/>
            <a:ext cx="764540" cy="537210"/>
          </a:xfrm>
          <a:custGeom>
            <a:avLst/>
            <a:gdLst/>
            <a:ahLst/>
            <a:cxnLst/>
            <a:rect l="l" t="t" r="r" b="b"/>
            <a:pathLst>
              <a:path w="382270" h="268604">
                <a:moveTo>
                  <a:pt x="108973" y="0"/>
                </a:moveTo>
                <a:lnTo>
                  <a:pt x="93189" y="28163"/>
                </a:lnTo>
                <a:lnTo>
                  <a:pt x="57803" y="95757"/>
                </a:lnTo>
                <a:lnTo>
                  <a:pt x="20758" y="177432"/>
                </a:lnTo>
                <a:lnTo>
                  <a:pt x="0" y="247842"/>
                </a:lnTo>
                <a:lnTo>
                  <a:pt x="55998" y="268334"/>
                </a:lnTo>
                <a:lnTo>
                  <a:pt x="187657" y="239275"/>
                </a:lnTo>
                <a:lnTo>
                  <a:pt x="320943" y="195958"/>
                </a:lnTo>
                <a:lnTo>
                  <a:pt x="381823" y="173677"/>
                </a:lnTo>
                <a:lnTo>
                  <a:pt x="179164" y="175848"/>
                </a:lnTo>
                <a:lnTo>
                  <a:pt x="103153" y="112890"/>
                </a:lnTo>
                <a:lnTo>
                  <a:pt x="98264" y="36906"/>
                </a:lnTo>
                <a:lnTo>
                  <a:pt x="108973" y="0"/>
                </a:lnTo>
                <a:close/>
              </a:path>
            </a:pathLst>
          </a:custGeom>
          <a:solidFill>
            <a:srgbClr val="009FD5"/>
          </a:solidFill>
        </p:spPr>
        <p:txBody>
          <a:bodyPr wrap="square" lIns="0" tIns="0" rIns="0" bIns="0" rtlCol="0"/>
          <a:lstStyle/>
          <a:p>
            <a:endParaRPr sz="3600"/>
          </a:p>
        </p:txBody>
      </p:sp>
      <p:pic>
        <p:nvPicPr>
          <p:cNvPr id="20" name="bg 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672998" y="9794640"/>
            <a:ext cx="443630" cy="492352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6935450" y="8820150"/>
            <a:ext cx="933450" cy="93345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pPr marL="38100">
              <a:lnSpc>
                <a:spcPct val="100000"/>
              </a:lnSpc>
              <a:spcBef>
                <a:spcPts val="195"/>
              </a:spcBef>
            </a:pPr>
            <a:fld id="{81D60167-4931-47E6-BA6A-407CBD079E47}" type="slidenum">
              <a:rPr spc="-50" dirty="0"/>
            </a:fld>
            <a:endParaRPr spc="-50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400" b="1" i="0">
                <a:solidFill>
                  <a:srgbClr val="1D6194"/>
                </a:solidFill>
                <a:latin typeface="Arial" panose="020B0604020202020204"/>
                <a:cs typeface="Arial" panose="020B06040202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pc="-10" dirty="0"/>
              <a:t>INTERNAL.</a:t>
            </a:r>
            <a:r>
              <a:rPr spc="-60" dirty="0"/>
              <a:t> </a:t>
            </a:r>
            <a:r>
              <a:rPr dirty="0"/>
              <a:t>This</a:t>
            </a:r>
            <a:r>
              <a:rPr spc="40" dirty="0"/>
              <a:t> </a:t>
            </a:r>
            <a:r>
              <a:rPr spc="-10" dirty="0"/>
              <a:t>information</a:t>
            </a:r>
            <a:r>
              <a:rPr spc="-5" dirty="0"/>
              <a:t> </a:t>
            </a:r>
            <a:r>
              <a:rPr dirty="0"/>
              <a:t>is</a:t>
            </a:r>
            <a:r>
              <a:rPr spc="40" dirty="0"/>
              <a:t> </a:t>
            </a:r>
            <a:r>
              <a:rPr spc="-10" dirty="0"/>
              <a:t>accessible</a:t>
            </a:r>
            <a:r>
              <a:rPr spc="-55" dirty="0"/>
              <a:t> </a:t>
            </a:r>
            <a:r>
              <a:rPr dirty="0"/>
              <a:t>to</a:t>
            </a:r>
            <a:r>
              <a:rPr spc="-10" dirty="0"/>
              <a:t> </a:t>
            </a:r>
            <a:r>
              <a:rPr dirty="0"/>
              <a:t>ADB</a:t>
            </a:r>
            <a:r>
              <a:rPr spc="-25" dirty="0"/>
              <a:t> </a:t>
            </a:r>
            <a:r>
              <a:rPr spc="-10" dirty="0"/>
              <a:t>Management</a:t>
            </a:r>
            <a:r>
              <a:rPr spc="15" dirty="0"/>
              <a:t> </a:t>
            </a:r>
            <a:r>
              <a:rPr dirty="0"/>
              <a:t>and</a:t>
            </a:r>
            <a:r>
              <a:rPr spc="-5" dirty="0"/>
              <a:t> </a:t>
            </a:r>
            <a:r>
              <a:rPr dirty="0"/>
              <a:t>staff.</a:t>
            </a:r>
            <a:r>
              <a:rPr spc="-60" dirty="0"/>
              <a:t> </a:t>
            </a:r>
            <a:r>
              <a:rPr dirty="0"/>
              <a:t>It</a:t>
            </a:r>
            <a:r>
              <a:rPr spc="15" dirty="0"/>
              <a:t> </a:t>
            </a:r>
            <a:r>
              <a:rPr dirty="0"/>
              <a:t>may</a:t>
            </a:r>
            <a:r>
              <a:rPr spc="65" dirty="0"/>
              <a:t> </a:t>
            </a:r>
            <a:r>
              <a:rPr dirty="0"/>
              <a:t>be</a:t>
            </a:r>
            <a:r>
              <a:rPr spc="20" dirty="0"/>
              <a:t> </a:t>
            </a:r>
            <a:r>
              <a:rPr spc="-10" dirty="0"/>
              <a:t>shared</a:t>
            </a:r>
            <a:r>
              <a:rPr spc="-5" dirty="0"/>
              <a:t> </a:t>
            </a:r>
            <a:r>
              <a:rPr dirty="0"/>
              <a:t>outside</a:t>
            </a:r>
            <a:r>
              <a:rPr spc="20" dirty="0"/>
              <a:t> </a:t>
            </a:r>
            <a:r>
              <a:rPr spc="-10" dirty="0"/>
              <a:t>ADB</a:t>
            </a:r>
            <a:r>
              <a:rPr spc="-25" dirty="0"/>
              <a:t> </a:t>
            </a:r>
            <a:r>
              <a:rPr dirty="0"/>
              <a:t>with</a:t>
            </a:r>
            <a:r>
              <a:rPr spc="-10" dirty="0"/>
              <a:t> </a:t>
            </a:r>
            <a:r>
              <a:rPr dirty="0"/>
              <a:t>appropriate</a:t>
            </a:r>
            <a:r>
              <a:rPr spc="15" dirty="0"/>
              <a:t> </a:t>
            </a:r>
            <a:r>
              <a:rPr spc="-10" dirty="0"/>
              <a:t>permissio</a:t>
            </a:r>
            <a:r>
              <a:rPr spc="-110" dirty="0"/>
              <a:t> </a:t>
            </a:r>
            <a:r>
              <a:rPr spc="-25" dirty="0"/>
              <a:t>n.</a:t>
            </a:r>
            <a:endParaRPr spc="-25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pPr marL="38100">
              <a:lnSpc>
                <a:spcPts val="1430"/>
              </a:lnSpc>
            </a:pPr>
            <a:fld id="{81D60167-4931-47E6-BA6A-407CBD079E47}" type="slidenum">
              <a:rPr spc="-50" dirty="0"/>
            </a:fld>
            <a:endParaRPr spc="-50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400" b="1" i="0">
                <a:solidFill>
                  <a:srgbClr val="1D6194"/>
                </a:solidFill>
                <a:latin typeface="Arial" panose="020B0604020202020204"/>
                <a:cs typeface="Arial" panose="020B06040202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pc="-10" dirty="0"/>
              <a:t>INTERNAL.</a:t>
            </a:r>
            <a:r>
              <a:rPr spc="-60" dirty="0"/>
              <a:t> </a:t>
            </a:r>
            <a:r>
              <a:rPr dirty="0"/>
              <a:t>This</a:t>
            </a:r>
            <a:r>
              <a:rPr spc="40" dirty="0"/>
              <a:t> </a:t>
            </a:r>
            <a:r>
              <a:rPr spc="-10" dirty="0"/>
              <a:t>information</a:t>
            </a:r>
            <a:r>
              <a:rPr spc="-5" dirty="0"/>
              <a:t> </a:t>
            </a:r>
            <a:r>
              <a:rPr dirty="0"/>
              <a:t>is</a:t>
            </a:r>
            <a:r>
              <a:rPr spc="40" dirty="0"/>
              <a:t> </a:t>
            </a:r>
            <a:r>
              <a:rPr spc="-10" dirty="0"/>
              <a:t>accessible</a:t>
            </a:r>
            <a:r>
              <a:rPr spc="-55" dirty="0"/>
              <a:t> </a:t>
            </a:r>
            <a:r>
              <a:rPr dirty="0"/>
              <a:t>to</a:t>
            </a:r>
            <a:r>
              <a:rPr spc="-10" dirty="0"/>
              <a:t> </a:t>
            </a:r>
            <a:r>
              <a:rPr dirty="0"/>
              <a:t>ADB</a:t>
            </a:r>
            <a:r>
              <a:rPr spc="-25" dirty="0"/>
              <a:t> </a:t>
            </a:r>
            <a:r>
              <a:rPr spc="-10" dirty="0"/>
              <a:t>Management</a:t>
            </a:r>
            <a:r>
              <a:rPr spc="15" dirty="0"/>
              <a:t> </a:t>
            </a:r>
            <a:r>
              <a:rPr dirty="0"/>
              <a:t>and</a:t>
            </a:r>
            <a:r>
              <a:rPr spc="-5" dirty="0"/>
              <a:t> </a:t>
            </a:r>
            <a:r>
              <a:rPr dirty="0"/>
              <a:t>staff.</a:t>
            </a:r>
            <a:r>
              <a:rPr spc="-60" dirty="0"/>
              <a:t> </a:t>
            </a:r>
            <a:r>
              <a:rPr dirty="0"/>
              <a:t>It</a:t>
            </a:r>
            <a:r>
              <a:rPr spc="15" dirty="0"/>
              <a:t> </a:t>
            </a:r>
            <a:r>
              <a:rPr dirty="0"/>
              <a:t>may</a:t>
            </a:r>
            <a:r>
              <a:rPr spc="65" dirty="0"/>
              <a:t> </a:t>
            </a:r>
            <a:r>
              <a:rPr dirty="0"/>
              <a:t>be</a:t>
            </a:r>
            <a:r>
              <a:rPr spc="20" dirty="0"/>
              <a:t> </a:t>
            </a:r>
            <a:r>
              <a:rPr spc="-10" dirty="0"/>
              <a:t>shared</a:t>
            </a:r>
            <a:r>
              <a:rPr spc="-5" dirty="0"/>
              <a:t> </a:t>
            </a:r>
            <a:r>
              <a:rPr dirty="0"/>
              <a:t>outside</a:t>
            </a:r>
            <a:r>
              <a:rPr spc="20" dirty="0"/>
              <a:t> </a:t>
            </a:r>
            <a:r>
              <a:rPr spc="-10" dirty="0"/>
              <a:t>ADB</a:t>
            </a:r>
            <a:r>
              <a:rPr spc="-25" dirty="0"/>
              <a:t> </a:t>
            </a:r>
            <a:r>
              <a:rPr dirty="0"/>
              <a:t>with</a:t>
            </a:r>
            <a:r>
              <a:rPr spc="-10" dirty="0"/>
              <a:t> </a:t>
            </a:r>
            <a:r>
              <a:rPr dirty="0"/>
              <a:t>appropriate</a:t>
            </a:r>
            <a:r>
              <a:rPr spc="15" dirty="0"/>
              <a:t> </a:t>
            </a:r>
            <a:r>
              <a:rPr spc="-10" dirty="0"/>
              <a:t>permissio</a:t>
            </a:r>
            <a:r>
              <a:rPr spc="-110" dirty="0"/>
              <a:t> </a:t>
            </a:r>
            <a:r>
              <a:rPr spc="-25" dirty="0"/>
              <a:t>n.</a:t>
            </a:r>
            <a:endParaRPr spc="-25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pPr marL="38100">
              <a:lnSpc>
                <a:spcPts val="1430"/>
              </a:lnSpc>
            </a:pPr>
            <a:fld id="{81D60167-4931-47E6-BA6A-407CBD079E47}" type="slidenum">
              <a:rPr spc="-50" dirty="0"/>
            </a:fld>
            <a:endParaRPr spc="-50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855014"/>
            <a:ext cx="4683930" cy="343198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935450" y="8820150"/>
            <a:ext cx="933450" cy="933450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949464" y="847198"/>
            <a:ext cx="601980" cy="519430"/>
          </a:xfrm>
          <a:custGeom>
            <a:avLst/>
            <a:gdLst/>
            <a:ahLst/>
            <a:cxnLst/>
            <a:rect l="l" t="t" r="r" b="b"/>
            <a:pathLst>
              <a:path w="300990" h="259715">
                <a:moveTo>
                  <a:pt x="160735" y="0"/>
                </a:moveTo>
                <a:lnTo>
                  <a:pt x="50881" y="2832"/>
                </a:lnTo>
                <a:lnTo>
                  <a:pt x="0" y="6582"/>
                </a:lnTo>
                <a:lnTo>
                  <a:pt x="148881" y="65376"/>
                </a:lnTo>
                <a:lnTo>
                  <a:pt x="186551" y="150111"/>
                </a:lnTo>
                <a:lnTo>
                  <a:pt x="168475" y="226266"/>
                </a:lnTo>
                <a:lnTo>
                  <a:pt x="150124" y="259322"/>
                </a:lnTo>
                <a:lnTo>
                  <a:pt x="169724" y="236354"/>
                </a:lnTo>
                <a:lnTo>
                  <a:pt x="214933" y="180431"/>
                </a:lnTo>
                <a:lnTo>
                  <a:pt x="265363" y="111028"/>
                </a:lnTo>
                <a:lnTo>
                  <a:pt x="300625" y="47615"/>
                </a:lnTo>
                <a:lnTo>
                  <a:pt x="265378" y="10717"/>
                </a:lnTo>
                <a:lnTo>
                  <a:pt x="160735" y="0"/>
                </a:lnTo>
                <a:close/>
              </a:path>
            </a:pathLst>
          </a:custGeom>
          <a:solidFill>
            <a:srgbClr val="FCB515"/>
          </a:solidFill>
        </p:spPr>
        <p:txBody>
          <a:bodyPr wrap="square" lIns="0" tIns="0" rIns="0" bIns="0" rtlCol="0"/>
          <a:lstStyle/>
          <a:p>
            <a:endParaRPr sz="3600"/>
          </a:p>
        </p:txBody>
      </p:sp>
      <p:sp>
        <p:nvSpPr>
          <p:cNvPr id="19" name="bg object 19"/>
          <p:cNvSpPr/>
          <p:nvPr/>
        </p:nvSpPr>
        <p:spPr>
          <a:xfrm>
            <a:off x="327726" y="773298"/>
            <a:ext cx="607060" cy="519430"/>
          </a:xfrm>
          <a:custGeom>
            <a:avLst/>
            <a:gdLst/>
            <a:ahLst/>
            <a:cxnLst/>
            <a:rect l="l" t="t" r="r" b="b"/>
            <a:pathLst>
              <a:path w="303530" h="259715">
                <a:moveTo>
                  <a:pt x="159552" y="0"/>
                </a:moveTo>
                <a:lnTo>
                  <a:pt x="50358" y="12453"/>
                </a:lnTo>
                <a:lnTo>
                  <a:pt x="0" y="20652"/>
                </a:lnTo>
                <a:lnTo>
                  <a:pt x="153557" y="66050"/>
                </a:lnTo>
                <a:lnTo>
                  <a:pt x="198640" y="147160"/>
                </a:lnTo>
                <a:lnTo>
                  <a:pt x="187425" y="224661"/>
                </a:lnTo>
                <a:lnTo>
                  <a:pt x="172092" y="259232"/>
                </a:lnTo>
                <a:lnTo>
                  <a:pt x="189588" y="234641"/>
                </a:lnTo>
                <a:lnTo>
                  <a:pt x="229671" y="174985"/>
                </a:lnTo>
                <a:lnTo>
                  <a:pt x="273736" y="101440"/>
                </a:lnTo>
                <a:lnTo>
                  <a:pt x="303176" y="35180"/>
                </a:lnTo>
                <a:lnTo>
                  <a:pt x="264765" y="1504"/>
                </a:lnTo>
                <a:lnTo>
                  <a:pt x="159552" y="0"/>
                </a:lnTo>
                <a:close/>
              </a:path>
            </a:pathLst>
          </a:custGeom>
          <a:solidFill>
            <a:srgbClr val="8DC53E"/>
          </a:solidFill>
        </p:spPr>
        <p:txBody>
          <a:bodyPr wrap="square" lIns="0" tIns="0" rIns="0" bIns="0" rtlCol="0"/>
          <a:lstStyle/>
          <a:p>
            <a:endParaRPr sz="3600"/>
          </a:p>
        </p:txBody>
      </p:sp>
      <p:sp>
        <p:nvSpPr>
          <p:cNvPr id="20" name="bg object 20"/>
          <p:cNvSpPr/>
          <p:nvPr/>
        </p:nvSpPr>
        <p:spPr>
          <a:xfrm>
            <a:off x="960446" y="230556"/>
            <a:ext cx="690880" cy="572770"/>
          </a:xfrm>
          <a:custGeom>
            <a:avLst/>
            <a:gdLst/>
            <a:ahLst/>
            <a:cxnLst/>
            <a:rect l="l" t="t" r="r" b="b"/>
            <a:pathLst>
              <a:path w="345440" h="286385">
                <a:moveTo>
                  <a:pt x="304145" y="0"/>
                </a:moveTo>
                <a:lnTo>
                  <a:pt x="184123" y="1117"/>
                </a:lnTo>
                <a:lnTo>
                  <a:pt x="58268" y="17694"/>
                </a:lnTo>
                <a:lnTo>
                  <a:pt x="0" y="28040"/>
                </a:lnTo>
                <a:lnTo>
                  <a:pt x="171371" y="73984"/>
                </a:lnTo>
                <a:lnTo>
                  <a:pt x="215671" y="161978"/>
                </a:lnTo>
                <a:lnTo>
                  <a:pt x="195988" y="247456"/>
                </a:lnTo>
                <a:lnTo>
                  <a:pt x="175408" y="285852"/>
                </a:lnTo>
                <a:lnTo>
                  <a:pt x="197517" y="258356"/>
                </a:lnTo>
                <a:lnTo>
                  <a:pt x="248490" y="191711"/>
                </a:lnTo>
                <a:lnTo>
                  <a:pt x="305298" y="109682"/>
                </a:lnTo>
                <a:lnTo>
                  <a:pt x="344910" y="36033"/>
                </a:lnTo>
                <a:lnTo>
                  <a:pt x="304145" y="0"/>
                </a:lnTo>
                <a:close/>
              </a:path>
            </a:pathLst>
          </a:custGeom>
          <a:solidFill>
            <a:srgbClr val="00A0CA"/>
          </a:solidFill>
        </p:spPr>
        <p:txBody>
          <a:bodyPr wrap="square" lIns="0" tIns="0" rIns="0" bIns="0" rtlCol="0"/>
          <a:lstStyle/>
          <a:p>
            <a:endParaRPr sz="3600"/>
          </a:p>
        </p:txBody>
      </p:sp>
      <p:sp>
        <p:nvSpPr>
          <p:cNvPr id="21" name="bg object 21"/>
          <p:cNvSpPr/>
          <p:nvPr/>
        </p:nvSpPr>
        <p:spPr>
          <a:xfrm>
            <a:off x="355554" y="122324"/>
            <a:ext cx="608330" cy="528320"/>
          </a:xfrm>
          <a:custGeom>
            <a:avLst/>
            <a:gdLst/>
            <a:ahLst/>
            <a:cxnLst/>
            <a:rect l="l" t="t" r="r" b="b"/>
            <a:pathLst>
              <a:path w="304165" h="264160">
                <a:moveTo>
                  <a:pt x="262758" y="0"/>
                </a:moveTo>
                <a:lnTo>
                  <a:pt x="157676" y="5923"/>
                </a:lnTo>
                <a:lnTo>
                  <a:pt x="49642" y="26079"/>
                </a:lnTo>
                <a:lnTo>
                  <a:pt x="0" y="37829"/>
                </a:lnTo>
                <a:lnTo>
                  <a:pt x="156343" y="72367"/>
                </a:lnTo>
                <a:lnTo>
                  <a:pt x="207199" y="150098"/>
                </a:lnTo>
                <a:lnTo>
                  <a:pt x="201690" y="228165"/>
                </a:lnTo>
                <a:lnTo>
                  <a:pt x="188938" y="263711"/>
                </a:lnTo>
                <a:lnTo>
                  <a:pt x="204631" y="237963"/>
                </a:lnTo>
                <a:lnTo>
                  <a:pt x="240337" y="175653"/>
                </a:lnTo>
                <a:lnTo>
                  <a:pt x="278996" y="99181"/>
                </a:lnTo>
                <a:lnTo>
                  <a:pt x="303545" y="30950"/>
                </a:lnTo>
                <a:lnTo>
                  <a:pt x="262758" y="0"/>
                </a:lnTo>
                <a:close/>
              </a:path>
            </a:pathLst>
          </a:custGeom>
          <a:solidFill>
            <a:srgbClr val="E9522B"/>
          </a:solidFill>
        </p:spPr>
        <p:txBody>
          <a:bodyPr wrap="square" lIns="0" tIns="0" rIns="0" bIns="0" rtlCol="0"/>
          <a:lstStyle/>
          <a:p>
            <a:endParaRPr sz="360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400" b="1" i="0">
                <a:solidFill>
                  <a:srgbClr val="1D6194"/>
                </a:solidFill>
                <a:latin typeface="Arial" panose="020B0604020202020204"/>
                <a:cs typeface="Arial" panose="020B06040202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20750" y="1692782"/>
            <a:ext cx="7620000" cy="68453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1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351518" y="1803272"/>
            <a:ext cx="7843518" cy="644905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1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pc="-10" dirty="0"/>
              <a:t>INTERNAL.</a:t>
            </a:r>
            <a:r>
              <a:rPr spc="-60" dirty="0"/>
              <a:t> </a:t>
            </a:r>
            <a:r>
              <a:rPr dirty="0"/>
              <a:t>This</a:t>
            </a:r>
            <a:r>
              <a:rPr spc="40" dirty="0"/>
              <a:t> </a:t>
            </a:r>
            <a:r>
              <a:rPr spc="-10" dirty="0"/>
              <a:t>information</a:t>
            </a:r>
            <a:r>
              <a:rPr spc="-5" dirty="0"/>
              <a:t> </a:t>
            </a:r>
            <a:r>
              <a:rPr dirty="0"/>
              <a:t>is</a:t>
            </a:r>
            <a:r>
              <a:rPr spc="40" dirty="0"/>
              <a:t> </a:t>
            </a:r>
            <a:r>
              <a:rPr spc="-10" dirty="0"/>
              <a:t>accessible</a:t>
            </a:r>
            <a:r>
              <a:rPr spc="-55" dirty="0"/>
              <a:t> </a:t>
            </a:r>
            <a:r>
              <a:rPr dirty="0"/>
              <a:t>to</a:t>
            </a:r>
            <a:r>
              <a:rPr spc="-10" dirty="0"/>
              <a:t> </a:t>
            </a:r>
            <a:r>
              <a:rPr dirty="0"/>
              <a:t>ADB</a:t>
            </a:r>
            <a:r>
              <a:rPr spc="-25" dirty="0"/>
              <a:t> </a:t>
            </a:r>
            <a:r>
              <a:rPr spc="-10" dirty="0"/>
              <a:t>Management</a:t>
            </a:r>
            <a:r>
              <a:rPr spc="15" dirty="0"/>
              <a:t> </a:t>
            </a:r>
            <a:r>
              <a:rPr dirty="0"/>
              <a:t>and</a:t>
            </a:r>
            <a:r>
              <a:rPr spc="-5" dirty="0"/>
              <a:t> </a:t>
            </a:r>
            <a:r>
              <a:rPr dirty="0"/>
              <a:t>staff.</a:t>
            </a:r>
            <a:r>
              <a:rPr spc="-60" dirty="0"/>
              <a:t> </a:t>
            </a:r>
            <a:r>
              <a:rPr dirty="0"/>
              <a:t>It</a:t>
            </a:r>
            <a:r>
              <a:rPr spc="15" dirty="0"/>
              <a:t> </a:t>
            </a:r>
            <a:r>
              <a:rPr dirty="0"/>
              <a:t>may</a:t>
            </a:r>
            <a:r>
              <a:rPr spc="65" dirty="0"/>
              <a:t> </a:t>
            </a:r>
            <a:r>
              <a:rPr dirty="0"/>
              <a:t>be</a:t>
            </a:r>
            <a:r>
              <a:rPr spc="20" dirty="0"/>
              <a:t> </a:t>
            </a:r>
            <a:r>
              <a:rPr spc="-10" dirty="0"/>
              <a:t>shared</a:t>
            </a:r>
            <a:r>
              <a:rPr spc="-5" dirty="0"/>
              <a:t> </a:t>
            </a:r>
            <a:r>
              <a:rPr dirty="0"/>
              <a:t>outside</a:t>
            </a:r>
            <a:r>
              <a:rPr spc="20" dirty="0"/>
              <a:t> </a:t>
            </a:r>
            <a:r>
              <a:rPr spc="-10" dirty="0"/>
              <a:t>ADB</a:t>
            </a:r>
            <a:r>
              <a:rPr spc="-25" dirty="0"/>
              <a:t> </a:t>
            </a:r>
            <a:r>
              <a:rPr dirty="0"/>
              <a:t>with</a:t>
            </a:r>
            <a:r>
              <a:rPr spc="-10" dirty="0"/>
              <a:t> </a:t>
            </a:r>
            <a:r>
              <a:rPr dirty="0"/>
              <a:t>appropriate</a:t>
            </a:r>
            <a:r>
              <a:rPr spc="15" dirty="0"/>
              <a:t> </a:t>
            </a:r>
            <a:r>
              <a:rPr spc="-10" dirty="0"/>
              <a:t>permissio</a:t>
            </a:r>
            <a:r>
              <a:rPr spc="-110" dirty="0"/>
              <a:t> </a:t>
            </a:r>
            <a:r>
              <a:rPr spc="-25" dirty="0"/>
              <a:t>n.</a:t>
            </a:r>
            <a:endParaRPr spc="-25"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pPr marL="38100">
              <a:lnSpc>
                <a:spcPts val="1430"/>
              </a:lnSpc>
            </a:pPr>
            <a:fld id="{81D60167-4931-47E6-BA6A-407CBD079E47}" type="slidenum">
              <a:rPr spc="-50" dirty="0"/>
            </a:fld>
            <a:endParaRPr spc="-50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7307400" y="1985786"/>
            <a:ext cx="646430" cy="586740"/>
          </a:xfrm>
          <a:custGeom>
            <a:avLst/>
            <a:gdLst/>
            <a:ahLst/>
            <a:cxnLst/>
            <a:rect l="l" t="t" r="r" b="b"/>
            <a:pathLst>
              <a:path w="323215" h="293369">
                <a:moveTo>
                  <a:pt x="60306" y="0"/>
                </a:moveTo>
                <a:lnTo>
                  <a:pt x="14359" y="31085"/>
                </a:lnTo>
                <a:lnTo>
                  <a:pt x="0" y="133402"/>
                </a:lnTo>
                <a:lnTo>
                  <a:pt x="2318" y="242244"/>
                </a:lnTo>
                <a:lnTo>
                  <a:pt x="6404" y="292904"/>
                </a:lnTo>
                <a:lnTo>
                  <a:pt x="81239" y="151850"/>
                </a:lnTo>
                <a:lnTo>
                  <a:pt x="187302" y="123451"/>
                </a:lnTo>
                <a:lnTo>
                  <a:pt x="282101" y="149268"/>
                </a:lnTo>
                <a:lnTo>
                  <a:pt x="323143" y="170860"/>
                </a:lnTo>
                <a:lnTo>
                  <a:pt x="294748" y="149039"/>
                </a:lnTo>
                <a:lnTo>
                  <a:pt x="225518" y="98432"/>
                </a:lnTo>
                <a:lnTo>
                  <a:pt x="139392" y="41324"/>
                </a:lnTo>
                <a:lnTo>
                  <a:pt x="60306" y="0"/>
                </a:lnTo>
                <a:close/>
              </a:path>
            </a:pathLst>
          </a:custGeom>
          <a:solidFill>
            <a:srgbClr val="C7DA2B"/>
          </a:solidFill>
        </p:spPr>
        <p:txBody>
          <a:bodyPr wrap="square" lIns="0" tIns="0" rIns="0" bIns="0" rtlCol="0"/>
          <a:lstStyle/>
          <a:p>
            <a:endParaRPr sz="3600"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068838" y="2265422"/>
            <a:ext cx="219162" cy="486420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958316" y="-4"/>
            <a:ext cx="8329682" cy="10287000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15603004" y="7851334"/>
            <a:ext cx="764540" cy="537210"/>
          </a:xfrm>
          <a:custGeom>
            <a:avLst/>
            <a:gdLst/>
            <a:ahLst/>
            <a:cxnLst/>
            <a:rect l="l" t="t" r="r" b="b"/>
            <a:pathLst>
              <a:path w="382270" h="268604">
                <a:moveTo>
                  <a:pt x="108973" y="0"/>
                </a:moveTo>
                <a:lnTo>
                  <a:pt x="93189" y="28163"/>
                </a:lnTo>
                <a:lnTo>
                  <a:pt x="57803" y="95757"/>
                </a:lnTo>
                <a:lnTo>
                  <a:pt x="20758" y="177432"/>
                </a:lnTo>
                <a:lnTo>
                  <a:pt x="0" y="247842"/>
                </a:lnTo>
                <a:lnTo>
                  <a:pt x="55998" y="268334"/>
                </a:lnTo>
                <a:lnTo>
                  <a:pt x="187657" y="239275"/>
                </a:lnTo>
                <a:lnTo>
                  <a:pt x="320943" y="195958"/>
                </a:lnTo>
                <a:lnTo>
                  <a:pt x="381823" y="173677"/>
                </a:lnTo>
                <a:lnTo>
                  <a:pt x="179164" y="175848"/>
                </a:lnTo>
                <a:lnTo>
                  <a:pt x="103153" y="112890"/>
                </a:lnTo>
                <a:lnTo>
                  <a:pt x="98264" y="36906"/>
                </a:lnTo>
                <a:lnTo>
                  <a:pt x="108973" y="0"/>
                </a:lnTo>
                <a:close/>
              </a:path>
            </a:pathLst>
          </a:custGeom>
          <a:solidFill>
            <a:srgbClr val="009FD5"/>
          </a:solidFill>
        </p:spPr>
        <p:txBody>
          <a:bodyPr wrap="square" lIns="0" tIns="0" rIns="0" bIns="0" rtlCol="0"/>
          <a:lstStyle/>
          <a:p>
            <a:endParaRPr sz="3600"/>
          </a:p>
        </p:txBody>
      </p:sp>
      <p:pic>
        <p:nvPicPr>
          <p:cNvPr id="20" name="bg 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672998" y="9794640"/>
            <a:ext cx="443630" cy="49235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400" b="1" i="0">
                <a:solidFill>
                  <a:srgbClr val="1D6194"/>
                </a:solidFill>
                <a:latin typeface="Arial" panose="020B0604020202020204"/>
                <a:cs typeface="Arial" panose="020B06040202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pc="-10" dirty="0"/>
              <a:t>INTERNAL.</a:t>
            </a:r>
            <a:r>
              <a:rPr spc="-60" dirty="0"/>
              <a:t> </a:t>
            </a:r>
            <a:r>
              <a:rPr dirty="0"/>
              <a:t>This</a:t>
            </a:r>
            <a:r>
              <a:rPr spc="40" dirty="0"/>
              <a:t> </a:t>
            </a:r>
            <a:r>
              <a:rPr spc="-10" dirty="0"/>
              <a:t>information</a:t>
            </a:r>
            <a:r>
              <a:rPr spc="-5" dirty="0"/>
              <a:t> </a:t>
            </a:r>
            <a:r>
              <a:rPr dirty="0"/>
              <a:t>is</a:t>
            </a:r>
            <a:r>
              <a:rPr spc="40" dirty="0"/>
              <a:t> </a:t>
            </a:r>
            <a:r>
              <a:rPr spc="-10" dirty="0"/>
              <a:t>accessible</a:t>
            </a:r>
            <a:r>
              <a:rPr spc="-55" dirty="0"/>
              <a:t> </a:t>
            </a:r>
            <a:r>
              <a:rPr dirty="0"/>
              <a:t>to</a:t>
            </a:r>
            <a:r>
              <a:rPr spc="-10" dirty="0"/>
              <a:t> </a:t>
            </a:r>
            <a:r>
              <a:rPr dirty="0"/>
              <a:t>ADB</a:t>
            </a:r>
            <a:r>
              <a:rPr spc="-25" dirty="0"/>
              <a:t> </a:t>
            </a:r>
            <a:r>
              <a:rPr spc="-10" dirty="0"/>
              <a:t>Management</a:t>
            </a:r>
            <a:r>
              <a:rPr spc="15" dirty="0"/>
              <a:t> </a:t>
            </a:r>
            <a:r>
              <a:rPr dirty="0"/>
              <a:t>and</a:t>
            </a:r>
            <a:r>
              <a:rPr spc="-5" dirty="0"/>
              <a:t> </a:t>
            </a:r>
            <a:r>
              <a:rPr dirty="0"/>
              <a:t>staff.</a:t>
            </a:r>
            <a:r>
              <a:rPr spc="-60" dirty="0"/>
              <a:t> </a:t>
            </a:r>
            <a:r>
              <a:rPr dirty="0"/>
              <a:t>It</a:t>
            </a:r>
            <a:r>
              <a:rPr spc="15" dirty="0"/>
              <a:t> </a:t>
            </a:r>
            <a:r>
              <a:rPr dirty="0"/>
              <a:t>may</a:t>
            </a:r>
            <a:r>
              <a:rPr spc="65" dirty="0"/>
              <a:t> </a:t>
            </a:r>
            <a:r>
              <a:rPr dirty="0"/>
              <a:t>be</a:t>
            </a:r>
            <a:r>
              <a:rPr spc="20" dirty="0"/>
              <a:t> </a:t>
            </a:r>
            <a:r>
              <a:rPr spc="-10" dirty="0"/>
              <a:t>shared</a:t>
            </a:r>
            <a:r>
              <a:rPr spc="-5" dirty="0"/>
              <a:t> </a:t>
            </a:r>
            <a:r>
              <a:rPr dirty="0"/>
              <a:t>outside</a:t>
            </a:r>
            <a:r>
              <a:rPr spc="20" dirty="0"/>
              <a:t> </a:t>
            </a:r>
            <a:r>
              <a:rPr spc="-10" dirty="0"/>
              <a:t>ADB</a:t>
            </a:r>
            <a:r>
              <a:rPr spc="-25" dirty="0"/>
              <a:t> </a:t>
            </a:r>
            <a:r>
              <a:rPr dirty="0"/>
              <a:t>with</a:t>
            </a:r>
            <a:r>
              <a:rPr spc="-10" dirty="0"/>
              <a:t> </a:t>
            </a:r>
            <a:r>
              <a:rPr dirty="0"/>
              <a:t>appropriate</a:t>
            </a:r>
            <a:r>
              <a:rPr spc="15" dirty="0"/>
              <a:t> </a:t>
            </a:r>
            <a:r>
              <a:rPr spc="-10" dirty="0"/>
              <a:t>permissio</a:t>
            </a:r>
            <a:r>
              <a:rPr spc="-110" dirty="0"/>
              <a:t> </a:t>
            </a:r>
            <a:r>
              <a:rPr spc="-25" dirty="0"/>
              <a:t>n.</a:t>
            </a:r>
            <a:endParaRPr spc="-25"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pPr marL="38100">
              <a:lnSpc>
                <a:spcPts val="1430"/>
              </a:lnSpc>
            </a:pPr>
            <a:fld id="{81D60167-4931-47E6-BA6A-407CBD079E47}" type="slidenum">
              <a:rPr spc="-50" dirty="0"/>
            </a:fld>
            <a:endParaRPr spc="-50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7307400" y="1985786"/>
            <a:ext cx="646430" cy="586740"/>
          </a:xfrm>
          <a:custGeom>
            <a:avLst/>
            <a:gdLst/>
            <a:ahLst/>
            <a:cxnLst/>
            <a:rect l="l" t="t" r="r" b="b"/>
            <a:pathLst>
              <a:path w="323215" h="293369">
                <a:moveTo>
                  <a:pt x="60306" y="0"/>
                </a:moveTo>
                <a:lnTo>
                  <a:pt x="14359" y="31085"/>
                </a:lnTo>
                <a:lnTo>
                  <a:pt x="0" y="133402"/>
                </a:lnTo>
                <a:lnTo>
                  <a:pt x="2318" y="242244"/>
                </a:lnTo>
                <a:lnTo>
                  <a:pt x="6404" y="292904"/>
                </a:lnTo>
                <a:lnTo>
                  <a:pt x="81239" y="151850"/>
                </a:lnTo>
                <a:lnTo>
                  <a:pt x="187302" y="123451"/>
                </a:lnTo>
                <a:lnTo>
                  <a:pt x="282101" y="149268"/>
                </a:lnTo>
                <a:lnTo>
                  <a:pt x="323143" y="170860"/>
                </a:lnTo>
                <a:lnTo>
                  <a:pt x="294748" y="149039"/>
                </a:lnTo>
                <a:lnTo>
                  <a:pt x="225518" y="98432"/>
                </a:lnTo>
                <a:lnTo>
                  <a:pt x="139392" y="41324"/>
                </a:lnTo>
                <a:lnTo>
                  <a:pt x="60306" y="0"/>
                </a:lnTo>
                <a:close/>
              </a:path>
            </a:pathLst>
          </a:custGeom>
          <a:solidFill>
            <a:srgbClr val="C7DA2B"/>
          </a:solidFill>
        </p:spPr>
        <p:txBody>
          <a:bodyPr wrap="square" lIns="0" tIns="0" rIns="0" bIns="0" rtlCol="0"/>
          <a:lstStyle/>
          <a:p>
            <a:endParaRPr sz="3600"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068838" y="2265422"/>
            <a:ext cx="219162" cy="486420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958316" y="-4"/>
            <a:ext cx="8329682" cy="10287000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15603004" y="7851334"/>
            <a:ext cx="764540" cy="537210"/>
          </a:xfrm>
          <a:custGeom>
            <a:avLst/>
            <a:gdLst/>
            <a:ahLst/>
            <a:cxnLst/>
            <a:rect l="l" t="t" r="r" b="b"/>
            <a:pathLst>
              <a:path w="382270" h="268604">
                <a:moveTo>
                  <a:pt x="108973" y="0"/>
                </a:moveTo>
                <a:lnTo>
                  <a:pt x="93189" y="28163"/>
                </a:lnTo>
                <a:lnTo>
                  <a:pt x="57803" y="95757"/>
                </a:lnTo>
                <a:lnTo>
                  <a:pt x="20758" y="177432"/>
                </a:lnTo>
                <a:lnTo>
                  <a:pt x="0" y="247842"/>
                </a:lnTo>
                <a:lnTo>
                  <a:pt x="55998" y="268334"/>
                </a:lnTo>
                <a:lnTo>
                  <a:pt x="187657" y="239275"/>
                </a:lnTo>
                <a:lnTo>
                  <a:pt x="320943" y="195958"/>
                </a:lnTo>
                <a:lnTo>
                  <a:pt x="381823" y="173677"/>
                </a:lnTo>
                <a:lnTo>
                  <a:pt x="179164" y="175848"/>
                </a:lnTo>
                <a:lnTo>
                  <a:pt x="103153" y="112890"/>
                </a:lnTo>
                <a:lnTo>
                  <a:pt x="98264" y="36906"/>
                </a:lnTo>
                <a:lnTo>
                  <a:pt x="108973" y="0"/>
                </a:lnTo>
                <a:close/>
              </a:path>
            </a:pathLst>
          </a:custGeom>
          <a:solidFill>
            <a:srgbClr val="009FD5"/>
          </a:solidFill>
        </p:spPr>
        <p:txBody>
          <a:bodyPr wrap="square" lIns="0" tIns="0" rIns="0" bIns="0" rtlCol="0"/>
          <a:lstStyle/>
          <a:p>
            <a:endParaRPr sz="3600"/>
          </a:p>
        </p:txBody>
      </p:sp>
      <p:pic>
        <p:nvPicPr>
          <p:cNvPr id="20" name="bg 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672998" y="9794640"/>
            <a:ext cx="443630" cy="49235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pc="-10" dirty="0"/>
              <a:t>INTERNAL.</a:t>
            </a:r>
            <a:r>
              <a:rPr spc="-60" dirty="0"/>
              <a:t> </a:t>
            </a:r>
            <a:r>
              <a:rPr dirty="0"/>
              <a:t>This</a:t>
            </a:r>
            <a:r>
              <a:rPr spc="40" dirty="0"/>
              <a:t> </a:t>
            </a:r>
            <a:r>
              <a:rPr spc="-10" dirty="0"/>
              <a:t>information</a:t>
            </a:r>
            <a:r>
              <a:rPr spc="-5" dirty="0"/>
              <a:t> </a:t>
            </a:r>
            <a:r>
              <a:rPr dirty="0"/>
              <a:t>is</a:t>
            </a:r>
            <a:r>
              <a:rPr spc="40" dirty="0"/>
              <a:t> </a:t>
            </a:r>
            <a:r>
              <a:rPr spc="-10" dirty="0"/>
              <a:t>accessible</a:t>
            </a:r>
            <a:r>
              <a:rPr spc="-55" dirty="0"/>
              <a:t> </a:t>
            </a:r>
            <a:r>
              <a:rPr dirty="0"/>
              <a:t>to</a:t>
            </a:r>
            <a:r>
              <a:rPr spc="-10" dirty="0"/>
              <a:t> </a:t>
            </a:r>
            <a:r>
              <a:rPr dirty="0"/>
              <a:t>ADB</a:t>
            </a:r>
            <a:r>
              <a:rPr spc="-25" dirty="0"/>
              <a:t> </a:t>
            </a:r>
            <a:r>
              <a:rPr spc="-10" dirty="0"/>
              <a:t>Management</a:t>
            </a:r>
            <a:r>
              <a:rPr spc="15" dirty="0"/>
              <a:t> </a:t>
            </a:r>
            <a:r>
              <a:rPr dirty="0"/>
              <a:t>and</a:t>
            </a:r>
            <a:r>
              <a:rPr spc="-5" dirty="0"/>
              <a:t> </a:t>
            </a:r>
            <a:r>
              <a:rPr dirty="0"/>
              <a:t>staff.</a:t>
            </a:r>
            <a:r>
              <a:rPr spc="-60" dirty="0"/>
              <a:t> </a:t>
            </a:r>
            <a:r>
              <a:rPr dirty="0"/>
              <a:t>It</a:t>
            </a:r>
            <a:r>
              <a:rPr spc="15" dirty="0"/>
              <a:t> </a:t>
            </a:r>
            <a:r>
              <a:rPr dirty="0"/>
              <a:t>may</a:t>
            </a:r>
            <a:r>
              <a:rPr spc="65" dirty="0"/>
              <a:t> </a:t>
            </a:r>
            <a:r>
              <a:rPr dirty="0"/>
              <a:t>be</a:t>
            </a:r>
            <a:r>
              <a:rPr spc="20" dirty="0"/>
              <a:t> </a:t>
            </a:r>
            <a:r>
              <a:rPr spc="-10" dirty="0"/>
              <a:t>shared</a:t>
            </a:r>
            <a:r>
              <a:rPr spc="-5" dirty="0"/>
              <a:t> </a:t>
            </a:r>
            <a:r>
              <a:rPr dirty="0"/>
              <a:t>outside</a:t>
            </a:r>
            <a:r>
              <a:rPr spc="20" dirty="0"/>
              <a:t> </a:t>
            </a:r>
            <a:r>
              <a:rPr spc="-10" dirty="0"/>
              <a:t>ADB</a:t>
            </a:r>
            <a:r>
              <a:rPr spc="-25" dirty="0"/>
              <a:t> </a:t>
            </a:r>
            <a:r>
              <a:rPr dirty="0"/>
              <a:t>with</a:t>
            </a:r>
            <a:r>
              <a:rPr spc="-10" dirty="0"/>
              <a:t> </a:t>
            </a:r>
            <a:r>
              <a:rPr dirty="0"/>
              <a:t>appropriate</a:t>
            </a:r>
            <a:r>
              <a:rPr spc="15" dirty="0"/>
              <a:t> </a:t>
            </a:r>
            <a:r>
              <a:rPr spc="-10" dirty="0"/>
              <a:t>permissio</a:t>
            </a:r>
            <a:r>
              <a:rPr spc="-110" dirty="0"/>
              <a:t> </a:t>
            </a:r>
            <a:r>
              <a:rPr spc="-25" dirty="0"/>
              <a:t>n.</a:t>
            </a:r>
            <a:endParaRPr spc="-25"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pPr marL="38100">
              <a:lnSpc>
                <a:spcPts val="1430"/>
              </a:lnSpc>
            </a:pPr>
            <a:fld id="{81D60167-4931-47E6-BA6A-407CBD079E47}" type="slidenum">
              <a:rPr spc="-50" dirty="0"/>
            </a:fld>
            <a:endParaRPr spc="-50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358388" y="281812"/>
            <a:ext cx="2627628" cy="8991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500" b="1" i="0">
                <a:solidFill>
                  <a:srgbClr val="1D6194"/>
                </a:solidFill>
                <a:latin typeface="Arial" panose="020B0604020202020204"/>
                <a:cs typeface="Arial" panose="020B06040202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pPr marL="38100">
              <a:lnSpc>
                <a:spcPts val="1430"/>
              </a:lnSpc>
            </a:pPr>
            <a:fld id="{81D60167-4931-47E6-BA6A-407CBD079E47}" type="slidenum">
              <a:rPr spc="-50" dirty="0"/>
            </a:fld>
            <a:endParaRPr spc="-50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500" b="1" i="0">
                <a:solidFill>
                  <a:srgbClr val="1D6194"/>
                </a:solidFill>
                <a:latin typeface="Arial" panose="020B0604020202020204"/>
                <a:cs typeface="Arial" panose="020B06040202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pPr marL="38100">
              <a:lnSpc>
                <a:spcPts val="1430"/>
              </a:lnSpc>
            </a:pPr>
            <a:fld id="{81D60167-4931-47E6-BA6A-407CBD079E47}" type="slidenum">
              <a:rPr spc="-50" dirty="0"/>
            </a:fld>
            <a:endParaRPr spc="-50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500" b="1" i="0">
                <a:solidFill>
                  <a:srgbClr val="1D6194"/>
                </a:solidFill>
                <a:latin typeface="Arial" panose="020B0604020202020204"/>
                <a:cs typeface="Arial" panose="020B06040202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63244" y="1741804"/>
            <a:ext cx="8011158" cy="67462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chemeClr val="hlink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pPr marL="38100">
              <a:lnSpc>
                <a:spcPts val="1430"/>
              </a:lnSpc>
            </a:pPr>
            <a:fld id="{81D60167-4931-47E6-BA6A-407CBD079E47}" type="slidenum">
              <a:rPr spc="-50" dirty="0"/>
            </a:fld>
            <a:endParaRPr spc="-50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7307400" y="1985786"/>
            <a:ext cx="646430" cy="586740"/>
          </a:xfrm>
          <a:custGeom>
            <a:avLst/>
            <a:gdLst/>
            <a:ahLst/>
            <a:cxnLst/>
            <a:rect l="l" t="t" r="r" b="b"/>
            <a:pathLst>
              <a:path w="323215" h="293369">
                <a:moveTo>
                  <a:pt x="60306" y="0"/>
                </a:moveTo>
                <a:lnTo>
                  <a:pt x="14359" y="31085"/>
                </a:lnTo>
                <a:lnTo>
                  <a:pt x="0" y="133402"/>
                </a:lnTo>
                <a:lnTo>
                  <a:pt x="2318" y="242244"/>
                </a:lnTo>
                <a:lnTo>
                  <a:pt x="6404" y="292904"/>
                </a:lnTo>
                <a:lnTo>
                  <a:pt x="81239" y="151850"/>
                </a:lnTo>
                <a:lnTo>
                  <a:pt x="187302" y="123451"/>
                </a:lnTo>
                <a:lnTo>
                  <a:pt x="282101" y="149268"/>
                </a:lnTo>
                <a:lnTo>
                  <a:pt x="323143" y="170860"/>
                </a:lnTo>
                <a:lnTo>
                  <a:pt x="294748" y="149039"/>
                </a:lnTo>
                <a:lnTo>
                  <a:pt x="225518" y="98432"/>
                </a:lnTo>
                <a:lnTo>
                  <a:pt x="139392" y="41324"/>
                </a:lnTo>
                <a:lnTo>
                  <a:pt x="60306" y="0"/>
                </a:lnTo>
                <a:close/>
              </a:path>
            </a:pathLst>
          </a:custGeom>
          <a:solidFill>
            <a:srgbClr val="C7DA2B"/>
          </a:solidFill>
        </p:spPr>
        <p:txBody>
          <a:bodyPr wrap="square" lIns="0" tIns="0" rIns="0" bIns="0" rtlCol="0"/>
          <a:lstStyle/>
          <a:p>
            <a:endParaRPr sz="3600"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068838" y="2265422"/>
            <a:ext cx="219162" cy="486420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958316" y="-4"/>
            <a:ext cx="8329682" cy="10287000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15603004" y="7851334"/>
            <a:ext cx="764540" cy="537210"/>
          </a:xfrm>
          <a:custGeom>
            <a:avLst/>
            <a:gdLst/>
            <a:ahLst/>
            <a:cxnLst/>
            <a:rect l="l" t="t" r="r" b="b"/>
            <a:pathLst>
              <a:path w="382270" h="268604">
                <a:moveTo>
                  <a:pt x="108973" y="0"/>
                </a:moveTo>
                <a:lnTo>
                  <a:pt x="93189" y="28163"/>
                </a:lnTo>
                <a:lnTo>
                  <a:pt x="57803" y="95757"/>
                </a:lnTo>
                <a:lnTo>
                  <a:pt x="20758" y="177432"/>
                </a:lnTo>
                <a:lnTo>
                  <a:pt x="0" y="247842"/>
                </a:lnTo>
                <a:lnTo>
                  <a:pt x="55998" y="268334"/>
                </a:lnTo>
                <a:lnTo>
                  <a:pt x="187657" y="239275"/>
                </a:lnTo>
                <a:lnTo>
                  <a:pt x="320943" y="195958"/>
                </a:lnTo>
                <a:lnTo>
                  <a:pt x="381823" y="173677"/>
                </a:lnTo>
                <a:lnTo>
                  <a:pt x="179164" y="175848"/>
                </a:lnTo>
                <a:lnTo>
                  <a:pt x="103153" y="112890"/>
                </a:lnTo>
                <a:lnTo>
                  <a:pt x="98264" y="36906"/>
                </a:lnTo>
                <a:lnTo>
                  <a:pt x="108973" y="0"/>
                </a:lnTo>
                <a:close/>
              </a:path>
            </a:pathLst>
          </a:custGeom>
          <a:solidFill>
            <a:srgbClr val="009FD5"/>
          </a:solidFill>
        </p:spPr>
        <p:txBody>
          <a:bodyPr wrap="square" lIns="0" tIns="0" rIns="0" bIns="0" rtlCol="0"/>
          <a:lstStyle/>
          <a:p>
            <a:endParaRPr sz="3600"/>
          </a:p>
        </p:txBody>
      </p:sp>
      <p:pic>
        <p:nvPicPr>
          <p:cNvPr id="20" name="bg 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672998" y="9794640"/>
            <a:ext cx="443630" cy="492352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6935450" y="8820150"/>
            <a:ext cx="933450" cy="93345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500" b="1" i="0">
                <a:solidFill>
                  <a:srgbClr val="1D6194"/>
                </a:solidFill>
                <a:latin typeface="Arial" panose="020B0604020202020204"/>
                <a:cs typeface="Arial" panose="020B06040202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pPr marL="38100">
              <a:lnSpc>
                <a:spcPts val="1430"/>
              </a:lnSpc>
            </a:pPr>
            <a:fld id="{81D60167-4931-47E6-BA6A-407CBD079E47}" type="slidenum">
              <a:rPr spc="-50" dirty="0"/>
            </a:fld>
            <a:endParaRPr spc="-50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pPr marL="38100">
              <a:lnSpc>
                <a:spcPts val="1430"/>
              </a:lnSpc>
            </a:pPr>
            <a:fld id="{81D60167-4931-47E6-BA6A-407CBD079E47}" type="slidenum">
              <a:rPr spc="-50" dirty="0"/>
            </a:fld>
            <a:endParaRPr spc="-5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7" Type="http://schemas.openxmlformats.org/officeDocument/2006/relationships/image" Target="../media/image4.jpeg"/><Relationship Id="rId6" Type="http://schemas.openxmlformats.org/officeDocument/2006/relationships/image" Target="../media/image5.jpeg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7" Type="http://schemas.openxmlformats.org/officeDocument/2006/relationships/theme" Target="../theme/theme3.xml"/><Relationship Id="rId6" Type="http://schemas.openxmlformats.org/officeDocument/2006/relationships/image" Target="../media/image5.jpeg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7" Type="http://schemas.openxmlformats.org/officeDocument/2006/relationships/image" Target="../media/image7.jpeg"/><Relationship Id="rId6" Type="http://schemas.openxmlformats.org/officeDocument/2006/relationships/image" Target="../media/image5.jpeg"/><Relationship Id="rId5" Type="http://schemas.openxmlformats.org/officeDocument/2006/relationships/slideLayout" Target="../slideLayouts/slideLayout32.xml"/><Relationship Id="rId4" Type="http://schemas.openxmlformats.org/officeDocument/2006/relationships/slideLayout" Target="../slideLayouts/slideLayout31.xml"/><Relationship Id="rId3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3810454" y="4445000"/>
            <a:ext cx="4472787" cy="4813301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6318" y="6730998"/>
            <a:ext cx="12801600" cy="2260601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6318" y="1028701"/>
            <a:ext cx="12801600" cy="54229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56618" y="9258301"/>
            <a:ext cx="2400300" cy="54768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5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26318" y="9258301"/>
            <a:ext cx="11315700" cy="54768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5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544801" y="8367713"/>
            <a:ext cx="1713368" cy="1004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4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algn="l" defTabSz="685800" rtl="0" eaLnBrk="1" latinLnBrk="0" hangingPunct="1">
        <a:spcBef>
          <a:spcPct val="0"/>
        </a:spcBef>
        <a:buNone/>
        <a:defRPr sz="54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428625" indent="-428625" algn="l" defTabSz="685800" rtl="0" eaLnBrk="1" latinLnBrk="0" hangingPunct="1">
        <a:spcBef>
          <a:spcPct val="20000"/>
        </a:spcBef>
        <a:spcAft>
          <a:spcPts val="9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3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1114425" indent="-428625" algn="l" defTabSz="685800" rtl="0" eaLnBrk="1" latinLnBrk="0" hangingPunct="1">
        <a:spcBef>
          <a:spcPct val="20000"/>
        </a:spcBef>
        <a:spcAft>
          <a:spcPts val="9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7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800225" indent="-428625" algn="l" defTabSz="685800" rtl="0" eaLnBrk="1" latinLnBrk="0" hangingPunct="1">
        <a:spcBef>
          <a:spcPct val="20000"/>
        </a:spcBef>
        <a:spcAft>
          <a:spcPts val="9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2314575" indent="-257175" algn="l" defTabSz="685800" rtl="0" eaLnBrk="1" latinLnBrk="0" hangingPunct="1">
        <a:spcBef>
          <a:spcPct val="20000"/>
        </a:spcBef>
        <a:spcAft>
          <a:spcPts val="9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1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3000375" indent="-257175" algn="l" defTabSz="685800" rtl="0" eaLnBrk="1" latinLnBrk="0" hangingPunct="1">
        <a:spcBef>
          <a:spcPct val="20000"/>
        </a:spcBef>
        <a:spcAft>
          <a:spcPts val="9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1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3771900" indent="-342900" algn="l" defTabSz="685800" rtl="0" eaLnBrk="1" latinLnBrk="0" hangingPunct="1">
        <a:spcBef>
          <a:spcPct val="20000"/>
        </a:spcBef>
        <a:spcAft>
          <a:spcPts val="9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1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4457700" indent="-342900" algn="l" defTabSz="685800" rtl="0" eaLnBrk="1" latinLnBrk="0" hangingPunct="1">
        <a:spcBef>
          <a:spcPct val="20000"/>
        </a:spcBef>
        <a:spcAft>
          <a:spcPts val="9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1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5143500" indent="-342900" algn="l" defTabSz="685800" rtl="0" eaLnBrk="1" latinLnBrk="0" hangingPunct="1">
        <a:spcBef>
          <a:spcPct val="20000"/>
        </a:spcBef>
        <a:spcAft>
          <a:spcPts val="9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1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5829300" indent="-342900" algn="l" defTabSz="685800" rtl="0" eaLnBrk="1" latinLnBrk="0" hangingPunct="1">
        <a:spcBef>
          <a:spcPct val="20000"/>
        </a:spcBef>
        <a:spcAft>
          <a:spcPts val="9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1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0" y="6855014"/>
            <a:ext cx="4683930" cy="343198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6935450" y="8820150"/>
            <a:ext cx="933450" cy="933450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949464" y="847198"/>
            <a:ext cx="601980" cy="519430"/>
          </a:xfrm>
          <a:custGeom>
            <a:avLst/>
            <a:gdLst/>
            <a:ahLst/>
            <a:cxnLst/>
            <a:rect l="l" t="t" r="r" b="b"/>
            <a:pathLst>
              <a:path w="300990" h="259715">
                <a:moveTo>
                  <a:pt x="160735" y="0"/>
                </a:moveTo>
                <a:lnTo>
                  <a:pt x="50881" y="2832"/>
                </a:lnTo>
                <a:lnTo>
                  <a:pt x="0" y="6582"/>
                </a:lnTo>
                <a:lnTo>
                  <a:pt x="148881" y="65376"/>
                </a:lnTo>
                <a:lnTo>
                  <a:pt x="186551" y="150111"/>
                </a:lnTo>
                <a:lnTo>
                  <a:pt x="168475" y="226266"/>
                </a:lnTo>
                <a:lnTo>
                  <a:pt x="150124" y="259322"/>
                </a:lnTo>
                <a:lnTo>
                  <a:pt x="169724" y="236354"/>
                </a:lnTo>
                <a:lnTo>
                  <a:pt x="214933" y="180431"/>
                </a:lnTo>
                <a:lnTo>
                  <a:pt x="265363" y="111028"/>
                </a:lnTo>
                <a:lnTo>
                  <a:pt x="300625" y="47615"/>
                </a:lnTo>
                <a:lnTo>
                  <a:pt x="265378" y="10717"/>
                </a:lnTo>
                <a:lnTo>
                  <a:pt x="160735" y="0"/>
                </a:lnTo>
                <a:close/>
              </a:path>
            </a:pathLst>
          </a:custGeom>
          <a:solidFill>
            <a:srgbClr val="FCB515"/>
          </a:solidFill>
        </p:spPr>
        <p:txBody>
          <a:bodyPr wrap="square" lIns="0" tIns="0" rIns="0" bIns="0" rtlCol="0"/>
          <a:lstStyle/>
          <a:p>
            <a:endParaRPr sz="3600"/>
          </a:p>
        </p:txBody>
      </p:sp>
      <p:sp>
        <p:nvSpPr>
          <p:cNvPr id="19" name="bg object 19"/>
          <p:cNvSpPr/>
          <p:nvPr/>
        </p:nvSpPr>
        <p:spPr>
          <a:xfrm>
            <a:off x="327726" y="773298"/>
            <a:ext cx="607060" cy="519430"/>
          </a:xfrm>
          <a:custGeom>
            <a:avLst/>
            <a:gdLst/>
            <a:ahLst/>
            <a:cxnLst/>
            <a:rect l="l" t="t" r="r" b="b"/>
            <a:pathLst>
              <a:path w="303530" h="259715">
                <a:moveTo>
                  <a:pt x="159552" y="0"/>
                </a:moveTo>
                <a:lnTo>
                  <a:pt x="50358" y="12453"/>
                </a:lnTo>
                <a:lnTo>
                  <a:pt x="0" y="20652"/>
                </a:lnTo>
                <a:lnTo>
                  <a:pt x="153557" y="66050"/>
                </a:lnTo>
                <a:lnTo>
                  <a:pt x="198640" y="147160"/>
                </a:lnTo>
                <a:lnTo>
                  <a:pt x="187425" y="224661"/>
                </a:lnTo>
                <a:lnTo>
                  <a:pt x="172092" y="259232"/>
                </a:lnTo>
                <a:lnTo>
                  <a:pt x="189588" y="234641"/>
                </a:lnTo>
                <a:lnTo>
                  <a:pt x="229671" y="174985"/>
                </a:lnTo>
                <a:lnTo>
                  <a:pt x="273736" y="101440"/>
                </a:lnTo>
                <a:lnTo>
                  <a:pt x="303176" y="35180"/>
                </a:lnTo>
                <a:lnTo>
                  <a:pt x="264765" y="1504"/>
                </a:lnTo>
                <a:lnTo>
                  <a:pt x="159552" y="0"/>
                </a:lnTo>
                <a:close/>
              </a:path>
            </a:pathLst>
          </a:custGeom>
          <a:solidFill>
            <a:srgbClr val="8DC53E"/>
          </a:solidFill>
        </p:spPr>
        <p:txBody>
          <a:bodyPr wrap="square" lIns="0" tIns="0" rIns="0" bIns="0" rtlCol="0"/>
          <a:lstStyle/>
          <a:p>
            <a:endParaRPr sz="3600"/>
          </a:p>
        </p:txBody>
      </p:sp>
      <p:sp>
        <p:nvSpPr>
          <p:cNvPr id="20" name="bg object 20"/>
          <p:cNvSpPr/>
          <p:nvPr/>
        </p:nvSpPr>
        <p:spPr>
          <a:xfrm>
            <a:off x="960446" y="230556"/>
            <a:ext cx="690880" cy="572770"/>
          </a:xfrm>
          <a:custGeom>
            <a:avLst/>
            <a:gdLst/>
            <a:ahLst/>
            <a:cxnLst/>
            <a:rect l="l" t="t" r="r" b="b"/>
            <a:pathLst>
              <a:path w="345440" h="286385">
                <a:moveTo>
                  <a:pt x="304145" y="0"/>
                </a:moveTo>
                <a:lnTo>
                  <a:pt x="184123" y="1117"/>
                </a:lnTo>
                <a:lnTo>
                  <a:pt x="58268" y="17694"/>
                </a:lnTo>
                <a:lnTo>
                  <a:pt x="0" y="28040"/>
                </a:lnTo>
                <a:lnTo>
                  <a:pt x="171371" y="73984"/>
                </a:lnTo>
                <a:lnTo>
                  <a:pt x="215671" y="161978"/>
                </a:lnTo>
                <a:lnTo>
                  <a:pt x="195988" y="247456"/>
                </a:lnTo>
                <a:lnTo>
                  <a:pt x="175408" y="285852"/>
                </a:lnTo>
                <a:lnTo>
                  <a:pt x="197517" y="258356"/>
                </a:lnTo>
                <a:lnTo>
                  <a:pt x="248490" y="191711"/>
                </a:lnTo>
                <a:lnTo>
                  <a:pt x="305298" y="109682"/>
                </a:lnTo>
                <a:lnTo>
                  <a:pt x="344910" y="36033"/>
                </a:lnTo>
                <a:lnTo>
                  <a:pt x="304145" y="0"/>
                </a:lnTo>
                <a:close/>
              </a:path>
            </a:pathLst>
          </a:custGeom>
          <a:solidFill>
            <a:srgbClr val="00A0CA"/>
          </a:solidFill>
        </p:spPr>
        <p:txBody>
          <a:bodyPr wrap="square" lIns="0" tIns="0" rIns="0" bIns="0" rtlCol="0"/>
          <a:lstStyle/>
          <a:p>
            <a:endParaRPr sz="3600"/>
          </a:p>
        </p:txBody>
      </p:sp>
      <p:sp>
        <p:nvSpPr>
          <p:cNvPr id="21" name="bg object 21"/>
          <p:cNvSpPr/>
          <p:nvPr/>
        </p:nvSpPr>
        <p:spPr>
          <a:xfrm>
            <a:off x="355554" y="122324"/>
            <a:ext cx="608330" cy="528320"/>
          </a:xfrm>
          <a:custGeom>
            <a:avLst/>
            <a:gdLst/>
            <a:ahLst/>
            <a:cxnLst/>
            <a:rect l="l" t="t" r="r" b="b"/>
            <a:pathLst>
              <a:path w="304165" h="264160">
                <a:moveTo>
                  <a:pt x="262758" y="0"/>
                </a:moveTo>
                <a:lnTo>
                  <a:pt x="157676" y="5923"/>
                </a:lnTo>
                <a:lnTo>
                  <a:pt x="49642" y="26079"/>
                </a:lnTo>
                <a:lnTo>
                  <a:pt x="0" y="37829"/>
                </a:lnTo>
                <a:lnTo>
                  <a:pt x="156343" y="72367"/>
                </a:lnTo>
                <a:lnTo>
                  <a:pt x="207199" y="150098"/>
                </a:lnTo>
                <a:lnTo>
                  <a:pt x="201690" y="228165"/>
                </a:lnTo>
                <a:lnTo>
                  <a:pt x="188938" y="263711"/>
                </a:lnTo>
                <a:lnTo>
                  <a:pt x="204631" y="237963"/>
                </a:lnTo>
                <a:lnTo>
                  <a:pt x="240337" y="175653"/>
                </a:lnTo>
                <a:lnTo>
                  <a:pt x="278996" y="99181"/>
                </a:lnTo>
                <a:lnTo>
                  <a:pt x="303545" y="30950"/>
                </a:lnTo>
                <a:lnTo>
                  <a:pt x="262758" y="0"/>
                </a:lnTo>
                <a:close/>
              </a:path>
            </a:pathLst>
          </a:custGeom>
          <a:solidFill>
            <a:srgbClr val="E9522B"/>
          </a:solidFill>
        </p:spPr>
        <p:txBody>
          <a:bodyPr wrap="square" lIns="0" tIns="0" rIns="0" bIns="0" rtlCol="0"/>
          <a:lstStyle/>
          <a:p>
            <a:endParaRPr sz="360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78988" y="123188"/>
            <a:ext cx="15661640" cy="10577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500" b="1" i="0">
                <a:solidFill>
                  <a:srgbClr val="1D6194"/>
                </a:solidFill>
                <a:latin typeface="Arial" panose="020B0604020202020204"/>
                <a:cs typeface="Arial" panose="020B06040202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89000" y="1789428"/>
            <a:ext cx="16504918" cy="53098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7193260" y="9798654"/>
            <a:ext cx="520700" cy="45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pPr marL="38100">
              <a:lnSpc>
                <a:spcPct val="100000"/>
              </a:lnSpc>
              <a:spcBef>
                <a:spcPts val="195"/>
              </a:spcBef>
            </a:pPr>
            <a:fld id="{81D60167-4931-47E6-BA6A-407CBD079E47}" type="slidenum">
              <a:rPr spc="-50" dirty="0"/>
            </a:fld>
            <a:endParaRPr spc="-5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914400">
        <a:defRPr>
          <a:latin typeface="+mn-lt"/>
          <a:ea typeface="+mn-ea"/>
          <a:cs typeface="+mn-cs"/>
        </a:defRPr>
      </a:lvl2pPr>
      <a:lvl3pPr marL="1828800">
        <a:defRPr>
          <a:latin typeface="+mn-lt"/>
          <a:ea typeface="+mn-ea"/>
          <a:cs typeface="+mn-cs"/>
        </a:defRPr>
      </a:lvl3pPr>
      <a:lvl4pPr marL="2743200">
        <a:defRPr>
          <a:latin typeface="+mn-lt"/>
          <a:ea typeface="+mn-ea"/>
          <a:cs typeface="+mn-cs"/>
        </a:defRPr>
      </a:lvl4pPr>
      <a:lvl5pPr marL="3657600">
        <a:defRPr>
          <a:latin typeface="+mn-lt"/>
          <a:ea typeface="+mn-ea"/>
          <a:cs typeface="+mn-cs"/>
        </a:defRPr>
      </a:lvl5pPr>
      <a:lvl6pPr marL="4572000">
        <a:defRPr>
          <a:latin typeface="+mn-lt"/>
          <a:ea typeface="+mn-ea"/>
          <a:cs typeface="+mn-cs"/>
        </a:defRPr>
      </a:lvl6pPr>
      <a:lvl7pPr marL="5486400">
        <a:defRPr>
          <a:latin typeface="+mn-lt"/>
          <a:ea typeface="+mn-ea"/>
          <a:cs typeface="+mn-cs"/>
        </a:defRPr>
      </a:lvl7pPr>
      <a:lvl8pPr marL="6400800">
        <a:defRPr>
          <a:latin typeface="+mn-lt"/>
          <a:ea typeface="+mn-ea"/>
          <a:cs typeface="+mn-cs"/>
        </a:defRPr>
      </a:lvl8pPr>
      <a:lvl9pPr marL="73152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914400">
        <a:defRPr>
          <a:latin typeface="+mn-lt"/>
          <a:ea typeface="+mn-ea"/>
          <a:cs typeface="+mn-cs"/>
        </a:defRPr>
      </a:lvl2pPr>
      <a:lvl3pPr marL="1828800">
        <a:defRPr>
          <a:latin typeface="+mn-lt"/>
          <a:ea typeface="+mn-ea"/>
          <a:cs typeface="+mn-cs"/>
        </a:defRPr>
      </a:lvl3pPr>
      <a:lvl4pPr marL="2743200">
        <a:defRPr>
          <a:latin typeface="+mn-lt"/>
          <a:ea typeface="+mn-ea"/>
          <a:cs typeface="+mn-cs"/>
        </a:defRPr>
      </a:lvl4pPr>
      <a:lvl5pPr marL="3657600">
        <a:defRPr>
          <a:latin typeface="+mn-lt"/>
          <a:ea typeface="+mn-ea"/>
          <a:cs typeface="+mn-cs"/>
        </a:defRPr>
      </a:lvl5pPr>
      <a:lvl6pPr marL="4572000">
        <a:defRPr>
          <a:latin typeface="+mn-lt"/>
          <a:ea typeface="+mn-ea"/>
          <a:cs typeface="+mn-cs"/>
        </a:defRPr>
      </a:lvl6pPr>
      <a:lvl7pPr marL="5486400">
        <a:defRPr>
          <a:latin typeface="+mn-lt"/>
          <a:ea typeface="+mn-ea"/>
          <a:cs typeface="+mn-cs"/>
        </a:defRPr>
      </a:lvl7pPr>
      <a:lvl8pPr marL="6400800">
        <a:defRPr>
          <a:latin typeface="+mn-lt"/>
          <a:ea typeface="+mn-ea"/>
          <a:cs typeface="+mn-cs"/>
        </a:defRPr>
      </a:lvl8pPr>
      <a:lvl9pPr marL="7315200">
        <a:defRPr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0" y="6855014"/>
            <a:ext cx="4683930" cy="343198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02030" y="55372"/>
            <a:ext cx="16283938" cy="1239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400" b="1" i="0">
                <a:solidFill>
                  <a:srgbClr val="1D6194"/>
                </a:solidFill>
                <a:latin typeface="Arial" panose="020B0604020202020204"/>
                <a:cs typeface="Arial" panose="020B06040202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89000" y="1789428"/>
            <a:ext cx="16151860" cy="6407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07034" y="9950624"/>
            <a:ext cx="12256770" cy="3314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pc="-10" dirty="0"/>
              <a:t>INTERNAL.</a:t>
            </a:r>
            <a:r>
              <a:rPr spc="-60" dirty="0"/>
              <a:t> </a:t>
            </a:r>
            <a:r>
              <a:rPr dirty="0"/>
              <a:t>This</a:t>
            </a:r>
            <a:r>
              <a:rPr spc="40" dirty="0"/>
              <a:t> </a:t>
            </a:r>
            <a:r>
              <a:rPr spc="-10" dirty="0"/>
              <a:t>information</a:t>
            </a:r>
            <a:r>
              <a:rPr spc="-5" dirty="0"/>
              <a:t> </a:t>
            </a:r>
            <a:r>
              <a:rPr dirty="0"/>
              <a:t>is</a:t>
            </a:r>
            <a:r>
              <a:rPr spc="40" dirty="0"/>
              <a:t> </a:t>
            </a:r>
            <a:r>
              <a:rPr spc="-10" dirty="0"/>
              <a:t>accessible</a:t>
            </a:r>
            <a:r>
              <a:rPr spc="-55" dirty="0"/>
              <a:t> </a:t>
            </a:r>
            <a:r>
              <a:rPr dirty="0"/>
              <a:t>to</a:t>
            </a:r>
            <a:r>
              <a:rPr spc="-10" dirty="0"/>
              <a:t> </a:t>
            </a:r>
            <a:r>
              <a:rPr dirty="0"/>
              <a:t>ADB</a:t>
            </a:r>
            <a:r>
              <a:rPr spc="-25" dirty="0"/>
              <a:t> </a:t>
            </a:r>
            <a:r>
              <a:rPr spc="-10" dirty="0"/>
              <a:t>Management</a:t>
            </a:r>
            <a:r>
              <a:rPr spc="15" dirty="0"/>
              <a:t> </a:t>
            </a:r>
            <a:r>
              <a:rPr dirty="0"/>
              <a:t>and</a:t>
            </a:r>
            <a:r>
              <a:rPr spc="-5" dirty="0"/>
              <a:t> </a:t>
            </a:r>
            <a:r>
              <a:rPr dirty="0"/>
              <a:t>staff.</a:t>
            </a:r>
            <a:r>
              <a:rPr spc="-60" dirty="0"/>
              <a:t> </a:t>
            </a:r>
            <a:r>
              <a:rPr dirty="0"/>
              <a:t>It</a:t>
            </a:r>
            <a:r>
              <a:rPr spc="15" dirty="0"/>
              <a:t> </a:t>
            </a:r>
            <a:r>
              <a:rPr dirty="0"/>
              <a:t>may</a:t>
            </a:r>
            <a:r>
              <a:rPr spc="65" dirty="0"/>
              <a:t> </a:t>
            </a:r>
            <a:r>
              <a:rPr dirty="0"/>
              <a:t>be</a:t>
            </a:r>
            <a:r>
              <a:rPr spc="20" dirty="0"/>
              <a:t> </a:t>
            </a:r>
            <a:r>
              <a:rPr spc="-10" dirty="0"/>
              <a:t>shared</a:t>
            </a:r>
            <a:r>
              <a:rPr spc="-5" dirty="0"/>
              <a:t> </a:t>
            </a:r>
            <a:r>
              <a:rPr dirty="0"/>
              <a:t>outside</a:t>
            </a:r>
            <a:r>
              <a:rPr spc="20" dirty="0"/>
              <a:t> </a:t>
            </a:r>
            <a:r>
              <a:rPr spc="-10" dirty="0"/>
              <a:t>ADB</a:t>
            </a:r>
            <a:r>
              <a:rPr spc="-25" dirty="0"/>
              <a:t> </a:t>
            </a:r>
            <a:r>
              <a:rPr dirty="0"/>
              <a:t>with</a:t>
            </a:r>
            <a:r>
              <a:rPr spc="-10" dirty="0"/>
              <a:t> </a:t>
            </a:r>
            <a:r>
              <a:rPr dirty="0"/>
              <a:t>appropriate</a:t>
            </a:r>
            <a:r>
              <a:rPr spc="15" dirty="0"/>
              <a:t> </a:t>
            </a:r>
            <a:r>
              <a:rPr spc="-10" dirty="0"/>
              <a:t>permissio</a:t>
            </a:r>
            <a:r>
              <a:rPr spc="-110" dirty="0"/>
              <a:t> </a:t>
            </a:r>
            <a:r>
              <a:rPr spc="-25" dirty="0"/>
              <a:t>n.</a:t>
            </a:r>
            <a:endParaRPr spc="-25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7193260" y="9798654"/>
            <a:ext cx="520700" cy="45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pPr marL="38100">
              <a:lnSpc>
                <a:spcPts val="1430"/>
              </a:lnSpc>
            </a:pPr>
            <a:fld id="{81D60167-4931-47E6-BA6A-407CBD079E47}" type="slidenum">
              <a:rPr spc="-50" dirty="0"/>
            </a:fld>
            <a:endParaRPr spc="-5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914400">
        <a:defRPr>
          <a:latin typeface="+mn-lt"/>
          <a:ea typeface="+mn-ea"/>
          <a:cs typeface="+mn-cs"/>
        </a:defRPr>
      </a:lvl2pPr>
      <a:lvl3pPr marL="1828800">
        <a:defRPr>
          <a:latin typeface="+mn-lt"/>
          <a:ea typeface="+mn-ea"/>
          <a:cs typeface="+mn-cs"/>
        </a:defRPr>
      </a:lvl3pPr>
      <a:lvl4pPr marL="2743200">
        <a:defRPr>
          <a:latin typeface="+mn-lt"/>
          <a:ea typeface="+mn-ea"/>
          <a:cs typeface="+mn-cs"/>
        </a:defRPr>
      </a:lvl4pPr>
      <a:lvl5pPr marL="3657600">
        <a:defRPr>
          <a:latin typeface="+mn-lt"/>
          <a:ea typeface="+mn-ea"/>
          <a:cs typeface="+mn-cs"/>
        </a:defRPr>
      </a:lvl5pPr>
      <a:lvl6pPr marL="4572000">
        <a:defRPr>
          <a:latin typeface="+mn-lt"/>
          <a:ea typeface="+mn-ea"/>
          <a:cs typeface="+mn-cs"/>
        </a:defRPr>
      </a:lvl6pPr>
      <a:lvl7pPr marL="5486400">
        <a:defRPr>
          <a:latin typeface="+mn-lt"/>
          <a:ea typeface="+mn-ea"/>
          <a:cs typeface="+mn-cs"/>
        </a:defRPr>
      </a:lvl7pPr>
      <a:lvl8pPr marL="6400800">
        <a:defRPr>
          <a:latin typeface="+mn-lt"/>
          <a:ea typeface="+mn-ea"/>
          <a:cs typeface="+mn-cs"/>
        </a:defRPr>
      </a:lvl8pPr>
      <a:lvl9pPr marL="73152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914400">
        <a:defRPr>
          <a:latin typeface="+mn-lt"/>
          <a:ea typeface="+mn-ea"/>
          <a:cs typeface="+mn-cs"/>
        </a:defRPr>
      </a:lvl2pPr>
      <a:lvl3pPr marL="1828800">
        <a:defRPr>
          <a:latin typeface="+mn-lt"/>
          <a:ea typeface="+mn-ea"/>
          <a:cs typeface="+mn-cs"/>
        </a:defRPr>
      </a:lvl3pPr>
      <a:lvl4pPr marL="2743200">
        <a:defRPr>
          <a:latin typeface="+mn-lt"/>
          <a:ea typeface="+mn-ea"/>
          <a:cs typeface="+mn-cs"/>
        </a:defRPr>
      </a:lvl4pPr>
      <a:lvl5pPr marL="3657600">
        <a:defRPr>
          <a:latin typeface="+mn-lt"/>
          <a:ea typeface="+mn-ea"/>
          <a:cs typeface="+mn-cs"/>
        </a:defRPr>
      </a:lvl5pPr>
      <a:lvl6pPr marL="4572000">
        <a:defRPr>
          <a:latin typeface="+mn-lt"/>
          <a:ea typeface="+mn-ea"/>
          <a:cs typeface="+mn-cs"/>
        </a:defRPr>
      </a:lvl6pPr>
      <a:lvl7pPr marL="5486400">
        <a:defRPr>
          <a:latin typeface="+mn-lt"/>
          <a:ea typeface="+mn-ea"/>
          <a:cs typeface="+mn-cs"/>
        </a:defRPr>
      </a:lvl7pPr>
      <a:lvl8pPr marL="6400800">
        <a:defRPr>
          <a:latin typeface="+mn-lt"/>
          <a:ea typeface="+mn-ea"/>
          <a:cs typeface="+mn-cs"/>
        </a:defRPr>
      </a:lvl8pPr>
      <a:lvl9pPr marL="7315200">
        <a:defRPr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0" y="6855014"/>
            <a:ext cx="4683930" cy="343198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6935450" y="8820150"/>
            <a:ext cx="933450" cy="933450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949464" y="847198"/>
            <a:ext cx="601980" cy="519430"/>
          </a:xfrm>
          <a:custGeom>
            <a:avLst/>
            <a:gdLst/>
            <a:ahLst/>
            <a:cxnLst/>
            <a:rect l="l" t="t" r="r" b="b"/>
            <a:pathLst>
              <a:path w="300990" h="259715">
                <a:moveTo>
                  <a:pt x="160735" y="0"/>
                </a:moveTo>
                <a:lnTo>
                  <a:pt x="50881" y="2832"/>
                </a:lnTo>
                <a:lnTo>
                  <a:pt x="0" y="6582"/>
                </a:lnTo>
                <a:lnTo>
                  <a:pt x="148881" y="65376"/>
                </a:lnTo>
                <a:lnTo>
                  <a:pt x="186551" y="150111"/>
                </a:lnTo>
                <a:lnTo>
                  <a:pt x="168475" y="226266"/>
                </a:lnTo>
                <a:lnTo>
                  <a:pt x="150124" y="259322"/>
                </a:lnTo>
                <a:lnTo>
                  <a:pt x="169724" y="236354"/>
                </a:lnTo>
                <a:lnTo>
                  <a:pt x="214933" y="180431"/>
                </a:lnTo>
                <a:lnTo>
                  <a:pt x="265363" y="111028"/>
                </a:lnTo>
                <a:lnTo>
                  <a:pt x="300625" y="47615"/>
                </a:lnTo>
                <a:lnTo>
                  <a:pt x="265378" y="10717"/>
                </a:lnTo>
                <a:lnTo>
                  <a:pt x="160735" y="0"/>
                </a:lnTo>
                <a:close/>
              </a:path>
            </a:pathLst>
          </a:custGeom>
          <a:solidFill>
            <a:srgbClr val="FCB515"/>
          </a:solidFill>
        </p:spPr>
        <p:txBody>
          <a:bodyPr wrap="square" lIns="0" tIns="0" rIns="0" bIns="0" rtlCol="0"/>
          <a:lstStyle/>
          <a:p>
            <a:endParaRPr sz="3600"/>
          </a:p>
        </p:txBody>
      </p:sp>
      <p:sp>
        <p:nvSpPr>
          <p:cNvPr id="19" name="bg object 19"/>
          <p:cNvSpPr/>
          <p:nvPr/>
        </p:nvSpPr>
        <p:spPr>
          <a:xfrm>
            <a:off x="327726" y="773298"/>
            <a:ext cx="607060" cy="519430"/>
          </a:xfrm>
          <a:custGeom>
            <a:avLst/>
            <a:gdLst/>
            <a:ahLst/>
            <a:cxnLst/>
            <a:rect l="l" t="t" r="r" b="b"/>
            <a:pathLst>
              <a:path w="303530" h="259715">
                <a:moveTo>
                  <a:pt x="159552" y="0"/>
                </a:moveTo>
                <a:lnTo>
                  <a:pt x="50358" y="12453"/>
                </a:lnTo>
                <a:lnTo>
                  <a:pt x="0" y="20652"/>
                </a:lnTo>
                <a:lnTo>
                  <a:pt x="153557" y="66050"/>
                </a:lnTo>
                <a:lnTo>
                  <a:pt x="198640" y="147160"/>
                </a:lnTo>
                <a:lnTo>
                  <a:pt x="187425" y="224661"/>
                </a:lnTo>
                <a:lnTo>
                  <a:pt x="172092" y="259232"/>
                </a:lnTo>
                <a:lnTo>
                  <a:pt x="189588" y="234641"/>
                </a:lnTo>
                <a:lnTo>
                  <a:pt x="229671" y="174985"/>
                </a:lnTo>
                <a:lnTo>
                  <a:pt x="273736" y="101440"/>
                </a:lnTo>
                <a:lnTo>
                  <a:pt x="303176" y="35180"/>
                </a:lnTo>
                <a:lnTo>
                  <a:pt x="264765" y="1504"/>
                </a:lnTo>
                <a:lnTo>
                  <a:pt x="159552" y="0"/>
                </a:lnTo>
                <a:close/>
              </a:path>
            </a:pathLst>
          </a:custGeom>
          <a:solidFill>
            <a:srgbClr val="8DC53E"/>
          </a:solidFill>
        </p:spPr>
        <p:txBody>
          <a:bodyPr wrap="square" lIns="0" tIns="0" rIns="0" bIns="0" rtlCol="0"/>
          <a:lstStyle/>
          <a:p>
            <a:endParaRPr sz="3600"/>
          </a:p>
        </p:txBody>
      </p:sp>
      <p:sp>
        <p:nvSpPr>
          <p:cNvPr id="20" name="bg object 20"/>
          <p:cNvSpPr/>
          <p:nvPr/>
        </p:nvSpPr>
        <p:spPr>
          <a:xfrm>
            <a:off x="960446" y="230556"/>
            <a:ext cx="690880" cy="572770"/>
          </a:xfrm>
          <a:custGeom>
            <a:avLst/>
            <a:gdLst/>
            <a:ahLst/>
            <a:cxnLst/>
            <a:rect l="l" t="t" r="r" b="b"/>
            <a:pathLst>
              <a:path w="345440" h="286385">
                <a:moveTo>
                  <a:pt x="304145" y="0"/>
                </a:moveTo>
                <a:lnTo>
                  <a:pt x="184123" y="1117"/>
                </a:lnTo>
                <a:lnTo>
                  <a:pt x="58268" y="17694"/>
                </a:lnTo>
                <a:lnTo>
                  <a:pt x="0" y="28040"/>
                </a:lnTo>
                <a:lnTo>
                  <a:pt x="171371" y="73984"/>
                </a:lnTo>
                <a:lnTo>
                  <a:pt x="215671" y="161978"/>
                </a:lnTo>
                <a:lnTo>
                  <a:pt x="195988" y="247456"/>
                </a:lnTo>
                <a:lnTo>
                  <a:pt x="175408" y="285852"/>
                </a:lnTo>
                <a:lnTo>
                  <a:pt x="197517" y="258356"/>
                </a:lnTo>
                <a:lnTo>
                  <a:pt x="248490" y="191711"/>
                </a:lnTo>
                <a:lnTo>
                  <a:pt x="305298" y="109682"/>
                </a:lnTo>
                <a:lnTo>
                  <a:pt x="344910" y="36033"/>
                </a:lnTo>
                <a:lnTo>
                  <a:pt x="304145" y="0"/>
                </a:lnTo>
                <a:close/>
              </a:path>
            </a:pathLst>
          </a:custGeom>
          <a:solidFill>
            <a:srgbClr val="00A0CA"/>
          </a:solidFill>
        </p:spPr>
        <p:txBody>
          <a:bodyPr wrap="square" lIns="0" tIns="0" rIns="0" bIns="0" rtlCol="0"/>
          <a:lstStyle/>
          <a:p>
            <a:endParaRPr sz="3600"/>
          </a:p>
        </p:txBody>
      </p:sp>
      <p:sp>
        <p:nvSpPr>
          <p:cNvPr id="21" name="bg object 21"/>
          <p:cNvSpPr/>
          <p:nvPr/>
        </p:nvSpPr>
        <p:spPr>
          <a:xfrm>
            <a:off x="355554" y="122324"/>
            <a:ext cx="608330" cy="528320"/>
          </a:xfrm>
          <a:custGeom>
            <a:avLst/>
            <a:gdLst/>
            <a:ahLst/>
            <a:cxnLst/>
            <a:rect l="l" t="t" r="r" b="b"/>
            <a:pathLst>
              <a:path w="304165" h="264160">
                <a:moveTo>
                  <a:pt x="262758" y="0"/>
                </a:moveTo>
                <a:lnTo>
                  <a:pt x="157676" y="5923"/>
                </a:lnTo>
                <a:lnTo>
                  <a:pt x="49642" y="26079"/>
                </a:lnTo>
                <a:lnTo>
                  <a:pt x="0" y="37829"/>
                </a:lnTo>
                <a:lnTo>
                  <a:pt x="156343" y="72367"/>
                </a:lnTo>
                <a:lnTo>
                  <a:pt x="207199" y="150098"/>
                </a:lnTo>
                <a:lnTo>
                  <a:pt x="201690" y="228165"/>
                </a:lnTo>
                <a:lnTo>
                  <a:pt x="188938" y="263711"/>
                </a:lnTo>
                <a:lnTo>
                  <a:pt x="204631" y="237963"/>
                </a:lnTo>
                <a:lnTo>
                  <a:pt x="240337" y="175653"/>
                </a:lnTo>
                <a:lnTo>
                  <a:pt x="278996" y="99181"/>
                </a:lnTo>
                <a:lnTo>
                  <a:pt x="303545" y="30950"/>
                </a:lnTo>
                <a:lnTo>
                  <a:pt x="262758" y="0"/>
                </a:lnTo>
                <a:close/>
              </a:path>
            </a:pathLst>
          </a:custGeom>
          <a:solidFill>
            <a:srgbClr val="E9522B"/>
          </a:solidFill>
        </p:spPr>
        <p:txBody>
          <a:bodyPr wrap="square" lIns="0" tIns="0" rIns="0" bIns="0" rtlCol="0"/>
          <a:lstStyle/>
          <a:p>
            <a:endParaRPr sz="360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863088" y="123188"/>
            <a:ext cx="14561820" cy="8991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500" b="1" i="0">
                <a:solidFill>
                  <a:srgbClr val="1D6194"/>
                </a:solidFill>
                <a:latin typeface="Arial" panose="020B0604020202020204"/>
                <a:cs typeface="Arial" panose="020B06040202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75944" y="1634744"/>
            <a:ext cx="16536668" cy="36982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7193260" y="9798654"/>
            <a:ext cx="520700" cy="45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pPr marL="38100">
              <a:lnSpc>
                <a:spcPts val="1430"/>
              </a:lnSpc>
            </a:pPr>
            <a:fld id="{81D60167-4931-47E6-BA6A-407CBD079E47}" type="slidenum">
              <a:rPr spc="-50" dirty="0"/>
            </a:fld>
            <a:endParaRPr spc="-5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914400">
        <a:defRPr>
          <a:latin typeface="+mn-lt"/>
          <a:ea typeface="+mn-ea"/>
          <a:cs typeface="+mn-cs"/>
        </a:defRPr>
      </a:lvl2pPr>
      <a:lvl3pPr marL="1828800">
        <a:defRPr>
          <a:latin typeface="+mn-lt"/>
          <a:ea typeface="+mn-ea"/>
          <a:cs typeface="+mn-cs"/>
        </a:defRPr>
      </a:lvl3pPr>
      <a:lvl4pPr marL="2743200">
        <a:defRPr>
          <a:latin typeface="+mn-lt"/>
          <a:ea typeface="+mn-ea"/>
          <a:cs typeface="+mn-cs"/>
        </a:defRPr>
      </a:lvl4pPr>
      <a:lvl5pPr marL="3657600">
        <a:defRPr>
          <a:latin typeface="+mn-lt"/>
          <a:ea typeface="+mn-ea"/>
          <a:cs typeface="+mn-cs"/>
        </a:defRPr>
      </a:lvl5pPr>
      <a:lvl6pPr marL="4572000">
        <a:defRPr>
          <a:latin typeface="+mn-lt"/>
          <a:ea typeface="+mn-ea"/>
          <a:cs typeface="+mn-cs"/>
        </a:defRPr>
      </a:lvl6pPr>
      <a:lvl7pPr marL="5486400">
        <a:defRPr>
          <a:latin typeface="+mn-lt"/>
          <a:ea typeface="+mn-ea"/>
          <a:cs typeface="+mn-cs"/>
        </a:defRPr>
      </a:lvl7pPr>
      <a:lvl8pPr marL="6400800">
        <a:defRPr>
          <a:latin typeface="+mn-lt"/>
          <a:ea typeface="+mn-ea"/>
          <a:cs typeface="+mn-cs"/>
        </a:defRPr>
      </a:lvl8pPr>
      <a:lvl9pPr marL="73152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914400">
        <a:defRPr>
          <a:latin typeface="+mn-lt"/>
          <a:ea typeface="+mn-ea"/>
          <a:cs typeface="+mn-cs"/>
        </a:defRPr>
      </a:lvl2pPr>
      <a:lvl3pPr marL="1828800">
        <a:defRPr>
          <a:latin typeface="+mn-lt"/>
          <a:ea typeface="+mn-ea"/>
          <a:cs typeface="+mn-cs"/>
        </a:defRPr>
      </a:lvl3pPr>
      <a:lvl4pPr marL="2743200">
        <a:defRPr>
          <a:latin typeface="+mn-lt"/>
          <a:ea typeface="+mn-ea"/>
          <a:cs typeface="+mn-cs"/>
        </a:defRPr>
      </a:lvl4pPr>
      <a:lvl5pPr marL="3657600">
        <a:defRPr>
          <a:latin typeface="+mn-lt"/>
          <a:ea typeface="+mn-ea"/>
          <a:cs typeface="+mn-cs"/>
        </a:defRPr>
      </a:lvl5pPr>
      <a:lvl6pPr marL="4572000">
        <a:defRPr>
          <a:latin typeface="+mn-lt"/>
          <a:ea typeface="+mn-ea"/>
          <a:cs typeface="+mn-cs"/>
        </a:defRPr>
      </a:lvl6pPr>
      <a:lvl7pPr marL="5486400">
        <a:defRPr>
          <a:latin typeface="+mn-lt"/>
          <a:ea typeface="+mn-ea"/>
          <a:cs typeface="+mn-cs"/>
        </a:defRPr>
      </a:lvl7pPr>
      <a:lvl8pPr marL="6400800">
        <a:defRPr>
          <a:latin typeface="+mn-lt"/>
          <a:ea typeface="+mn-ea"/>
          <a:cs typeface="+mn-cs"/>
        </a:defRPr>
      </a:lvl8pPr>
      <a:lvl9pPr marL="73152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svg"/><Relationship Id="rId8" Type="http://schemas.openxmlformats.org/officeDocument/2006/relationships/image" Target="../media/image12.png"/><Relationship Id="rId7" Type="http://schemas.openxmlformats.org/officeDocument/2006/relationships/image" Target="../media/image3.svg"/><Relationship Id="rId6" Type="http://schemas.openxmlformats.org/officeDocument/2006/relationships/image" Target="../media/image11.png"/><Relationship Id="rId5" Type="http://schemas.openxmlformats.org/officeDocument/2006/relationships/image" Target="../media/image2.svg"/><Relationship Id="rId4" Type="http://schemas.openxmlformats.org/officeDocument/2006/relationships/image" Target="../media/image10.png"/><Relationship Id="rId3" Type="http://schemas.openxmlformats.org/officeDocument/2006/relationships/image" Target="../media/image1.svg"/><Relationship Id="rId2" Type="http://schemas.openxmlformats.org/officeDocument/2006/relationships/image" Target="../media/image9.png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13.png"/><Relationship Id="rId1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13.png"/><Relationship Id="rId7" Type="http://schemas.openxmlformats.org/officeDocument/2006/relationships/image" Target="../media/image3.svg"/><Relationship Id="rId6" Type="http://schemas.openxmlformats.org/officeDocument/2006/relationships/image" Target="../media/image11.png"/><Relationship Id="rId5" Type="http://schemas.openxmlformats.org/officeDocument/2006/relationships/image" Target="../media/image2.svg"/><Relationship Id="rId4" Type="http://schemas.openxmlformats.org/officeDocument/2006/relationships/image" Target="../media/image10.png"/><Relationship Id="rId3" Type="http://schemas.openxmlformats.org/officeDocument/2006/relationships/image" Target="../media/image1.sv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13.png"/><Relationship Id="rId7" Type="http://schemas.openxmlformats.org/officeDocument/2006/relationships/image" Target="../media/image3.svg"/><Relationship Id="rId6" Type="http://schemas.openxmlformats.org/officeDocument/2006/relationships/image" Target="../media/image11.png"/><Relationship Id="rId5" Type="http://schemas.openxmlformats.org/officeDocument/2006/relationships/image" Target="../media/image2.svg"/><Relationship Id="rId4" Type="http://schemas.openxmlformats.org/officeDocument/2006/relationships/image" Target="../media/image10.png"/><Relationship Id="rId3" Type="http://schemas.openxmlformats.org/officeDocument/2006/relationships/image" Target="../media/image1.sv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9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3" Type="http://schemas.openxmlformats.org/officeDocument/2006/relationships/image" Target="../media/image7.jpeg"/><Relationship Id="rId2" Type="http://schemas.openxmlformats.org/officeDocument/2006/relationships/hyperlink" Target="http://www.google.co.uk/url?sa=i&amp;rct=j&amp;q&amp;esrc=s&amp;source=imgres&amp;cd&amp;cad=rja&amp;uact=8&amp;ved=0ahUKEwja-7XF5dHPAhUHPo8KHUHQAHYQjRwIBw&amp;url=http%3A//fitnessmycompanion.tumblr.com/post/121344193057/yamuna-the-symbol-for-river-water-contamination&amp;psig=AFQjCNHBLLZwX5Slr-g84RhPGuLC70rIeQ&amp;ust=1476242376642003" TargetMode="External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9.xml"/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9.xml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8.xml"/><Relationship Id="rId1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9.xml"/><Relationship Id="rId4" Type="http://schemas.openxmlformats.org/officeDocument/2006/relationships/image" Target="../media/image27.jpeg"/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2" Type="http://schemas.openxmlformats.org/officeDocument/2006/relationships/image" Target="../media/image29.png"/><Relationship Id="rId1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2" Type="http://schemas.openxmlformats.org/officeDocument/2006/relationships/image" Target="../media/image31.jpeg"/><Relationship Id="rId1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9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9.xml"/><Relationship Id="rId4" Type="http://schemas.openxmlformats.org/officeDocument/2006/relationships/hyperlink" Target="http://www.adb.org/documents/safeguard-policy-statement" TargetMode="External"/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hyperlink" Target="https://www.adb.org/sites/default/files/institutional-document/32056/safeguard-policy-statement-june2009.pdf" TargetMode="Externa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45.jpeg"/><Relationship Id="rId8" Type="http://schemas.openxmlformats.org/officeDocument/2006/relationships/image" Target="../media/image44.jpeg"/><Relationship Id="rId7" Type="http://schemas.openxmlformats.org/officeDocument/2006/relationships/image" Target="../media/image43.png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3" Type="http://schemas.openxmlformats.org/officeDocument/2006/relationships/notesSlide" Target="../notesSlides/notesSlide1.xml"/><Relationship Id="rId12" Type="http://schemas.openxmlformats.org/officeDocument/2006/relationships/slideLayout" Target="../slideLayouts/slideLayout19.xml"/><Relationship Id="rId11" Type="http://schemas.openxmlformats.org/officeDocument/2006/relationships/image" Target="../media/image47.png"/><Relationship Id="rId10" Type="http://schemas.openxmlformats.org/officeDocument/2006/relationships/image" Target="../media/image46.png"/><Relationship Id="rId1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9.xml"/><Relationship Id="rId1" Type="http://schemas.openxmlformats.org/officeDocument/2006/relationships/image" Target="../media/image4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9.xml"/><Relationship Id="rId1" Type="http://schemas.openxmlformats.org/officeDocument/2006/relationships/image" Target="../media/image49.png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9.xml"/><Relationship Id="rId5" Type="http://schemas.openxmlformats.org/officeDocument/2006/relationships/image" Target="../media/image42.png"/><Relationship Id="rId4" Type="http://schemas.openxmlformats.org/officeDocument/2006/relationships/image" Target="../media/image51.jpeg"/><Relationship Id="rId3" Type="http://schemas.openxmlformats.org/officeDocument/2006/relationships/hyperlink" Target="https://www.adb.org/sites/default/files/institutional-document/32904/files/pcp-2011.pdf" TargetMode="External"/><Relationship Id="rId2" Type="http://schemas.openxmlformats.org/officeDocument/2006/relationships/hyperlink" Target="https://www.adb.org/documents/pcp-2011" TargetMode="External"/><Relationship Id="rId1" Type="http://schemas.openxmlformats.org/officeDocument/2006/relationships/image" Target="../media/image5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2" Type="http://schemas.openxmlformats.org/officeDocument/2006/relationships/image" Target="../media/image41.png"/><Relationship Id="rId1" Type="http://schemas.openxmlformats.org/officeDocument/2006/relationships/image" Target="../media/image52.png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image" Target="../media/image53.png"/><Relationship Id="rId8" Type="http://schemas.openxmlformats.org/officeDocument/2006/relationships/image" Target="../media/image13.png"/><Relationship Id="rId7" Type="http://schemas.openxmlformats.org/officeDocument/2006/relationships/image" Target="../media/image3.svg"/><Relationship Id="rId6" Type="http://schemas.openxmlformats.org/officeDocument/2006/relationships/image" Target="../media/image11.png"/><Relationship Id="rId5" Type="http://schemas.openxmlformats.org/officeDocument/2006/relationships/image" Target="../media/image2.svg"/><Relationship Id="rId4" Type="http://schemas.openxmlformats.org/officeDocument/2006/relationships/image" Target="../media/image10.png"/><Relationship Id="rId3" Type="http://schemas.openxmlformats.org/officeDocument/2006/relationships/image" Target="../media/image1.svg"/><Relationship Id="rId2" Type="http://schemas.openxmlformats.org/officeDocument/2006/relationships/image" Target="../media/image9.png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image" Target="../media/image56.png"/><Relationship Id="rId8" Type="http://schemas.openxmlformats.org/officeDocument/2006/relationships/image" Target="../media/image55.png"/><Relationship Id="rId7" Type="http://schemas.openxmlformats.org/officeDocument/2006/relationships/image" Target="../media/image54.png"/><Relationship Id="rId6" Type="http://schemas.openxmlformats.org/officeDocument/2006/relationships/image" Target="../media/image13.png"/><Relationship Id="rId5" Type="http://schemas.openxmlformats.org/officeDocument/2006/relationships/image" Target="../media/image3.svg"/><Relationship Id="rId4" Type="http://schemas.openxmlformats.org/officeDocument/2006/relationships/image" Target="../media/image11.png"/><Relationship Id="rId3" Type="http://schemas.openxmlformats.org/officeDocument/2006/relationships/image" Target="../media/image2.svg"/><Relationship Id="rId2" Type="http://schemas.openxmlformats.org/officeDocument/2006/relationships/image" Target="../media/image10.png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image" Target="../media/image57.jpeg"/><Relationship Id="rId8" Type="http://schemas.openxmlformats.org/officeDocument/2006/relationships/image" Target="../media/image13.png"/><Relationship Id="rId7" Type="http://schemas.openxmlformats.org/officeDocument/2006/relationships/image" Target="../media/image3.svg"/><Relationship Id="rId6" Type="http://schemas.openxmlformats.org/officeDocument/2006/relationships/image" Target="../media/image11.png"/><Relationship Id="rId5" Type="http://schemas.openxmlformats.org/officeDocument/2006/relationships/image" Target="../media/image2.svg"/><Relationship Id="rId4" Type="http://schemas.openxmlformats.org/officeDocument/2006/relationships/image" Target="../media/image10.png"/><Relationship Id="rId3" Type="http://schemas.openxmlformats.org/officeDocument/2006/relationships/image" Target="../media/image1.svg"/><Relationship Id="rId2" Type="http://schemas.openxmlformats.org/officeDocument/2006/relationships/image" Target="../media/image9.png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image" Target="../media/image60.emf"/><Relationship Id="rId8" Type="http://schemas.openxmlformats.org/officeDocument/2006/relationships/image" Target="../media/image59.emf"/><Relationship Id="rId7" Type="http://schemas.openxmlformats.org/officeDocument/2006/relationships/image" Target="../media/image58.png"/><Relationship Id="rId6" Type="http://schemas.openxmlformats.org/officeDocument/2006/relationships/image" Target="../media/image13.png"/><Relationship Id="rId5" Type="http://schemas.openxmlformats.org/officeDocument/2006/relationships/image" Target="../media/image3.svg"/><Relationship Id="rId4" Type="http://schemas.openxmlformats.org/officeDocument/2006/relationships/image" Target="../media/image11.png"/><Relationship Id="rId3" Type="http://schemas.openxmlformats.org/officeDocument/2006/relationships/image" Target="../media/image2.svg"/><Relationship Id="rId2" Type="http://schemas.openxmlformats.org/officeDocument/2006/relationships/image" Target="../media/image10.png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63.emf"/><Relationship Id="rId11" Type="http://schemas.openxmlformats.org/officeDocument/2006/relationships/image" Target="../media/image62.emf"/><Relationship Id="rId10" Type="http://schemas.openxmlformats.org/officeDocument/2006/relationships/image" Target="../media/image61.emf"/><Relationship Id="rId1" Type="http://schemas.openxmlformats.org/officeDocument/2006/relationships/image" Target="../media/image8.png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image" Target="../media/image66.jpeg"/><Relationship Id="rId8" Type="http://schemas.openxmlformats.org/officeDocument/2006/relationships/image" Target="../media/image65.jpeg"/><Relationship Id="rId7" Type="http://schemas.openxmlformats.org/officeDocument/2006/relationships/image" Target="../media/image64.jpeg"/><Relationship Id="rId6" Type="http://schemas.openxmlformats.org/officeDocument/2006/relationships/image" Target="../media/image13.png"/><Relationship Id="rId5" Type="http://schemas.openxmlformats.org/officeDocument/2006/relationships/image" Target="../media/image3.svg"/><Relationship Id="rId4" Type="http://schemas.openxmlformats.org/officeDocument/2006/relationships/image" Target="../media/image11.png"/><Relationship Id="rId3" Type="http://schemas.openxmlformats.org/officeDocument/2006/relationships/image" Target="../media/image2.svg"/><Relationship Id="rId2" Type="http://schemas.openxmlformats.org/officeDocument/2006/relationships/image" Target="../media/image10.png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67.jpeg"/><Relationship Id="rId1" Type="http://schemas.openxmlformats.org/officeDocument/2006/relationships/image" Target="../media/image8.png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69.jpeg"/><Relationship Id="rId7" Type="http://schemas.openxmlformats.org/officeDocument/2006/relationships/image" Target="../media/image68.jpeg"/><Relationship Id="rId6" Type="http://schemas.openxmlformats.org/officeDocument/2006/relationships/image" Target="../media/image13.png"/><Relationship Id="rId5" Type="http://schemas.openxmlformats.org/officeDocument/2006/relationships/image" Target="../media/image3.svg"/><Relationship Id="rId4" Type="http://schemas.openxmlformats.org/officeDocument/2006/relationships/image" Target="../media/image11.png"/><Relationship Id="rId3" Type="http://schemas.openxmlformats.org/officeDocument/2006/relationships/image" Target="../media/image2.svg"/><Relationship Id="rId2" Type="http://schemas.openxmlformats.org/officeDocument/2006/relationships/image" Target="../media/image10.png"/><Relationship Id="rId1" Type="http://schemas.openxmlformats.org/officeDocument/2006/relationships/image" Target="../media/image8.png"/></Relationships>
</file>

<file path=ppt/slides/_rels/slide2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71.jpeg"/><Relationship Id="rId7" Type="http://schemas.openxmlformats.org/officeDocument/2006/relationships/image" Target="../media/image70.jpeg"/><Relationship Id="rId6" Type="http://schemas.openxmlformats.org/officeDocument/2006/relationships/image" Target="../media/image13.png"/><Relationship Id="rId5" Type="http://schemas.openxmlformats.org/officeDocument/2006/relationships/image" Target="../media/image3.svg"/><Relationship Id="rId4" Type="http://schemas.openxmlformats.org/officeDocument/2006/relationships/image" Target="../media/image11.png"/><Relationship Id="rId3" Type="http://schemas.openxmlformats.org/officeDocument/2006/relationships/image" Target="../media/image2.svg"/><Relationship Id="rId2" Type="http://schemas.openxmlformats.org/officeDocument/2006/relationships/image" Target="../media/image10.png"/><Relationship Id="rId1" Type="http://schemas.openxmlformats.org/officeDocument/2006/relationships/image" Target="../media/image8.png"/></Relationships>
</file>

<file path=ppt/slides/_rels/slide3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73.jpeg"/><Relationship Id="rId7" Type="http://schemas.openxmlformats.org/officeDocument/2006/relationships/image" Target="../media/image72.jpeg"/><Relationship Id="rId6" Type="http://schemas.openxmlformats.org/officeDocument/2006/relationships/image" Target="../media/image13.png"/><Relationship Id="rId5" Type="http://schemas.openxmlformats.org/officeDocument/2006/relationships/image" Target="../media/image3.svg"/><Relationship Id="rId4" Type="http://schemas.openxmlformats.org/officeDocument/2006/relationships/image" Target="../media/image11.png"/><Relationship Id="rId3" Type="http://schemas.openxmlformats.org/officeDocument/2006/relationships/image" Target="../media/image2.svg"/><Relationship Id="rId2" Type="http://schemas.openxmlformats.org/officeDocument/2006/relationships/image" Target="../media/image10.png"/><Relationship Id="rId1" Type="http://schemas.openxmlformats.org/officeDocument/2006/relationships/image" Target="../media/image8.png"/></Relationships>
</file>

<file path=ppt/slides/_rels/slide3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75.jpeg"/><Relationship Id="rId7" Type="http://schemas.openxmlformats.org/officeDocument/2006/relationships/image" Target="../media/image74.jpeg"/><Relationship Id="rId6" Type="http://schemas.openxmlformats.org/officeDocument/2006/relationships/image" Target="../media/image13.png"/><Relationship Id="rId5" Type="http://schemas.openxmlformats.org/officeDocument/2006/relationships/image" Target="../media/image3.svg"/><Relationship Id="rId4" Type="http://schemas.openxmlformats.org/officeDocument/2006/relationships/image" Target="../media/image11.png"/><Relationship Id="rId3" Type="http://schemas.openxmlformats.org/officeDocument/2006/relationships/image" Target="../media/image2.svg"/><Relationship Id="rId2" Type="http://schemas.openxmlformats.org/officeDocument/2006/relationships/image" Target="../media/image10.png"/><Relationship Id="rId1" Type="http://schemas.openxmlformats.org/officeDocument/2006/relationships/image" Target="../media/image8.png"/></Relationships>
</file>

<file path=ppt/slides/_rels/slide3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77.jpeg"/><Relationship Id="rId7" Type="http://schemas.openxmlformats.org/officeDocument/2006/relationships/image" Target="../media/image76.jpeg"/><Relationship Id="rId6" Type="http://schemas.openxmlformats.org/officeDocument/2006/relationships/image" Target="../media/image13.png"/><Relationship Id="rId5" Type="http://schemas.openxmlformats.org/officeDocument/2006/relationships/image" Target="../media/image3.svg"/><Relationship Id="rId4" Type="http://schemas.openxmlformats.org/officeDocument/2006/relationships/image" Target="../media/image11.png"/><Relationship Id="rId3" Type="http://schemas.openxmlformats.org/officeDocument/2006/relationships/image" Target="../media/image2.svg"/><Relationship Id="rId2" Type="http://schemas.openxmlformats.org/officeDocument/2006/relationships/image" Target="../media/image10.png"/><Relationship Id="rId1" Type="http://schemas.openxmlformats.org/officeDocument/2006/relationships/image" Target="../media/image8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4.xml"/><Relationship Id="rId5" Type="http://schemas.openxmlformats.org/officeDocument/2006/relationships/hyperlink" Target="http://www.nbcnews.com/id/wbna20986875" TargetMode="External"/><Relationship Id="rId4" Type="http://schemas.openxmlformats.org/officeDocument/2006/relationships/hyperlink" Target="https://www.rappler.com/nation/82883-portion-bgc-building-collapse/" TargetMode="External"/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image" Target="../media/image6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6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6.xml"/><Relationship Id="rId1" Type="http://schemas.openxmlformats.org/officeDocument/2006/relationships/image" Target="../media/image6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image" Target="../media/image80.png"/><Relationship Id="rId1" Type="http://schemas.openxmlformats.org/officeDocument/2006/relationships/image" Target="../media/image6.jpeg"/></Relationships>
</file>

<file path=ppt/slides/_rels/slide3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4.xml"/><Relationship Id="rId3" Type="http://schemas.openxmlformats.org/officeDocument/2006/relationships/image" Target="../media/image82.png"/><Relationship Id="rId2" Type="http://schemas.openxmlformats.org/officeDocument/2006/relationships/image" Target="../media/image6.jpeg"/><Relationship Id="rId1" Type="http://schemas.openxmlformats.org/officeDocument/2006/relationships/image" Target="../media/image81.jpeg"/></Relationships>
</file>

<file path=ppt/slides/_rels/slide3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4.xml"/><Relationship Id="rId3" Type="http://schemas.openxmlformats.org/officeDocument/2006/relationships/image" Target="../media/image6.jpeg"/><Relationship Id="rId2" Type="http://schemas.openxmlformats.org/officeDocument/2006/relationships/image" Target="../media/image84.png"/><Relationship Id="rId1" Type="http://schemas.openxmlformats.org/officeDocument/2006/relationships/image" Target="../media/image83.png"/></Relationships>
</file>

<file path=ppt/slides/_rels/slide4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4.xml"/><Relationship Id="rId3" Type="http://schemas.openxmlformats.org/officeDocument/2006/relationships/image" Target="../media/image86.png"/><Relationship Id="rId2" Type="http://schemas.openxmlformats.org/officeDocument/2006/relationships/image" Target="../media/image6.jpeg"/><Relationship Id="rId1" Type="http://schemas.openxmlformats.org/officeDocument/2006/relationships/image" Target="../media/image85.png"/></Relationships>
</file>

<file path=ppt/slides/_rels/slide4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4.xml"/><Relationship Id="rId4" Type="http://schemas.openxmlformats.org/officeDocument/2006/relationships/image" Target="../media/image89.png"/><Relationship Id="rId3" Type="http://schemas.openxmlformats.org/officeDocument/2006/relationships/image" Target="../media/image88.png"/><Relationship Id="rId2" Type="http://schemas.openxmlformats.org/officeDocument/2006/relationships/image" Target="../media/image6.jpeg"/><Relationship Id="rId1" Type="http://schemas.openxmlformats.org/officeDocument/2006/relationships/image" Target="../media/image87.png"/></Relationships>
</file>

<file path=ppt/slides/_rels/slide4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6.xml"/><Relationship Id="rId5" Type="http://schemas.openxmlformats.org/officeDocument/2006/relationships/image" Target="../media/image93.jpeg"/><Relationship Id="rId4" Type="http://schemas.openxmlformats.org/officeDocument/2006/relationships/image" Target="../media/image92.jpeg"/><Relationship Id="rId3" Type="http://schemas.openxmlformats.org/officeDocument/2006/relationships/image" Target="../media/image91.jpeg"/><Relationship Id="rId2" Type="http://schemas.openxmlformats.org/officeDocument/2006/relationships/image" Target="../media/image90.jpeg"/><Relationship Id="rId1" Type="http://schemas.openxmlformats.org/officeDocument/2006/relationships/image" Target="../media/image5.jpeg"/></Relationships>
</file>

<file path=ppt/slides/_rels/slide4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4.xml"/><Relationship Id="rId4" Type="http://schemas.openxmlformats.org/officeDocument/2006/relationships/image" Target="../media/image92.jpeg"/><Relationship Id="rId3" Type="http://schemas.openxmlformats.org/officeDocument/2006/relationships/image" Target="../media/image90.jpeg"/><Relationship Id="rId2" Type="http://schemas.openxmlformats.org/officeDocument/2006/relationships/image" Target="../media/image91.jpeg"/><Relationship Id="rId1" Type="http://schemas.openxmlformats.org/officeDocument/2006/relationships/image" Target="../media/image93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image" Target="../media/image6.jpeg"/><Relationship Id="rId1" Type="http://schemas.openxmlformats.org/officeDocument/2006/relationships/image" Target="../media/image94.jpeg"/></Relationships>
</file>

<file path=ppt/slides/_rels/slide4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7.xml"/><Relationship Id="rId3" Type="http://schemas.openxmlformats.org/officeDocument/2006/relationships/image" Target="../media/image95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4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4.xml"/><Relationship Id="rId5" Type="http://schemas.openxmlformats.org/officeDocument/2006/relationships/image" Target="../media/image99.png"/><Relationship Id="rId4" Type="http://schemas.openxmlformats.org/officeDocument/2006/relationships/image" Target="../media/image98.png"/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image" Target="../media/image6.jpe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6.xml"/><Relationship Id="rId1" Type="http://schemas.openxmlformats.org/officeDocument/2006/relationships/image" Target="../media/image6.jpe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6.jpe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6.xml"/><Relationship Id="rId1" Type="http://schemas.openxmlformats.org/officeDocument/2006/relationships/image" Target="../media/image6.jpe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6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01.png"/><Relationship Id="rId1" Type="http://schemas.openxmlformats.org/officeDocument/2006/relationships/image" Target="../media/image10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F6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299548" y="8110489"/>
            <a:ext cx="3988452" cy="2176511"/>
          </a:xfrm>
          <a:custGeom>
            <a:avLst/>
            <a:gdLst/>
            <a:ahLst/>
            <a:cxnLst/>
            <a:rect l="l" t="t" r="r" b="b"/>
            <a:pathLst>
              <a:path w="9026830" h="6420333">
                <a:moveTo>
                  <a:pt x="0" y="0"/>
                </a:moveTo>
                <a:lnTo>
                  <a:pt x="9026830" y="0"/>
                </a:lnTo>
                <a:lnTo>
                  <a:pt x="9026830" y="6420333"/>
                </a:lnTo>
                <a:lnTo>
                  <a:pt x="0" y="6420333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3190086" y="895153"/>
            <a:ext cx="11585340" cy="8496693"/>
          </a:xfrm>
          <a:custGeom>
            <a:avLst/>
            <a:gdLst/>
            <a:ahLst/>
            <a:cxnLst/>
            <a:rect l="l" t="t" r="r" b="b"/>
            <a:pathLst>
              <a:path w="11585340" h="8496693">
                <a:moveTo>
                  <a:pt x="0" y="0"/>
                </a:moveTo>
                <a:lnTo>
                  <a:pt x="11585340" y="0"/>
                </a:lnTo>
                <a:lnTo>
                  <a:pt x="11585340" y="8496694"/>
                </a:lnTo>
                <a:lnTo>
                  <a:pt x="0" y="849669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0352" y="7277100"/>
            <a:ext cx="3657600" cy="3009900"/>
          </a:xfrm>
          <a:custGeom>
            <a:avLst/>
            <a:gdLst/>
            <a:ahLst/>
            <a:cxnLst/>
            <a:rect l="l" t="t" r="r" b="b"/>
            <a:pathLst>
              <a:path w="4240756" h="3885592">
                <a:moveTo>
                  <a:pt x="0" y="0"/>
                </a:moveTo>
                <a:lnTo>
                  <a:pt x="4240756" y="0"/>
                </a:lnTo>
                <a:lnTo>
                  <a:pt x="4240756" y="3885592"/>
                </a:lnTo>
                <a:lnTo>
                  <a:pt x="0" y="388559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4604887" y="8462478"/>
            <a:ext cx="3542761" cy="1824522"/>
          </a:xfrm>
          <a:custGeom>
            <a:avLst/>
            <a:gdLst/>
            <a:ahLst/>
            <a:cxnLst/>
            <a:rect l="l" t="t" r="r" b="b"/>
            <a:pathLst>
              <a:path w="3542761" h="1824522">
                <a:moveTo>
                  <a:pt x="0" y="0"/>
                </a:moveTo>
                <a:lnTo>
                  <a:pt x="3542761" y="0"/>
                </a:lnTo>
                <a:lnTo>
                  <a:pt x="3542761" y="1824522"/>
                </a:lnTo>
                <a:lnTo>
                  <a:pt x="0" y="182452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2510356">
            <a:off x="11528602" y="782818"/>
            <a:ext cx="4514411" cy="2552694"/>
          </a:xfrm>
          <a:custGeom>
            <a:avLst/>
            <a:gdLst/>
            <a:ahLst/>
            <a:cxnLst/>
            <a:rect l="l" t="t" r="r" b="b"/>
            <a:pathLst>
              <a:path w="4514411" h="2552694">
                <a:moveTo>
                  <a:pt x="0" y="0"/>
                </a:moveTo>
                <a:lnTo>
                  <a:pt x="4514411" y="0"/>
                </a:lnTo>
                <a:lnTo>
                  <a:pt x="4514411" y="2552694"/>
                </a:lnTo>
                <a:lnTo>
                  <a:pt x="0" y="255269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8" name="Rectangle 7"/>
          <p:cNvSpPr/>
          <p:nvPr/>
        </p:nvSpPr>
        <p:spPr>
          <a:xfrm>
            <a:off x="3962400" y="3189909"/>
            <a:ext cx="9677400" cy="132581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0055" indent="-440055" algn="ctr" defTabSz="457200"/>
            <a:r>
              <a:rPr lang="en-ID" sz="4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PERLINDUNGAN LINGKUNGAN - </a:t>
            </a:r>
            <a:endParaRPr lang="en-ID" sz="40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40055" indent="-440055" algn="ctr" defTabSz="457200"/>
            <a:r>
              <a:rPr lang="en-ID" sz="4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ENVIRONMENTAL SAFEGUARD</a:t>
            </a:r>
            <a:endParaRPr lang="en-ID" sz="40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609600" y="-107059"/>
            <a:ext cx="6991613" cy="2004423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5257801" y="5143498"/>
            <a:ext cx="7620000" cy="166697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0055" indent="-440055" algn="ctr" defTabSz="457200"/>
            <a:r>
              <a:rPr lang="en-ID" sz="28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Disiapkan</a:t>
            </a:r>
            <a:r>
              <a:rPr lang="en-ID" sz="28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Oleh</a:t>
            </a:r>
            <a:endParaRPr lang="en-ID" sz="28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40055" indent="-440055" algn="ctr" defTabSz="457200"/>
            <a:r>
              <a:rPr lang="en-ID" sz="2800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Environment </a:t>
            </a:r>
            <a:r>
              <a:rPr lang="en-ID" sz="28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Safeguard Specialist</a:t>
            </a:r>
            <a:endParaRPr lang="id-ID" sz="28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299548" y="8110489"/>
            <a:ext cx="3988452" cy="2176511"/>
          </a:xfrm>
          <a:custGeom>
            <a:avLst/>
            <a:gdLst/>
            <a:ahLst/>
            <a:cxnLst/>
            <a:rect l="l" t="t" r="r" b="b"/>
            <a:pathLst>
              <a:path w="9026830" h="6420333">
                <a:moveTo>
                  <a:pt x="0" y="0"/>
                </a:moveTo>
                <a:lnTo>
                  <a:pt x="9026830" y="0"/>
                </a:lnTo>
                <a:lnTo>
                  <a:pt x="9026830" y="6420333"/>
                </a:lnTo>
                <a:lnTo>
                  <a:pt x="0" y="6420333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3190086" y="1295007"/>
            <a:ext cx="11585340" cy="8496693"/>
          </a:xfrm>
          <a:custGeom>
            <a:avLst/>
            <a:gdLst/>
            <a:ahLst/>
            <a:cxnLst/>
            <a:rect l="l" t="t" r="r" b="b"/>
            <a:pathLst>
              <a:path w="11585340" h="8496693">
                <a:moveTo>
                  <a:pt x="0" y="0"/>
                </a:moveTo>
                <a:lnTo>
                  <a:pt x="11585340" y="0"/>
                </a:lnTo>
                <a:lnTo>
                  <a:pt x="11585340" y="8496694"/>
                </a:lnTo>
                <a:lnTo>
                  <a:pt x="0" y="849669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d-ID" dirty="0"/>
          </a:p>
        </p:txBody>
      </p:sp>
      <p:sp>
        <p:nvSpPr>
          <p:cNvPr id="4" name="Freeform 4"/>
          <p:cNvSpPr/>
          <p:nvPr/>
        </p:nvSpPr>
        <p:spPr>
          <a:xfrm>
            <a:off x="140353" y="8462478"/>
            <a:ext cx="2069448" cy="1824522"/>
          </a:xfrm>
          <a:custGeom>
            <a:avLst/>
            <a:gdLst/>
            <a:ahLst/>
            <a:cxnLst/>
            <a:rect l="l" t="t" r="r" b="b"/>
            <a:pathLst>
              <a:path w="4240756" h="3885592">
                <a:moveTo>
                  <a:pt x="0" y="0"/>
                </a:moveTo>
                <a:lnTo>
                  <a:pt x="4240756" y="0"/>
                </a:lnTo>
                <a:lnTo>
                  <a:pt x="4240756" y="3885592"/>
                </a:lnTo>
                <a:lnTo>
                  <a:pt x="0" y="388559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4604887" y="8462478"/>
            <a:ext cx="3542761" cy="1824522"/>
          </a:xfrm>
          <a:custGeom>
            <a:avLst/>
            <a:gdLst/>
            <a:ahLst/>
            <a:cxnLst/>
            <a:rect l="l" t="t" r="r" b="b"/>
            <a:pathLst>
              <a:path w="3542761" h="1824522">
                <a:moveTo>
                  <a:pt x="0" y="0"/>
                </a:moveTo>
                <a:lnTo>
                  <a:pt x="3542761" y="0"/>
                </a:lnTo>
                <a:lnTo>
                  <a:pt x="3542761" y="1824522"/>
                </a:lnTo>
                <a:lnTo>
                  <a:pt x="0" y="182452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pic>
        <p:nvPicPr>
          <p:cNvPr id="9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609600" y="-107059"/>
            <a:ext cx="6991613" cy="200442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7162800" y="24034"/>
            <a:ext cx="10962725" cy="107204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0055" indent="-440055" algn="ctr" defTabSz="457200"/>
            <a:r>
              <a:rPr lang="en-ID" sz="4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INFRASTRUCTURE IMPROVEMENT FOR SHRIMP AQUACULTURE PROJECT / IISAP</a:t>
            </a:r>
            <a:endParaRPr lang="id-ID" sz="40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Kotak Teks 10"/>
          <p:cNvSpPr txBox="1"/>
          <p:nvPr/>
        </p:nvSpPr>
        <p:spPr>
          <a:xfrm>
            <a:off x="3810000" y="1970389"/>
            <a:ext cx="10413348" cy="27921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 algn="just">
              <a:lnSpc>
                <a:spcPct val="150000"/>
              </a:lnSpc>
            </a:pPr>
            <a:r>
              <a:rPr lang="en-US" sz="2400" b="1" i="1" dirty="0">
                <a:solidFill>
                  <a:schemeClr val="bg1"/>
                </a:solidFill>
                <a:cs typeface="Verdana" panose="020B0604030504040204"/>
              </a:rPr>
              <a:t>IISA Project </a:t>
            </a:r>
            <a:r>
              <a:rPr lang="en-US" sz="2400" b="1" i="1" dirty="0" err="1">
                <a:solidFill>
                  <a:schemeClr val="bg1"/>
                </a:solidFill>
                <a:cs typeface="Verdana" panose="020B0604030504040204"/>
              </a:rPr>
              <a:t>adalah</a:t>
            </a:r>
            <a:r>
              <a:rPr lang="en-US" sz="2400" b="1" i="1" dirty="0">
                <a:solidFill>
                  <a:schemeClr val="bg1"/>
                </a:solidFill>
                <a:cs typeface="Verdana" panose="020B0604030504040204"/>
              </a:rPr>
              <a:t> </a:t>
            </a:r>
            <a:r>
              <a:rPr lang="en-US" sz="2400" spc="-5" dirty="0" err="1">
                <a:solidFill>
                  <a:schemeClr val="bg1"/>
                </a:solidFill>
                <a:effectLst/>
                <a:ea typeface="Arial" panose="020B0604020202020204" pitchFamily="34" charset="0"/>
              </a:rPr>
              <a:t>Proyek</a:t>
            </a:r>
            <a:r>
              <a:rPr lang="en-US" sz="2400" spc="-5" dirty="0">
                <a:solidFill>
                  <a:schemeClr val="bg1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en-US" sz="2400" spc="-5" dirty="0" err="1">
                <a:solidFill>
                  <a:schemeClr val="bg1"/>
                </a:solidFill>
                <a:effectLst/>
                <a:ea typeface="Arial" panose="020B0604020202020204" pitchFamily="34" charset="0"/>
              </a:rPr>
              <a:t>untuk</a:t>
            </a:r>
            <a:r>
              <a:rPr lang="en-US" sz="2400" spc="-5" dirty="0">
                <a:solidFill>
                  <a:schemeClr val="bg1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en-US" sz="2400" spc="-5" dirty="0" err="1">
                <a:solidFill>
                  <a:schemeClr val="bg1"/>
                </a:solidFill>
                <a:effectLst/>
                <a:ea typeface="Arial" panose="020B0604020202020204" pitchFamily="34" charset="0"/>
              </a:rPr>
              <a:t>mendukung</a:t>
            </a:r>
            <a:r>
              <a:rPr lang="en-US" sz="2400" spc="-5" dirty="0">
                <a:solidFill>
                  <a:schemeClr val="bg1"/>
                </a:solidFill>
                <a:effectLst/>
                <a:ea typeface="Arial" panose="020B0604020202020204" pitchFamily="34" charset="0"/>
              </a:rPr>
              <a:t> Kementerian </a:t>
            </a:r>
            <a:r>
              <a:rPr lang="en-US" sz="2400" spc="-5" dirty="0" err="1">
                <a:solidFill>
                  <a:schemeClr val="bg1"/>
                </a:solidFill>
                <a:effectLst/>
                <a:ea typeface="Arial" panose="020B0604020202020204" pitchFamily="34" charset="0"/>
              </a:rPr>
              <a:t>Kelautan</a:t>
            </a:r>
            <a:r>
              <a:rPr lang="en-US" sz="2400" spc="-5" dirty="0">
                <a:solidFill>
                  <a:schemeClr val="bg1"/>
                </a:solidFill>
                <a:effectLst/>
                <a:ea typeface="Arial" panose="020B0604020202020204" pitchFamily="34" charset="0"/>
              </a:rPr>
              <a:t> dan </a:t>
            </a:r>
            <a:r>
              <a:rPr lang="en-US" sz="2400" spc="-5" dirty="0" err="1">
                <a:solidFill>
                  <a:schemeClr val="bg1"/>
                </a:solidFill>
                <a:effectLst/>
                <a:ea typeface="Arial" panose="020B0604020202020204" pitchFamily="34" charset="0"/>
              </a:rPr>
              <a:t>Perikanan</a:t>
            </a:r>
            <a:r>
              <a:rPr lang="en-US" sz="2400" spc="-5" dirty="0">
                <a:solidFill>
                  <a:schemeClr val="bg1"/>
                </a:solidFill>
                <a:effectLst/>
                <a:ea typeface="Arial" panose="020B0604020202020204" pitchFamily="34" charset="0"/>
              </a:rPr>
              <a:t> (KKP) </a:t>
            </a:r>
            <a:r>
              <a:rPr lang="en-US" sz="2400" spc="-5" dirty="0" err="1">
                <a:solidFill>
                  <a:schemeClr val="bg1"/>
                </a:solidFill>
                <a:effectLst/>
                <a:ea typeface="Arial" panose="020B0604020202020204" pitchFamily="34" charset="0"/>
              </a:rPr>
              <a:t>untuk</a:t>
            </a:r>
            <a:r>
              <a:rPr lang="en-US" sz="2400" spc="-5" dirty="0">
                <a:solidFill>
                  <a:schemeClr val="bg1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en-US" sz="2400" spc="-5" dirty="0" err="1">
                <a:solidFill>
                  <a:schemeClr val="bg1"/>
                </a:solidFill>
                <a:effectLst/>
                <a:ea typeface="Arial" panose="020B0604020202020204" pitchFamily="34" charset="0"/>
              </a:rPr>
              <a:t>memperkenalkan</a:t>
            </a:r>
            <a:r>
              <a:rPr lang="en-US" sz="2400" spc="-5" dirty="0">
                <a:solidFill>
                  <a:schemeClr val="bg1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en-US" sz="2400" spc="-5" dirty="0" err="1">
                <a:solidFill>
                  <a:schemeClr val="bg1"/>
                </a:solidFill>
                <a:effectLst/>
                <a:ea typeface="Arial" panose="020B0604020202020204" pitchFamily="34" charset="0"/>
              </a:rPr>
              <a:t>budi</a:t>
            </a:r>
            <a:r>
              <a:rPr lang="en-US" sz="2400" spc="-5" dirty="0">
                <a:solidFill>
                  <a:schemeClr val="bg1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en-US" sz="2400" spc="-5" dirty="0" err="1">
                <a:solidFill>
                  <a:schemeClr val="bg1"/>
                </a:solidFill>
                <a:effectLst/>
                <a:ea typeface="Arial" panose="020B0604020202020204" pitchFamily="34" charset="0"/>
              </a:rPr>
              <a:t>daya</a:t>
            </a:r>
            <a:r>
              <a:rPr lang="en-US" sz="2400" spc="-5" dirty="0">
                <a:solidFill>
                  <a:schemeClr val="bg1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en-US" sz="2400" spc="-5" dirty="0" err="1">
                <a:solidFill>
                  <a:schemeClr val="bg1"/>
                </a:solidFill>
                <a:effectLst/>
                <a:ea typeface="Arial" panose="020B0604020202020204" pitchFamily="34" charset="0"/>
              </a:rPr>
              <a:t>udang</a:t>
            </a:r>
            <a:r>
              <a:rPr lang="en-US" sz="2400" spc="-5" dirty="0">
                <a:solidFill>
                  <a:schemeClr val="bg1"/>
                </a:solidFill>
                <a:effectLst/>
                <a:ea typeface="Arial" panose="020B0604020202020204" pitchFamily="34" charset="0"/>
              </a:rPr>
              <a:t> yang </a:t>
            </a:r>
            <a:r>
              <a:rPr lang="en-US" sz="2400" spc="-5" dirty="0" err="1">
                <a:solidFill>
                  <a:schemeClr val="bg1"/>
                </a:solidFill>
                <a:effectLst/>
                <a:ea typeface="Arial" panose="020B0604020202020204" pitchFamily="34" charset="0"/>
              </a:rPr>
              <a:t>berkelanjutan</a:t>
            </a:r>
            <a:r>
              <a:rPr lang="en-US" sz="2400" spc="-5" dirty="0">
                <a:solidFill>
                  <a:schemeClr val="bg1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en-US" sz="2400" spc="-5" dirty="0" err="1">
                <a:solidFill>
                  <a:schemeClr val="bg1"/>
                </a:solidFill>
                <a:effectLst/>
                <a:ea typeface="Arial" panose="020B0604020202020204" pitchFamily="34" charset="0"/>
              </a:rPr>
              <a:t>serta</a:t>
            </a:r>
            <a:r>
              <a:rPr lang="en-US" sz="2400" spc="-5" dirty="0">
                <a:solidFill>
                  <a:schemeClr val="bg1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en-US" sz="2400" spc="-5" dirty="0" err="1">
                <a:solidFill>
                  <a:schemeClr val="bg1"/>
                </a:solidFill>
                <a:effectLst/>
                <a:ea typeface="Arial" panose="020B0604020202020204" pitchFamily="34" charset="0"/>
              </a:rPr>
              <a:t>meningkatkan</a:t>
            </a:r>
            <a:r>
              <a:rPr lang="en-US" sz="2400" spc="-5" dirty="0">
                <a:solidFill>
                  <a:schemeClr val="bg1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en-US" sz="2400" spc="-5" dirty="0" err="1">
                <a:solidFill>
                  <a:schemeClr val="bg1"/>
                </a:solidFill>
                <a:effectLst/>
                <a:ea typeface="Arial" panose="020B0604020202020204" pitchFamily="34" charset="0"/>
              </a:rPr>
              <a:t>transparansi</a:t>
            </a:r>
            <a:r>
              <a:rPr lang="en-US" sz="2400" spc="-5" dirty="0">
                <a:solidFill>
                  <a:schemeClr val="bg1"/>
                </a:solidFill>
                <a:effectLst/>
                <a:ea typeface="Arial" panose="020B0604020202020204" pitchFamily="34" charset="0"/>
              </a:rPr>
              <a:t> dan </a:t>
            </a:r>
            <a:r>
              <a:rPr lang="en-US" sz="2400" spc="-5" dirty="0" err="1">
                <a:solidFill>
                  <a:schemeClr val="bg1"/>
                </a:solidFill>
                <a:effectLst/>
                <a:ea typeface="Arial" panose="020B0604020202020204" pitchFamily="34" charset="0"/>
              </a:rPr>
              <a:t>ketertelusuran</a:t>
            </a:r>
            <a:r>
              <a:rPr lang="en-US" sz="2400" spc="-5" dirty="0">
                <a:solidFill>
                  <a:schemeClr val="bg1"/>
                </a:solidFill>
                <a:effectLst/>
                <a:ea typeface="Arial" panose="020B0604020202020204" pitchFamily="34" charset="0"/>
              </a:rPr>
              <a:t> proses </a:t>
            </a:r>
            <a:r>
              <a:rPr lang="en-US" sz="2400" spc="-5" dirty="0" err="1">
                <a:solidFill>
                  <a:schemeClr val="bg1"/>
                </a:solidFill>
                <a:effectLst/>
                <a:ea typeface="Arial" panose="020B0604020202020204" pitchFamily="34" charset="0"/>
              </a:rPr>
              <a:t>untuk</a:t>
            </a:r>
            <a:r>
              <a:rPr lang="en-US" sz="2400" spc="-5" dirty="0">
                <a:solidFill>
                  <a:schemeClr val="bg1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en-US" sz="2400" spc="-5" dirty="0" err="1">
                <a:solidFill>
                  <a:schemeClr val="bg1"/>
                </a:solidFill>
                <a:effectLst/>
                <a:ea typeface="Arial" panose="020B0604020202020204" pitchFamily="34" charset="0"/>
              </a:rPr>
              <a:t>meningkatkan</a:t>
            </a:r>
            <a:r>
              <a:rPr lang="en-US" sz="2400" spc="-5" dirty="0">
                <a:solidFill>
                  <a:schemeClr val="bg1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en-US" sz="2400" spc="-5" dirty="0" err="1">
                <a:solidFill>
                  <a:schemeClr val="bg1"/>
                </a:solidFill>
                <a:effectLst/>
                <a:ea typeface="Arial" panose="020B0604020202020204" pitchFamily="34" charset="0"/>
              </a:rPr>
              <a:t>produktivitas</a:t>
            </a:r>
            <a:r>
              <a:rPr lang="en-US" sz="2400" spc="-5" dirty="0">
                <a:solidFill>
                  <a:schemeClr val="bg1"/>
                </a:solidFill>
                <a:effectLst/>
                <a:ea typeface="Arial" panose="020B0604020202020204" pitchFamily="34" charset="0"/>
              </a:rPr>
              <a:t>, </a:t>
            </a:r>
            <a:r>
              <a:rPr lang="en-US" sz="2400" spc="-5" dirty="0" err="1">
                <a:solidFill>
                  <a:schemeClr val="bg1"/>
                </a:solidFill>
                <a:effectLst/>
                <a:ea typeface="Arial" panose="020B0604020202020204" pitchFamily="34" charset="0"/>
              </a:rPr>
              <a:t>kualitas</a:t>
            </a:r>
            <a:r>
              <a:rPr lang="en-US" sz="2400" spc="-5" dirty="0">
                <a:solidFill>
                  <a:schemeClr val="bg1"/>
                </a:solidFill>
                <a:effectLst/>
                <a:ea typeface="Arial" panose="020B0604020202020204" pitchFamily="34" charset="0"/>
              </a:rPr>
              <a:t>, </a:t>
            </a:r>
            <a:r>
              <a:rPr lang="en-US" sz="2400" spc="-5" dirty="0" err="1">
                <a:solidFill>
                  <a:schemeClr val="bg1"/>
                </a:solidFill>
                <a:effectLst/>
                <a:ea typeface="Arial" panose="020B0604020202020204" pitchFamily="34" charset="0"/>
              </a:rPr>
              <a:t>profitabilitas</a:t>
            </a:r>
            <a:r>
              <a:rPr lang="en-US" sz="2400" spc="-5" dirty="0">
                <a:solidFill>
                  <a:schemeClr val="bg1"/>
                </a:solidFill>
                <a:effectLst/>
                <a:ea typeface="Arial" panose="020B0604020202020204" pitchFamily="34" charset="0"/>
              </a:rPr>
              <a:t>, dan </a:t>
            </a:r>
            <a:r>
              <a:rPr lang="en-US" sz="2400" spc="-5" dirty="0" err="1">
                <a:solidFill>
                  <a:schemeClr val="bg1"/>
                </a:solidFill>
                <a:effectLst/>
                <a:ea typeface="Arial" panose="020B0604020202020204" pitchFamily="34" charset="0"/>
              </a:rPr>
              <a:t>kelestarian</a:t>
            </a:r>
            <a:r>
              <a:rPr lang="en-US" sz="2400" spc="-5" dirty="0">
                <a:solidFill>
                  <a:schemeClr val="bg1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en-US" sz="2400" spc="-5" dirty="0" err="1">
                <a:solidFill>
                  <a:schemeClr val="bg1"/>
                </a:solidFill>
                <a:effectLst/>
                <a:ea typeface="Arial" panose="020B0604020202020204" pitchFamily="34" charset="0"/>
              </a:rPr>
              <a:t>lingkungan</a:t>
            </a:r>
            <a:r>
              <a:rPr lang="en-US" sz="2400" spc="-5" dirty="0">
                <a:solidFill>
                  <a:schemeClr val="bg1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en-US" sz="2400" spc="-5" dirty="0" err="1">
                <a:solidFill>
                  <a:schemeClr val="bg1"/>
                </a:solidFill>
                <a:effectLst/>
                <a:ea typeface="Arial" panose="020B0604020202020204" pitchFamily="34" charset="0"/>
              </a:rPr>
              <a:t>budi</a:t>
            </a:r>
            <a:r>
              <a:rPr lang="en-US" sz="2400" spc="-5" dirty="0">
                <a:solidFill>
                  <a:schemeClr val="bg1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en-US" sz="2400" spc="-5" dirty="0" err="1">
                <a:solidFill>
                  <a:schemeClr val="bg1"/>
                </a:solidFill>
                <a:effectLst/>
                <a:ea typeface="Arial" panose="020B0604020202020204" pitchFamily="34" charset="0"/>
              </a:rPr>
              <a:t>daya</a:t>
            </a:r>
            <a:r>
              <a:rPr lang="en-US" sz="2400" spc="-5" dirty="0">
                <a:solidFill>
                  <a:schemeClr val="bg1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en-US" sz="2400" spc="-5" dirty="0" err="1">
                <a:solidFill>
                  <a:schemeClr val="bg1"/>
                </a:solidFill>
                <a:effectLst/>
                <a:ea typeface="Arial" panose="020B0604020202020204" pitchFamily="34" charset="0"/>
              </a:rPr>
              <a:t>udang</a:t>
            </a:r>
            <a:r>
              <a:rPr lang="en-US" sz="2400" spc="-5" dirty="0">
                <a:solidFill>
                  <a:schemeClr val="bg1"/>
                </a:solidFill>
                <a:effectLst/>
                <a:ea typeface="Arial" panose="020B0604020202020204" pitchFamily="34" charset="0"/>
              </a:rPr>
              <a:t> oleh </a:t>
            </a:r>
            <a:r>
              <a:rPr lang="en-US" sz="2400" spc="-15" dirty="0" err="1">
                <a:solidFill>
                  <a:schemeClr val="bg1"/>
                </a:solidFill>
                <a:effectLst/>
                <a:ea typeface="Arial" panose="020B0604020202020204" pitchFamily="34" charset="0"/>
              </a:rPr>
              <a:t>petambak</a:t>
            </a:r>
            <a:r>
              <a:rPr lang="en-US" sz="2400" spc="-15" dirty="0">
                <a:solidFill>
                  <a:schemeClr val="bg1"/>
                </a:solidFill>
                <a:effectLst/>
                <a:ea typeface="Arial" panose="020B0604020202020204" pitchFamily="34" charset="0"/>
              </a:rPr>
              <a:t>. </a:t>
            </a:r>
            <a:endParaRPr lang="id-ID" sz="2400" dirty="0">
              <a:solidFill>
                <a:schemeClr val="bg1"/>
              </a:solidFill>
              <a:cs typeface="Verdana" panose="020B0604030504040204"/>
            </a:endParaRPr>
          </a:p>
        </p:txBody>
      </p:sp>
      <p:sp>
        <p:nvSpPr>
          <p:cNvPr id="6" name="Persegi Panjang: Sudut Lengkung 5"/>
          <p:cNvSpPr/>
          <p:nvPr/>
        </p:nvSpPr>
        <p:spPr>
          <a:xfrm>
            <a:off x="1219200" y="5084685"/>
            <a:ext cx="2667000" cy="1424972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OUTPUT 1</a:t>
            </a:r>
            <a:endParaRPr lang="id-ID" sz="3200" b="1" dirty="0">
              <a:solidFill>
                <a:schemeClr val="bg1"/>
              </a:solidFill>
            </a:endParaRPr>
          </a:p>
        </p:txBody>
      </p:sp>
      <p:sp>
        <p:nvSpPr>
          <p:cNvPr id="7" name="Persegi Panjang 6"/>
          <p:cNvSpPr/>
          <p:nvPr/>
        </p:nvSpPr>
        <p:spPr>
          <a:xfrm>
            <a:off x="4267200" y="5084684"/>
            <a:ext cx="7620000" cy="142497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0" rIns="0" bIns="0" rtlCol="0" anchor="ctr"/>
          <a:lstStyle/>
          <a:p>
            <a:pPr marL="342900" indent="-342900">
              <a:buAutoNum type="arabicPeriod"/>
            </a:pPr>
            <a:r>
              <a:rPr lang="en-US" dirty="0" err="1">
                <a:solidFill>
                  <a:schemeClr val="bg1"/>
                </a:solidFill>
              </a:rPr>
              <a:t>Peningkatan</a:t>
            </a:r>
            <a:r>
              <a:rPr lang="en-US" dirty="0">
                <a:solidFill>
                  <a:schemeClr val="bg1"/>
                </a:solidFill>
              </a:rPr>
              <a:t> Input </a:t>
            </a:r>
            <a:r>
              <a:rPr lang="en-US" dirty="0" err="1">
                <a:solidFill>
                  <a:schemeClr val="bg1"/>
                </a:solidFill>
              </a:rPr>
              <a:t>Produksi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Udang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berkualitas</a:t>
            </a:r>
            <a:r>
              <a:rPr lang="en-US" dirty="0">
                <a:solidFill>
                  <a:schemeClr val="bg1"/>
                </a:solidFill>
              </a:rPr>
              <a:t> &amp; </a:t>
            </a:r>
            <a:r>
              <a:rPr lang="en-US" dirty="0" err="1">
                <a:solidFill>
                  <a:schemeClr val="bg1"/>
                </a:solidFill>
              </a:rPr>
              <a:t>berkelanjutan</a:t>
            </a:r>
            <a:endParaRPr lang="en-US" dirty="0">
              <a:solidFill>
                <a:schemeClr val="bg1"/>
              </a:solidFill>
            </a:endParaRPr>
          </a:p>
          <a:p>
            <a:pPr marL="342900" indent="-342900">
              <a:buAutoNum type="arabicPeriod"/>
            </a:pPr>
            <a:r>
              <a:rPr lang="en-US" dirty="0" err="1">
                <a:solidFill>
                  <a:schemeClr val="bg1"/>
                </a:solidFill>
              </a:rPr>
              <a:t>Membangun</a:t>
            </a:r>
            <a:r>
              <a:rPr lang="en-US" dirty="0">
                <a:solidFill>
                  <a:schemeClr val="bg1"/>
                </a:solidFill>
              </a:rPr>
              <a:t> Multiplication Center (Aceh dan </a:t>
            </a:r>
            <a:r>
              <a:rPr lang="en-US" dirty="0" err="1">
                <a:solidFill>
                  <a:schemeClr val="bg1"/>
                </a:solidFill>
              </a:rPr>
              <a:t>Sulsel</a:t>
            </a:r>
            <a:r>
              <a:rPr lang="en-US" dirty="0">
                <a:solidFill>
                  <a:schemeClr val="bg1"/>
                </a:solidFill>
              </a:rPr>
              <a:t>) </a:t>
            </a:r>
            <a:r>
              <a:rPr lang="en-US" dirty="0">
                <a:solidFill>
                  <a:schemeClr val="bg1"/>
                </a:solidFill>
                <a:sym typeface="Wingdings" panose="05000000000000000000" pitchFamily="2" charset="2"/>
              </a:rPr>
              <a:t> </a:t>
            </a:r>
            <a:r>
              <a:rPr lang="en-US" dirty="0" err="1">
                <a:solidFill>
                  <a:schemeClr val="bg1"/>
                </a:solidFill>
                <a:sym typeface="Wingdings" panose="05000000000000000000" pitchFamily="2" charset="2"/>
              </a:rPr>
              <a:t>menghasilkan</a:t>
            </a:r>
            <a:r>
              <a:rPr lang="en-US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US" dirty="0" err="1">
                <a:solidFill>
                  <a:schemeClr val="bg1"/>
                </a:solidFill>
                <a:sym typeface="Wingdings" panose="05000000000000000000" pitchFamily="2" charset="2"/>
              </a:rPr>
              <a:t>induk</a:t>
            </a:r>
            <a:r>
              <a:rPr lang="en-US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US" dirty="0" err="1">
                <a:solidFill>
                  <a:schemeClr val="bg1"/>
                </a:solidFill>
                <a:sym typeface="Wingdings" panose="05000000000000000000" pitchFamily="2" charset="2"/>
              </a:rPr>
              <a:t>berkualitas</a:t>
            </a:r>
            <a:r>
              <a:rPr lang="en-US" dirty="0">
                <a:solidFill>
                  <a:schemeClr val="bg1"/>
                </a:solidFill>
                <a:sym typeface="Wingdings" panose="05000000000000000000" pitchFamily="2" charset="2"/>
              </a:rPr>
              <a:t> dan </a:t>
            </a:r>
            <a:r>
              <a:rPr lang="en-US" dirty="0" err="1">
                <a:solidFill>
                  <a:schemeClr val="bg1"/>
                </a:solidFill>
                <a:sym typeface="Wingdings" panose="05000000000000000000" pitchFamily="2" charset="2"/>
              </a:rPr>
              <a:t>unggul</a:t>
            </a:r>
            <a:endParaRPr lang="en-US" dirty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pPr marL="342900" indent="-342900">
              <a:buAutoNum type="arabicPeriod"/>
            </a:pPr>
            <a:r>
              <a:rPr lang="en-US" dirty="0" err="1">
                <a:solidFill>
                  <a:schemeClr val="bg1"/>
                </a:solidFill>
                <a:sym typeface="Wingdings" panose="05000000000000000000" pitchFamily="2" charset="2"/>
              </a:rPr>
              <a:t>Membangun</a:t>
            </a:r>
            <a:r>
              <a:rPr lang="en-US" dirty="0">
                <a:solidFill>
                  <a:schemeClr val="bg1"/>
                </a:solidFill>
                <a:sym typeface="Wingdings" panose="05000000000000000000" pitchFamily="2" charset="2"/>
              </a:rPr>
              <a:t> HSRT  CPIB </a:t>
            </a:r>
            <a:r>
              <a:rPr lang="en-US" dirty="0" err="1">
                <a:solidFill>
                  <a:schemeClr val="bg1"/>
                </a:solidFill>
                <a:sym typeface="Wingdings" panose="05000000000000000000" pitchFamily="2" charset="2"/>
              </a:rPr>
              <a:t>pembenihan</a:t>
            </a:r>
            <a:r>
              <a:rPr lang="en-US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US" dirty="0" err="1">
                <a:solidFill>
                  <a:schemeClr val="bg1"/>
                </a:solidFill>
                <a:sym typeface="Wingdings" panose="05000000000000000000" pitchFamily="2" charset="2"/>
              </a:rPr>
              <a:t>udang</a:t>
            </a:r>
            <a:r>
              <a:rPr lang="en-US" dirty="0">
                <a:solidFill>
                  <a:schemeClr val="bg1"/>
                </a:solidFill>
                <a:sym typeface="Wingdings" panose="05000000000000000000" pitchFamily="2" charset="2"/>
              </a:rPr>
              <a:t> yang </a:t>
            </a:r>
            <a:r>
              <a:rPr lang="en-US" dirty="0" err="1">
                <a:solidFill>
                  <a:schemeClr val="bg1"/>
                </a:solidFill>
                <a:sym typeface="Wingdings" panose="05000000000000000000" pitchFamily="2" charset="2"/>
              </a:rPr>
              <a:t>baik</a:t>
            </a:r>
            <a:r>
              <a:rPr lang="en-US" dirty="0">
                <a:solidFill>
                  <a:schemeClr val="bg1"/>
                </a:solidFill>
                <a:sym typeface="Wingdings" panose="05000000000000000000" pitchFamily="2" charset="2"/>
              </a:rPr>
              <a:t> dan </a:t>
            </a:r>
            <a:r>
              <a:rPr lang="en-US" dirty="0" err="1">
                <a:solidFill>
                  <a:schemeClr val="bg1"/>
                </a:solidFill>
                <a:sym typeface="Wingdings" panose="05000000000000000000" pitchFamily="2" charset="2"/>
              </a:rPr>
              <a:t>unggul</a:t>
            </a:r>
            <a:endParaRPr lang="id-ID" dirty="0">
              <a:solidFill>
                <a:schemeClr val="bg1"/>
              </a:solidFill>
            </a:endParaRPr>
          </a:p>
        </p:txBody>
      </p:sp>
      <p:sp>
        <p:nvSpPr>
          <p:cNvPr id="12" name="Persegi Panjang: Sudut Lengkung 11"/>
          <p:cNvSpPr/>
          <p:nvPr/>
        </p:nvSpPr>
        <p:spPr>
          <a:xfrm>
            <a:off x="1219200" y="6743701"/>
            <a:ext cx="2667000" cy="1424972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OUTPUT 2</a:t>
            </a:r>
            <a:endParaRPr lang="id-ID" sz="3200" b="1" dirty="0">
              <a:solidFill>
                <a:schemeClr val="bg1"/>
              </a:solidFill>
            </a:endParaRPr>
          </a:p>
        </p:txBody>
      </p:sp>
      <p:sp>
        <p:nvSpPr>
          <p:cNvPr id="13" name="Persegi Panjang: Sudut Lengkung 12"/>
          <p:cNvSpPr/>
          <p:nvPr/>
        </p:nvSpPr>
        <p:spPr>
          <a:xfrm>
            <a:off x="1219200" y="8420100"/>
            <a:ext cx="2667000" cy="1424972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OUTPUT 3</a:t>
            </a:r>
            <a:endParaRPr lang="id-ID" sz="3200" b="1" dirty="0">
              <a:solidFill>
                <a:schemeClr val="bg1"/>
              </a:solidFill>
            </a:endParaRPr>
          </a:p>
        </p:txBody>
      </p:sp>
      <p:sp>
        <p:nvSpPr>
          <p:cNvPr id="14" name="Persegi Panjang 13"/>
          <p:cNvSpPr/>
          <p:nvPr/>
        </p:nvSpPr>
        <p:spPr>
          <a:xfrm>
            <a:off x="4278086" y="6743700"/>
            <a:ext cx="7641771" cy="142497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0" rIns="0" bIns="0" rtlCol="0" anchor="ctr"/>
          <a:lstStyle/>
          <a:p>
            <a:pPr marL="342900" indent="-342900">
              <a:buAutoNum type="arabicPeriod"/>
            </a:pPr>
            <a:r>
              <a:rPr lang="en-US" dirty="0" err="1">
                <a:solidFill>
                  <a:schemeClr val="bg1"/>
                </a:solidFill>
              </a:rPr>
              <a:t>Terbangunnya</a:t>
            </a:r>
            <a:r>
              <a:rPr lang="en-US" dirty="0">
                <a:solidFill>
                  <a:schemeClr val="bg1"/>
                </a:solidFill>
              </a:rPr>
              <a:t> infrastructure aquaculture (</a:t>
            </a:r>
            <a:r>
              <a:rPr lang="en-US" dirty="0" err="1">
                <a:solidFill>
                  <a:schemeClr val="bg1"/>
                </a:solidFill>
              </a:rPr>
              <a:t>penataan</a:t>
            </a:r>
            <a:r>
              <a:rPr lang="en-US" dirty="0">
                <a:solidFill>
                  <a:schemeClr val="bg1"/>
                </a:solidFill>
              </a:rPr>
              <a:t> Kawasan/</a:t>
            </a:r>
            <a:r>
              <a:rPr lang="en-US" dirty="0" err="1">
                <a:solidFill>
                  <a:schemeClr val="bg1"/>
                </a:solidFill>
              </a:rPr>
              <a:t>perbaikan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saluran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air&amp;system</a:t>
            </a:r>
            <a:r>
              <a:rPr lang="en-US" dirty="0">
                <a:solidFill>
                  <a:schemeClr val="bg1"/>
                </a:solidFill>
              </a:rPr>
              <a:t> cluster) </a:t>
            </a:r>
            <a:r>
              <a:rPr lang="en-US" dirty="0" err="1">
                <a:solidFill>
                  <a:schemeClr val="bg1"/>
                </a:solidFill>
              </a:rPr>
              <a:t>berkelanjutan</a:t>
            </a:r>
            <a:r>
              <a:rPr lang="en-US" dirty="0">
                <a:solidFill>
                  <a:schemeClr val="bg1"/>
                </a:solidFill>
              </a:rPr>
              <a:t> dan </a:t>
            </a:r>
            <a:r>
              <a:rPr lang="en-US" dirty="0" err="1">
                <a:solidFill>
                  <a:schemeClr val="bg1"/>
                </a:solidFill>
              </a:rPr>
              <a:t>adaptif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terhadap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perubahan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iklim</a:t>
            </a:r>
            <a:endParaRPr lang="en-US" dirty="0">
              <a:solidFill>
                <a:schemeClr val="bg1"/>
              </a:solidFill>
            </a:endParaRPr>
          </a:p>
          <a:p>
            <a:pPr marL="342900" indent="-342900">
              <a:buAutoNum type="arabicPeriod"/>
            </a:pPr>
            <a:r>
              <a:rPr lang="en-US" dirty="0" err="1">
                <a:solidFill>
                  <a:schemeClr val="bg1"/>
                </a:solidFill>
              </a:rPr>
              <a:t>Meningkatkan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produksi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udang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  <a:sym typeface="Wingdings" panose="05000000000000000000" pitchFamily="2" charset="2"/>
              </a:rPr>
              <a:t> </a:t>
            </a:r>
            <a:r>
              <a:rPr lang="en-US" dirty="0" err="1">
                <a:solidFill>
                  <a:schemeClr val="bg1"/>
                </a:solidFill>
                <a:sym typeface="Wingdings" panose="05000000000000000000" pitchFamily="2" charset="2"/>
              </a:rPr>
              <a:t>fasilitas</a:t>
            </a:r>
            <a:r>
              <a:rPr lang="en-US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US" dirty="0" err="1">
                <a:solidFill>
                  <a:schemeClr val="bg1"/>
                </a:solidFill>
                <a:sym typeface="Wingdings" panose="05000000000000000000" pitchFamily="2" charset="2"/>
              </a:rPr>
              <a:t>produksi</a:t>
            </a:r>
            <a:r>
              <a:rPr lang="en-US" dirty="0">
                <a:solidFill>
                  <a:schemeClr val="bg1"/>
                </a:solidFill>
                <a:sym typeface="Wingdings" panose="05000000000000000000" pitchFamily="2" charset="2"/>
              </a:rPr>
              <a:t> &amp; </a:t>
            </a:r>
            <a:r>
              <a:rPr lang="en-US" dirty="0" err="1">
                <a:solidFill>
                  <a:schemeClr val="bg1"/>
                </a:solidFill>
                <a:sym typeface="Wingdings" panose="05000000000000000000" pitchFamily="2" charset="2"/>
              </a:rPr>
              <a:t>penerapan</a:t>
            </a:r>
            <a:r>
              <a:rPr lang="en-US" dirty="0">
                <a:solidFill>
                  <a:schemeClr val="bg1"/>
                </a:solidFill>
                <a:sym typeface="Wingdings" panose="05000000000000000000" pitchFamily="2" charset="2"/>
              </a:rPr>
              <a:t> CBIB </a:t>
            </a:r>
            <a:r>
              <a:rPr lang="en-US" dirty="0" err="1">
                <a:solidFill>
                  <a:schemeClr val="bg1"/>
                </a:solidFill>
                <a:sym typeface="Wingdings" panose="05000000000000000000" pitchFamily="2" charset="2"/>
              </a:rPr>
              <a:t>berbasis</a:t>
            </a:r>
            <a:r>
              <a:rPr lang="en-US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US" dirty="0" err="1">
                <a:solidFill>
                  <a:schemeClr val="bg1"/>
                </a:solidFill>
                <a:sym typeface="Wingdings" panose="05000000000000000000" pitchFamily="2" charset="2"/>
              </a:rPr>
              <a:t>lingkungan</a:t>
            </a:r>
            <a:endParaRPr lang="id-ID" dirty="0">
              <a:solidFill>
                <a:schemeClr val="bg1"/>
              </a:solidFill>
            </a:endParaRPr>
          </a:p>
        </p:txBody>
      </p:sp>
      <p:sp>
        <p:nvSpPr>
          <p:cNvPr id="15" name="Persegi Panjang 14"/>
          <p:cNvSpPr/>
          <p:nvPr/>
        </p:nvSpPr>
        <p:spPr>
          <a:xfrm>
            <a:off x="4245429" y="8425542"/>
            <a:ext cx="7641771" cy="142497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0" rIns="0" bIns="0" rtlCol="0" anchor="ctr"/>
          <a:lstStyle/>
          <a:p>
            <a:pPr marL="342900" indent="-342900">
              <a:buAutoNum type="arabicPeriod"/>
            </a:pPr>
            <a:r>
              <a:rPr lang="en-US" dirty="0" err="1">
                <a:solidFill>
                  <a:schemeClr val="bg1"/>
                </a:solidFill>
              </a:rPr>
              <a:t>Penguatan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Rantai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nilai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produk</a:t>
            </a:r>
            <a:r>
              <a:rPr lang="en-US" dirty="0">
                <a:solidFill>
                  <a:schemeClr val="bg1"/>
                </a:solidFill>
              </a:rPr>
              <a:t> dan </a:t>
            </a:r>
            <a:r>
              <a:rPr lang="en-US" dirty="0" err="1">
                <a:solidFill>
                  <a:schemeClr val="bg1"/>
                </a:solidFill>
              </a:rPr>
              <a:t>rantai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pasok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budidaya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udang</a:t>
            </a:r>
            <a:endParaRPr lang="en-US" dirty="0">
              <a:solidFill>
                <a:schemeClr val="bg1"/>
              </a:solidFill>
            </a:endParaRPr>
          </a:p>
          <a:p>
            <a:pPr marL="342900" indent="-342900">
              <a:buAutoNum type="arabicPeriod"/>
            </a:pPr>
            <a:r>
              <a:rPr lang="en-US" dirty="0" err="1">
                <a:solidFill>
                  <a:schemeClr val="bg1"/>
                </a:solidFill>
              </a:rPr>
              <a:t>Meningkatkan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penulusuran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transparansi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Stelina</a:t>
            </a:r>
            <a:r>
              <a:rPr lang="en-US" dirty="0">
                <a:solidFill>
                  <a:schemeClr val="bg1"/>
                </a:solidFill>
              </a:rPr>
              <a:t> KKP </a:t>
            </a:r>
            <a:r>
              <a:rPr lang="en-US" dirty="0" err="1">
                <a:solidFill>
                  <a:schemeClr val="bg1"/>
                </a:solidFill>
              </a:rPr>
              <a:t>untuk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produksi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udang</a:t>
            </a:r>
            <a:endParaRPr lang="id-ID" dirty="0">
              <a:solidFill>
                <a:schemeClr val="bg1"/>
              </a:solidFill>
            </a:endParaRPr>
          </a:p>
        </p:txBody>
      </p:sp>
      <p:sp>
        <p:nvSpPr>
          <p:cNvPr id="16" name="Panah: Pentagon 15"/>
          <p:cNvSpPr/>
          <p:nvPr/>
        </p:nvSpPr>
        <p:spPr>
          <a:xfrm>
            <a:off x="12268200" y="5084685"/>
            <a:ext cx="4542854" cy="4760388"/>
          </a:xfrm>
          <a:prstGeom prst="homePlate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AutoNum type="arabicPeriod"/>
            </a:pPr>
            <a:r>
              <a:rPr lang="en-US" sz="3200" dirty="0" err="1"/>
              <a:t>Penataan</a:t>
            </a:r>
            <a:r>
              <a:rPr lang="en-US" sz="3200" dirty="0"/>
              <a:t> Kawasan dan </a:t>
            </a:r>
            <a:r>
              <a:rPr lang="en-US" sz="3200" dirty="0" err="1"/>
              <a:t>Produktivitas</a:t>
            </a:r>
            <a:r>
              <a:rPr lang="en-US" sz="3200" dirty="0"/>
              <a:t> </a:t>
            </a:r>
            <a:r>
              <a:rPr lang="en-US" sz="3200" dirty="0" err="1"/>
              <a:t>Lahan</a:t>
            </a:r>
            <a:endParaRPr lang="en-US" sz="3200" dirty="0"/>
          </a:p>
          <a:p>
            <a:pPr marL="457200" indent="-457200">
              <a:buAutoNum type="arabicPeriod"/>
            </a:pPr>
            <a:r>
              <a:rPr lang="en-US" sz="3200" dirty="0" err="1"/>
              <a:t>Meningkatkan</a:t>
            </a:r>
            <a:r>
              <a:rPr lang="en-US" sz="3200" dirty="0"/>
              <a:t> </a:t>
            </a:r>
            <a:r>
              <a:rPr lang="en-US" sz="3200" dirty="0" err="1"/>
              <a:t>Produksi</a:t>
            </a:r>
            <a:r>
              <a:rPr lang="en-US" sz="3200" dirty="0"/>
              <a:t> </a:t>
            </a:r>
            <a:r>
              <a:rPr lang="en-US" sz="3200" dirty="0" err="1"/>
              <a:t>Udang</a:t>
            </a:r>
            <a:r>
              <a:rPr lang="en-US" sz="3200" dirty="0"/>
              <a:t> Nasional </a:t>
            </a:r>
            <a:endParaRPr lang="id-ID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299548" y="8110489"/>
            <a:ext cx="3988452" cy="2176511"/>
          </a:xfrm>
          <a:custGeom>
            <a:avLst/>
            <a:gdLst/>
            <a:ahLst/>
            <a:cxnLst/>
            <a:rect l="l" t="t" r="r" b="b"/>
            <a:pathLst>
              <a:path w="9026830" h="6420333">
                <a:moveTo>
                  <a:pt x="0" y="0"/>
                </a:moveTo>
                <a:lnTo>
                  <a:pt x="9026830" y="0"/>
                </a:lnTo>
                <a:lnTo>
                  <a:pt x="9026830" y="6420333"/>
                </a:lnTo>
                <a:lnTo>
                  <a:pt x="0" y="6420333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3490805" y="1156224"/>
            <a:ext cx="11585340" cy="8496693"/>
          </a:xfrm>
          <a:custGeom>
            <a:avLst/>
            <a:gdLst/>
            <a:ahLst/>
            <a:cxnLst/>
            <a:rect l="l" t="t" r="r" b="b"/>
            <a:pathLst>
              <a:path w="11585340" h="8496693">
                <a:moveTo>
                  <a:pt x="0" y="0"/>
                </a:moveTo>
                <a:lnTo>
                  <a:pt x="11585340" y="0"/>
                </a:lnTo>
                <a:lnTo>
                  <a:pt x="11585340" y="8496694"/>
                </a:lnTo>
                <a:lnTo>
                  <a:pt x="0" y="849669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0353" y="8462478"/>
            <a:ext cx="2069448" cy="1824522"/>
          </a:xfrm>
          <a:custGeom>
            <a:avLst/>
            <a:gdLst/>
            <a:ahLst/>
            <a:cxnLst/>
            <a:rect l="l" t="t" r="r" b="b"/>
            <a:pathLst>
              <a:path w="4240756" h="3885592">
                <a:moveTo>
                  <a:pt x="0" y="0"/>
                </a:moveTo>
                <a:lnTo>
                  <a:pt x="4240756" y="0"/>
                </a:lnTo>
                <a:lnTo>
                  <a:pt x="4240756" y="3885592"/>
                </a:lnTo>
                <a:lnTo>
                  <a:pt x="0" y="388559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4604887" y="8462478"/>
            <a:ext cx="3542761" cy="1824522"/>
          </a:xfrm>
          <a:custGeom>
            <a:avLst/>
            <a:gdLst/>
            <a:ahLst/>
            <a:cxnLst/>
            <a:rect l="l" t="t" r="r" b="b"/>
            <a:pathLst>
              <a:path w="3542761" h="1824522">
                <a:moveTo>
                  <a:pt x="0" y="0"/>
                </a:moveTo>
                <a:lnTo>
                  <a:pt x="3542761" y="0"/>
                </a:lnTo>
                <a:lnTo>
                  <a:pt x="3542761" y="1824522"/>
                </a:lnTo>
                <a:lnTo>
                  <a:pt x="0" y="182452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pic>
        <p:nvPicPr>
          <p:cNvPr id="9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609600" y="-107059"/>
            <a:ext cx="6991613" cy="200442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7162800" y="24034"/>
            <a:ext cx="10962725" cy="107204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0055" indent="-440055" algn="ctr" defTabSz="457200"/>
            <a:r>
              <a:rPr lang="en-ID" sz="4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NILAI PENTING PERLINDUNGAN LINGKUNGAN PADA PROJECT</a:t>
            </a:r>
            <a:endParaRPr lang="id-ID" sz="40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Kotak Teks 6"/>
          <p:cNvSpPr txBox="1"/>
          <p:nvPr/>
        </p:nvSpPr>
        <p:spPr>
          <a:xfrm>
            <a:off x="4343400" y="2069522"/>
            <a:ext cx="10363200" cy="5562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>
              <a:lnSpc>
                <a:spcPct val="150000"/>
              </a:lnSpc>
            </a:pPr>
            <a:r>
              <a:rPr lang="en-US" sz="2400" b="1" i="1" dirty="0">
                <a:solidFill>
                  <a:schemeClr val="bg1"/>
                </a:solidFill>
                <a:cs typeface="Verdana" panose="020B0604030504040204"/>
              </a:rPr>
              <a:t>IISA Project sangat </a:t>
            </a:r>
            <a:r>
              <a:rPr lang="en-US" sz="2400" b="1" i="1" dirty="0" err="1">
                <a:solidFill>
                  <a:schemeClr val="bg1"/>
                </a:solidFill>
                <a:cs typeface="Verdana" panose="020B0604030504040204"/>
              </a:rPr>
              <a:t>menekankan</a:t>
            </a:r>
            <a:r>
              <a:rPr lang="en-US" sz="2400" b="1" i="1" dirty="0">
                <a:solidFill>
                  <a:schemeClr val="bg1"/>
                </a:solidFill>
                <a:cs typeface="Verdana" panose="020B0604030504040204"/>
              </a:rPr>
              <a:t> </a:t>
            </a:r>
            <a:r>
              <a:rPr lang="en-US" sz="2400" b="1" i="1" dirty="0" err="1">
                <a:solidFill>
                  <a:schemeClr val="bg1"/>
                </a:solidFill>
                <a:cs typeface="Verdana" panose="020B0604030504040204"/>
              </a:rPr>
              <a:t>perlindungan</a:t>
            </a:r>
            <a:r>
              <a:rPr lang="en-US" sz="2400" b="1" i="1" dirty="0">
                <a:solidFill>
                  <a:schemeClr val="bg1"/>
                </a:solidFill>
                <a:cs typeface="Verdana" panose="020B0604030504040204"/>
              </a:rPr>
              <a:t> </a:t>
            </a:r>
            <a:r>
              <a:rPr lang="en-US" sz="2400" b="1" i="1" dirty="0" err="1">
                <a:solidFill>
                  <a:schemeClr val="bg1"/>
                </a:solidFill>
                <a:cs typeface="Verdana" panose="020B0604030504040204"/>
              </a:rPr>
              <a:t>lingkungan</a:t>
            </a:r>
            <a:r>
              <a:rPr lang="en-US" sz="2400" b="1" i="1" dirty="0">
                <a:solidFill>
                  <a:schemeClr val="bg1"/>
                </a:solidFill>
                <a:cs typeface="Verdana" panose="020B0604030504040204"/>
              </a:rPr>
              <a:t>, </a:t>
            </a:r>
            <a:r>
              <a:rPr lang="en-US" sz="2400" b="1" i="1" dirty="0" err="1">
                <a:solidFill>
                  <a:schemeClr val="bg1"/>
                </a:solidFill>
                <a:cs typeface="Verdana" panose="020B0604030504040204"/>
              </a:rPr>
              <a:t>dikarenakan</a:t>
            </a:r>
            <a:r>
              <a:rPr lang="en-US" sz="2400" b="1" i="1" dirty="0">
                <a:solidFill>
                  <a:schemeClr val="bg1"/>
                </a:solidFill>
                <a:cs typeface="Verdana" panose="020B0604030504040204"/>
              </a:rPr>
              <a:t>:</a:t>
            </a:r>
            <a:endParaRPr lang="en-US" sz="2400" b="1" i="1" dirty="0">
              <a:solidFill>
                <a:schemeClr val="bg1"/>
              </a:solidFill>
              <a:cs typeface="Verdana" panose="020B0604030504040204"/>
            </a:endParaRPr>
          </a:p>
          <a:p>
            <a:pPr marL="469900" marR="5080" indent="-457200">
              <a:lnSpc>
                <a:spcPct val="150000"/>
              </a:lnSpc>
              <a:buAutoNum type="arabicPeriod"/>
            </a:pPr>
            <a:r>
              <a:rPr lang="en-US" sz="2400" dirty="0" err="1">
                <a:solidFill>
                  <a:schemeClr val="bg1"/>
                </a:solidFill>
                <a:cs typeface="Verdana" panose="020B0604030504040204"/>
              </a:rPr>
              <a:t>Diatur</a:t>
            </a:r>
            <a:r>
              <a:rPr lang="en-US" sz="2400" dirty="0">
                <a:solidFill>
                  <a:schemeClr val="bg1"/>
                </a:solidFill>
                <a:cs typeface="Verdana" panose="020B0604030504040204"/>
              </a:rPr>
              <a:t> pada SPS ADB 2009 </a:t>
            </a:r>
            <a:r>
              <a:rPr lang="en-US" sz="2400" dirty="0" err="1">
                <a:solidFill>
                  <a:schemeClr val="bg1"/>
                </a:solidFill>
                <a:cs typeface="Verdana" panose="020B0604030504040204"/>
              </a:rPr>
              <a:t>mengenai</a:t>
            </a:r>
            <a:r>
              <a:rPr lang="en-US" sz="2400" dirty="0">
                <a:solidFill>
                  <a:schemeClr val="bg1"/>
                </a:solidFill>
                <a:cs typeface="Verdana" panose="020B0604030504040204"/>
              </a:rPr>
              <a:t> </a:t>
            </a:r>
            <a:r>
              <a:rPr lang="en-US" sz="2400" dirty="0" err="1">
                <a:solidFill>
                  <a:schemeClr val="bg1"/>
                </a:solidFill>
                <a:cs typeface="Verdana" panose="020B0604030504040204"/>
              </a:rPr>
              <a:t>Perlindungan</a:t>
            </a:r>
            <a:r>
              <a:rPr lang="en-US" sz="2400" dirty="0">
                <a:solidFill>
                  <a:schemeClr val="bg1"/>
                </a:solidFill>
                <a:cs typeface="Verdana" panose="020B0604030504040204"/>
              </a:rPr>
              <a:t> </a:t>
            </a:r>
            <a:r>
              <a:rPr lang="en-US" sz="2400" dirty="0" err="1">
                <a:solidFill>
                  <a:schemeClr val="bg1"/>
                </a:solidFill>
                <a:cs typeface="Verdana" panose="020B0604030504040204"/>
              </a:rPr>
              <a:t>Lingkungan</a:t>
            </a:r>
            <a:r>
              <a:rPr lang="en-US" sz="2400" dirty="0">
                <a:solidFill>
                  <a:schemeClr val="bg1"/>
                </a:solidFill>
                <a:cs typeface="Verdana" panose="020B0604030504040204"/>
              </a:rPr>
              <a:t> dan </a:t>
            </a:r>
            <a:r>
              <a:rPr lang="en-US" sz="2400" dirty="0" err="1">
                <a:solidFill>
                  <a:schemeClr val="bg1"/>
                </a:solidFill>
                <a:cs typeface="Verdana" panose="020B0604030504040204"/>
              </a:rPr>
              <a:t>Perlindungan</a:t>
            </a:r>
            <a:r>
              <a:rPr lang="en-US" sz="2400" dirty="0">
                <a:solidFill>
                  <a:schemeClr val="bg1"/>
                </a:solidFill>
                <a:cs typeface="Verdana" panose="020B0604030504040204"/>
              </a:rPr>
              <a:t> </a:t>
            </a:r>
            <a:r>
              <a:rPr lang="en-US" sz="2400" dirty="0" err="1">
                <a:solidFill>
                  <a:schemeClr val="bg1"/>
                </a:solidFill>
                <a:cs typeface="Verdana" panose="020B0604030504040204"/>
              </a:rPr>
              <a:t>Sosial</a:t>
            </a:r>
            <a:r>
              <a:rPr lang="en-US" sz="2400" dirty="0">
                <a:solidFill>
                  <a:schemeClr val="bg1"/>
                </a:solidFill>
                <a:cs typeface="Verdana" panose="020B0604030504040204"/>
              </a:rPr>
              <a:t>.</a:t>
            </a:r>
            <a:endParaRPr lang="en-US" sz="2400" dirty="0">
              <a:solidFill>
                <a:schemeClr val="bg1"/>
              </a:solidFill>
              <a:cs typeface="Verdana" panose="020B0604030504040204"/>
            </a:endParaRPr>
          </a:p>
          <a:p>
            <a:pPr marL="469900" marR="5080" indent="-457200">
              <a:lnSpc>
                <a:spcPct val="150000"/>
              </a:lnSpc>
              <a:buAutoNum type="arabicPeriod"/>
            </a:pPr>
            <a:r>
              <a:rPr lang="en-US" sz="2400" dirty="0" err="1">
                <a:solidFill>
                  <a:schemeClr val="bg1"/>
                </a:solidFill>
                <a:cs typeface="Verdana" panose="020B0604030504040204"/>
              </a:rPr>
              <a:t>Adanya</a:t>
            </a:r>
            <a:r>
              <a:rPr lang="en-US" sz="2400" dirty="0">
                <a:solidFill>
                  <a:schemeClr val="bg1"/>
                </a:solidFill>
                <a:cs typeface="Verdana" panose="020B0604030504040204"/>
              </a:rPr>
              <a:t> </a:t>
            </a:r>
            <a:r>
              <a:rPr lang="en-US" sz="2400" dirty="0" err="1">
                <a:solidFill>
                  <a:schemeClr val="bg1"/>
                </a:solidFill>
                <a:cs typeface="Verdana" panose="020B0604030504040204"/>
              </a:rPr>
              <a:t>penyakit</a:t>
            </a:r>
            <a:r>
              <a:rPr lang="en-US" sz="2400" dirty="0">
                <a:solidFill>
                  <a:schemeClr val="bg1"/>
                </a:solidFill>
                <a:cs typeface="Verdana" panose="020B0604030504040204"/>
              </a:rPr>
              <a:t> </a:t>
            </a:r>
            <a:r>
              <a:rPr lang="en-US" sz="2400" dirty="0" err="1">
                <a:solidFill>
                  <a:schemeClr val="bg1"/>
                </a:solidFill>
                <a:cs typeface="Verdana" panose="020B0604030504040204"/>
              </a:rPr>
              <a:t>udang</a:t>
            </a:r>
            <a:r>
              <a:rPr lang="en-US" sz="2400" dirty="0">
                <a:solidFill>
                  <a:schemeClr val="bg1"/>
                </a:solidFill>
                <a:cs typeface="Verdana" panose="020B0604030504040204"/>
              </a:rPr>
              <a:t> yang </a:t>
            </a:r>
            <a:r>
              <a:rPr lang="en-US" sz="2400" dirty="0" err="1">
                <a:solidFill>
                  <a:schemeClr val="bg1"/>
                </a:solidFill>
                <a:cs typeface="Verdana" panose="020B0604030504040204"/>
              </a:rPr>
              <a:t>mematikan</a:t>
            </a:r>
            <a:r>
              <a:rPr lang="en-US" sz="2400" dirty="0">
                <a:solidFill>
                  <a:schemeClr val="bg1"/>
                </a:solidFill>
                <a:cs typeface="Verdana" panose="020B0604030504040204"/>
              </a:rPr>
              <a:t> </a:t>
            </a:r>
            <a:r>
              <a:rPr lang="en-US" sz="2400" dirty="0" err="1">
                <a:solidFill>
                  <a:schemeClr val="bg1"/>
                </a:solidFill>
                <a:cs typeface="Verdana" panose="020B0604030504040204"/>
              </a:rPr>
              <a:t>akibat</a:t>
            </a:r>
            <a:r>
              <a:rPr lang="en-US" sz="2400" dirty="0">
                <a:solidFill>
                  <a:schemeClr val="bg1"/>
                </a:solidFill>
                <a:cs typeface="Verdana" panose="020B0604030504040204"/>
              </a:rPr>
              <a:t> </a:t>
            </a:r>
            <a:r>
              <a:rPr lang="en-US" sz="2400" dirty="0" err="1">
                <a:solidFill>
                  <a:schemeClr val="bg1"/>
                </a:solidFill>
                <a:cs typeface="Verdana" panose="020B0604030504040204"/>
              </a:rPr>
              <a:t>pemakaian</a:t>
            </a:r>
            <a:r>
              <a:rPr lang="en-US" sz="2400" dirty="0">
                <a:solidFill>
                  <a:schemeClr val="bg1"/>
                </a:solidFill>
                <a:cs typeface="Verdana" panose="020B0604030504040204"/>
              </a:rPr>
              <a:t> </a:t>
            </a:r>
            <a:r>
              <a:rPr lang="en-US" sz="2400" dirty="0" err="1">
                <a:solidFill>
                  <a:schemeClr val="bg1"/>
                </a:solidFill>
                <a:cs typeface="Verdana" panose="020B0604030504040204"/>
              </a:rPr>
              <a:t>bahan</a:t>
            </a:r>
            <a:r>
              <a:rPr lang="en-US" sz="2400" dirty="0">
                <a:solidFill>
                  <a:schemeClr val="bg1"/>
                </a:solidFill>
                <a:cs typeface="Verdana" panose="020B0604030504040204"/>
              </a:rPr>
              <a:t> </a:t>
            </a:r>
            <a:r>
              <a:rPr lang="en-US" sz="2400" dirty="0" err="1">
                <a:solidFill>
                  <a:schemeClr val="bg1"/>
                </a:solidFill>
                <a:cs typeface="Verdana" panose="020B0604030504040204"/>
              </a:rPr>
              <a:t>kimia</a:t>
            </a:r>
            <a:r>
              <a:rPr lang="en-US" sz="2400" dirty="0">
                <a:solidFill>
                  <a:schemeClr val="bg1"/>
                </a:solidFill>
                <a:cs typeface="Verdana" panose="020B0604030504040204"/>
              </a:rPr>
              <a:t>, </a:t>
            </a:r>
            <a:r>
              <a:rPr lang="en-US" sz="2400" dirty="0" err="1">
                <a:solidFill>
                  <a:schemeClr val="bg1"/>
                </a:solidFill>
                <a:cs typeface="Verdana" panose="020B0604030504040204"/>
              </a:rPr>
              <a:t>obat</a:t>
            </a:r>
            <a:r>
              <a:rPr lang="en-US" sz="2400" dirty="0">
                <a:solidFill>
                  <a:schemeClr val="bg1"/>
                </a:solidFill>
                <a:cs typeface="Verdana" panose="020B0604030504040204"/>
              </a:rPr>
              <a:t> </a:t>
            </a:r>
            <a:r>
              <a:rPr lang="en-US" sz="2400" dirty="0" err="1">
                <a:solidFill>
                  <a:schemeClr val="bg1"/>
                </a:solidFill>
                <a:cs typeface="Verdana" panose="020B0604030504040204"/>
              </a:rPr>
              <a:t>berlebihan</a:t>
            </a:r>
            <a:r>
              <a:rPr lang="en-US" sz="2400" dirty="0">
                <a:solidFill>
                  <a:schemeClr val="bg1"/>
                </a:solidFill>
                <a:cs typeface="Verdana" panose="020B0604030504040204"/>
              </a:rPr>
              <a:t>, </a:t>
            </a:r>
            <a:r>
              <a:rPr lang="en-US" sz="2400" dirty="0" err="1">
                <a:solidFill>
                  <a:schemeClr val="bg1"/>
                </a:solidFill>
                <a:cs typeface="Verdana" panose="020B0604030504040204"/>
              </a:rPr>
              <a:t>padat</a:t>
            </a:r>
            <a:r>
              <a:rPr lang="en-US" sz="2400" dirty="0">
                <a:solidFill>
                  <a:schemeClr val="bg1"/>
                </a:solidFill>
                <a:cs typeface="Verdana" panose="020B0604030504040204"/>
              </a:rPr>
              <a:t> </a:t>
            </a:r>
            <a:r>
              <a:rPr lang="en-US" sz="2400" dirty="0" err="1">
                <a:solidFill>
                  <a:schemeClr val="bg1"/>
                </a:solidFill>
                <a:cs typeface="Verdana" panose="020B0604030504040204"/>
              </a:rPr>
              <a:t>tebar</a:t>
            </a:r>
            <a:r>
              <a:rPr lang="en-US" sz="2400" dirty="0">
                <a:solidFill>
                  <a:schemeClr val="bg1"/>
                </a:solidFill>
                <a:cs typeface="Verdana" panose="020B0604030504040204"/>
              </a:rPr>
              <a:t> </a:t>
            </a:r>
            <a:r>
              <a:rPr lang="en-US" sz="2400" dirty="0" err="1">
                <a:solidFill>
                  <a:schemeClr val="bg1"/>
                </a:solidFill>
                <a:cs typeface="Verdana" panose="020B0604030504040204"/>
              </a:rPr>
              <a:t>udang</a:t>
            </a:r>
            <a:r>
              <a:rPr lang="en-US" sz="2400" dirty="0">
                <a:solidFill>
                  <a:schemeClr val="bg1"/>
                </a:solidFill>
                <a:cs typeface="Verdana" panose="020B0604030504040204"/>
              </a:rPr>
              <a:t> yang </a:t>
            </a:r>
            <a:r>
              <a:rPr lang="en-US" sz="2400" dirty="0" err="1">
                <a:solidFill>
                  <a:schemeClr val="bg1"/>
                </a:solidFill>
                <a:cs typeface="Verdana" panose="020B0604030504040204"/>
              </a:rPr>
              <a:t>berlebihan</a:t>
            </a:r>
            <a:r>
              <a:rPr lang="en-US" sz="2400" dirty="0">
                <a:solidFill>
                  <a:schemeClr val="bg1"/>
                </a:solidFill>
                <a:cs typeface="Verdana" panose="020B0604030504040204"/>
              </a:rPr>
              <a:t>) </a:t>
            </a:r>
            <a:r>
              <a:rPr lang="en-US" sz="2400" dirty="0" err="1">
                <a:solidFill>
                  <a:schemeClr val="bg1"/>
                </a:solidFill>
                <a:cs typeface="Verdana" panose="020B0604030504040204"/>
              </a:rPr>
              <a:t>akhirnya</a:t>
            </a:r>
            <a:r>
              <a:rPr lang="en-US" sz="2400" dirty="0">
                <a:solidFill>
                  <a:schemeClr val="bg1"/>
                </a:solidFill>
                <a:cs typeface="Verdana" panose="020B0604030504040204"/>
              </a:rPr>
              <a:t> </a:t>
            </a:r>
            <a:r>
              <a:rPr lang="en-US" sz="2400" dirty="0" err="1">
                <a:solidFill>
                  <a:schemeClr val="bg1"/>
                </a:solidFill>
                <a:cs typeface="Verdana" panose="020B0604030504040204"/>
              </a:rPr>
              <a:t>redup</a:t>
            </a:r>
            <a:r>
              <a:rPr lang="en-US" sz="2400" dirty="0">
                <a:solidFill>
                  <a:schemeClr val="bg1"/>
                </a:solidFill>
                <a:cs typeface="Verdana" panose="020B0604030504040204"/>
              </a:rPr>
              <a:t> </a:t>
            </a:r>
            <a:r>
              <a:rPr lang="en-US" sz="2400" dirty="0" err="1">
                <a:solidFill>
                  <a:schemeClr val="bg1"/>
                </a:solidFill>
                <a:cs typeface="Verdana" panose="020B0604030504040204"/>
              </a:rPr>
              <a:t>dalam</a:t>
            </a:r>
            <a:r>
              <a:rPr lang="en-US" sz="2400" dirty="0">
                <a:solidFill>
                  <a:schemeClr val="bg1"/>
                </a:solidFill>
                <a:cs typeface="Verdana" panose="020B0604030504040204"/>
              </a:rPr>
              <a:t> </a:t>
            </a:r>
            <a:r>
              <a:rPr lang="en-US" sz="2400" dirty="0" err="1">
                <a:solidFill>
                  <a:schemeClr val="bg1"/>
                </a:solidFill>
                <a:cs typeface="Verdana" panose="020B0604030504040204"/>
              </a:rPr>
              <a:t>periode</a:t>
            </a:r>
            <a:r>
              <a:rPr lang="en-US" sz="2400" dirty="0">
                <a:solidFill>
                  <a:schemeClr val="bg1"/>
                </a:solidFill>
                <a:cs typeface="Verdana" panose="020B0604030504040204"/>
              </a:rPr>
              <a:t> </a:t>
            </a:r>
            <a:r>
              <a:rPr lang="en-US" sz="2400" dirty="0" err="1">
                <a:solidFill>
                  <a:schemeClr val="bg1"/>
                </a:solidFill>
                <a:cs typeface="Verdana" panose="020B0604030504040204"/>
              </a:rPr>
              <a:t>waktu</a:t>
            </a:r>
            <a:r>
              <a:rPr lang="en-US" sz="2400" dirty="0">
                <a:solidFill>
                  <a:schemeClr val="bg1"/>
                </a:solidFill>
                <a:cs typeface="Verdana" panose="020B0604030504040204"/>
              </a:rPr>
              <a:t> yang </a:t>
            </a:r>
            <a:r>
              <a:rPr lang="en-US" sz="2400" dirty="0" err="1">
                <a:solidFill>
                  <a:schemeClr val="bg1"/>
                </a:solidFill>
                <a:cs typeface="Verdana" panose="020B0604030504040204"/>
              </a:rPr>
              <a:t>singkat</a:t>
            </a:r>
            <a:endParaRPr lang="en-US" sz="2400" dirty="0">
              <a:solidFill>
                <a:schemeClr val="bg1"/>
              </a:solidFill>
              <a:cs typeface="Verdana" panose="020B0604030504040204"/>
            </a:endParaRPr>
          </a:p>
          <a:p>
            <a:pPr marL="469900" marR="5080" indent="-457200">
              <a:lnSpc>
                <a:spcPct val="150000"/>
              </a:lnSpc>
              <a:buAutoNum type="arabicPeriod"/>
            </a:pPr>
            <a:r>
              <a:rPr lang="en-US" sz="2400" dirty="0" err="1">
                <a:solidFill>
                  <a:schemeClr val="bg1"/>
                </a:solidFill>
                <a:cs typeface="Verdana" panose="020B0604030504040204"/>
              </a:rPr>
              <a:t>Terjadinya</a:t>
            </a:r>
            <a:r>
              <a:rPr lang="en-US" sz="2400" dirty="0">
                <a:solidFill>
                  <a:schemeClr val="bg1"/>
                </a:solidFill>
                <a:cs typeface="Verdana" panose="020B0604030504040204"/>
              </a:rPr>
              <a:t> </a:t>
            </a:r>
            <a:r>
              <a:rPr lang="en-US" sz="2400" dirty="0" err="1">
                <a:solidFill>
                  <a:schemeClr val="bg1"/>
                </a:solidFill>
                <a:cs typeface="Verdana" panose="020B0604030504040204"/>
              </a:rPr>
              <a:t>pendangkalan</a:t>
            </a:r>
            <a:r>
              <a:rPr lang="en-US" sz="2400" dirty="0">
                <a:solidFill>
                  <a:schemeClr val="bg1"/>
                </a:solidFill>
                <a:cs typeface="Verdana" panose="020B0604030504040204"/>
              </a:rPr>
              <a:t> / </a:t>
            </a:r>
            <a:r>
              <a:rPr lang="en-US" sz="2400" dirty="0" err="1">
                <a:solidFill>
                  <a:schemeClr val="bg1"/>
                </a:solidFill>
                <a:cs typeface="Verdana" panose="020B0604030504040204"/>
              </a:rPr>
              <a:t>sedimentasi</a:t>
            </a:r>
            <a:endParaRPr lang="en-US" sz="2400" dirty="0">
              <a:solidFill>
                <a:schemeClr val="bg1"/>
              </a:solidFill>
              <a:cs typeface="Verdana" panose="020B0604030504040204"/>
            </a:endParaRPr>
          </a:p>
          <a:p>
            <a:pPr marL="469900" marR="5080" indent="-457200">
              <a:lnSpc>
                <a:spcPct val="150000"/>
              </a:lnSpc>
              <a:buAutoNum type="arabicPeriod"/>
            </a:pPr>
            <a:r>
              <a:rPr lang="en-US" sz="2400" dirty="0" err="1">
                <a:solidFill>
                  <a:schemeClr val="bg1"/>
                </a:solidFill>
                <a:cs typeface="Verdana" panose="020B0604030504040204"/>
              </a:rPr>
              <a:t>Tidak</a:t>
            </a:r>
            <a:r>
              <a:rPr lang="en-US" sz="2400" dirty="0">
                <a:solidFill>
                  <a:schemeClr val="bg1"/>
                </a:solidFill>
                <a:cs typeface="Verdana" panose="020B0604030504040204"/>
              </a:rPr>
              <a:t> </a:t>
            </a:r>
            <a:r>
              <a:rPr lang="en-US" sz="2400" dirty="0" err="1">
                <a:solidFill>
                  <a:schemeClr val="bg1"/>
                </a:solidFill>
                <a:cs typeface="Verdana" panose="020B0604030504040204"/>
              </a:rPr>
              <a:t>ada</a:t>
            </a:r>
            <a:r>
              <a:rPr lang="en-US" sz="2400" dirty="0">
                <a:solidFill>
                  <a:schemeClr val="bg1"/>
                </a:solidFill>
                <a:cs typeface="Verdana" panose="020B0604030504040204"/>
              </a:rPr>
              <a:t> </a:t>
            </a:r>
            <a:r>
              <a:rPr lang="en-US" sz="2400" dirty="0" err="1">
                <a:solidFill>
                  <a:schemeClr val="bg1"/>
                </a:solidFill>
                <a:cs typeface="Verdana" panose="020B0604030504040204"/>
              </a:rPr>
              <a:t>tandon</a:t>
            </a:r>
            <a:r>
              <a:rPr lang="en-US" sz="2400" dirty="0">
                <a:solidFill>
                  <a:schemeClr val="bg1"/>
                </a:solidFill>
                <a:cs typeface="Verdana" panose="020B0604030504040204"/>
              </a:rPr>
              <a:t> dan IPAL </a:t>
            </a:r>
            <a:r>
              <a:rPr lang="en-US" sz="2400" dirty="0" err="1">
                <a:solidFill>
                  <a:schemeClr val="bg1"/>
                </a:solidFill>
                <a:cs typeface="Verdana" panose="020B0604030504040204"/>
              </a:rPr>
              <a:t>tambak</a:t>
            </a:r>
            <a:endParaRPr lang="en-US" sz="2400" dirty="0">
              <a:solidFill>
                <a:schemeClr val="bg1"/>
              </a:solidFill>
              <a:cs typeface="Verdana" panose="020B0604030504040204"/>
            </a:endParaRPr>
          </a:p>
          <a:p>
            <a:pPr marL="469900" marR="5080" indent="-457200">
              <a:lnSpc>
                <a:spcPct val="150000"/>
              </a:lnSpc>
              <a:buAutoNum type="arabicPeriod"/>
            </a:pPr>
            <a:r>
              <a:rPr lang="en-US" sz="2400" dirty="0" err="1">
                <a:solidFill>
                  <a:schemeClr val="bg1"/>
                </a:solidFill>
                <a:cs typeface="Verdana" panose="020B0604030504040204"/>
              </a:rPr>
              <a:t>Antisipasi</a:t>
            </a:r>
            <a:r>
              <a:rPr lang="en-US" sz="2400" dirty="0">
                <a:solidFill>
                  <a:schemeClr val="bg1"/>
                </a:solidFill>
                <a:cs typeface="Verdana" panose="020B0604030504040204"/>
              </a:rPr>
              <a:t> </a:t>
            </a:r>
            <a:r>
              <a:rPr lang="en-US" sz="2400" dirty="0" err="1">
                <a:solidFill>
                  <a:schemeClr val="bg1"/>
                </a:solidFill>
                <a:cs typeface="Verdana" panose="020B0604030504040204"/>
              </a:rPr>
              <a:t>terhadap</a:t>
            </a:r>
            <a:r>
              <a:rPr lang="en-US" sz="2400" dirty="0">
                <a:solidFill>
                  <a:schemeClr val="bg1"/>
                </a:solidFill>
                <a:cs typeface="Verdana" panose="020B0604030504040204"/>
              </a:rPr>
              <a:t> </a:t>
            </a:r>
            <a:r>
              <a:rPr lang="en-US" sz="2400" dirty="0" err="1">
                <a:solidFill>
                  <a:schemeClr val="bg1"/>
                </a:solidFill>
                <a:cs typeface="Verdana" panose="020B0604030504040204"/>
              </a:rPr>
              <a:t>perubahan</a:t>
            </a:r>
            <a:r>
              <a:rPr lang="en-US" sz="2400" dirty="0">
                <a:solidFill>
                  <a:schemeClr val="bg1"/>
                </a:solidFill>
                <a:cs typeface="Verdana" panose="020B0604030504040204"/>
              </a:rPr>
              <a:t> </a:t>
            </a:r>
            <a:r>
              <a:rPr lang="en-US" sz="2400" dirty="0" err="1">
                <a:solidFill>
                  <a:schemeClr val="bg1"/>
                </a:solidFill>
                <a:cs typeface="Verdana" panose="020B0604030504040204"/>
              </a:rPr>
              <a:t>iklim</a:t>
            </a:r>
            <a:endParaRPr lang="id-ID" sz="2400" dirty="0">
              <a:solidFill>
                <a:schemeClr val="bg1"/>
              </a:solidFill>
              <a:cs typeface="Verdana" panose="020B0604030504040204"/>
            </a:endParaRPr>
          </a:p>
        </p:txBody>
      </p:sp>
      <p:sp>
        <p:nvSpPr>
          <p:cNvPr id="8" name="Kotak Teks 7"/>
          <p:cNvSpPr txBox="1"/>
          <p:nvPr/>
        </p:nvSpPr>
        <p:spPr>
          <a:xfrm>
            <a:off x="4416879" y="7752273"/>
            <a:ext cx="10047656" cy="11301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>
              <a:lnSpc>
                <a:spcPct val="150000"/>
              </a:lnSpc>
            </a:pPr>
            <a:r>
              <a:rPr lang="en-US" sz="2400" dirty="0" err="1">
                <a:solidFill>
                  <a:schemeClr val="bg1"/>
                </a:solidFill>
                <a:cs typeface="Verdana" panose="020B0604030504040204"/>
              </a:rPr>
              <a:t>sehinggga</a:t>
            </a:r>
            <a:r>
              <a:rPr lang="en-US" sz="2400" dirty="0">
                <a:solidFill>
                  <a:schemeClr val="bg1"/>
                </a:solidFill>
                <a:cs typeface="Verdana" panose="020B0604030504040204"/>
              </a:rPr>
              <a:t> </a:t>
            </a:r>
            <a:r>
              <a:rPr lang="en-US" sz="2400" dirty="0" err="1">
                <a:solidFill>
                  <a:schemeClr val="bg1"/>
                </a:solidFill>
                <a:cs typeface="Verdana" panose="020B0604030504040204"/>
              </a:rPr>
              <a:t>diperlukan</a:t>
            </a:r>
            <a:r>
              <a:rPr lang="en-US" sz="2400" dirty="0">
                <a:solidFill>
                  <a:schemeClr val="bg1"/>
                </a:solidFill>
                <a:cs typeface="Verdana" panose="020B0604030504040204"/>
              </a:rPr>
              <a:t> </a:t>
            </a:r>
            <a:r>
              <a:rPr lang="en-US" sz="2400" dirty="0" err="1">
                <a:solidFill>
                  <a:schemeClr val="bg1"/>
                </a:solidFill>
                <a:cs typeface="Verdana" panose="020B0604030504040204"/>
              </a:rPr>
              <a:t>perlindungan</a:t>
            </a:r>
            <a:r>
              <a:rPr lang="en-US" sz="2400" dirty="0">
                <a:solidFill>
                  <a:schemeClr val="bg1"/>
                </a:solidFill>
                <a:cs typeface="Verdana" panose="020B0604030504040204"/>
              </a:rPr>
              <a:t> </a:t>
            </a:r>
            <a:r>
              <a:rPr lang="en-US" sz="2400" dirty="0" err="1">
                <a:solidFill>
                  <a:schemeClr val="bg1"/>
                </a:solidFill>
                <a:cs typeface="Verdana" panose="020B0604030504040204"/>
              </a:rPr>
              <a:t>lingkungan</a:t>
            </a:r>
            <a:r>
              <a:rPr lang="en-US" sz="2400" dirty="0">
                <a:solidFill>
                  <a:schemeClr val="bg1"/>
                </a:solidFill>
                <a:cs typeface="Verdana" panose="020B0604030504040204"/>
              </a:rPr>
              <a:t> </a:t>
            </a:r>
            <a:r>
              <a:rPr lang="en-US" sz="2400" dirty="0" err="1">
                <a:solidFill>
                  <a:schemeClr val="bg1"/>
                </a:solidFill>
                <a:cs typeface="Verdana" panose="020B0604030504040204"/>
              </a:rPr>
              <a:t>sebagai</a:t>
            </a:r>
            <a:r>
              <a:rPr lang="en-US" sz="2400" dirty="0">
                <a:solidFill>
                  <a:schemeClr val="bg1"/>
                </a:solidFill>
                <a:cs typeface="Verdana" panose="020B0604030504040204"/>
              </a:rPr>
              <a:t> </a:t>
            </a:r>
            <a:r>
              <a:rPr lang="en-US" sz="2400" dirty="0" err="1">
                <a:solidFill>
                  <a:schemeClr val="bg1"/>
                </a:solidFill>
                <a:cs typeface="Verdana" panose="020B0604030504040204"/>
              </a:rPr>
              <a:t>upaya</a:t>
            </a:r>
            <a:r>
              <a:rPr lang="en-US" sz="2400" dirty="0">
                <a:solidFill>
                  <a:schemeClr val="bg1"/>
                </a:solidFill>
                <a:cs typeface="Verdana" panose="020B0604030504040204"/>
              </a:rPr>
              <a:t> </a:t>
            </a:r>
            <a:r>
              <a:rPr lang="en-US" sz="2400" dirty="0" err="1">
                <a:solidFill>
                  <a:schemeClr val="bg1"/>
                </a:solidFill>
                <a:cs typeface="Verdana" panose="020B0604030504040204"/>
              </a:rPr>
              <a:t>antisipasi</a:t>
            </a:r>
            <a:r>
              <a:rPr lang="en-US" sz="2400" dirty="0">
                <a:solidFill>
                  <a:schemeClr val="bg1"/>
                </a:solidFill>
                <a:cs typeface="Verdana" panose="020B0604030504040204"/>
              </a:rPr>
              <a:t> / </a:t>
            </a:r>
            <a:r>
              <a:rPr lang="en-US" sz="2400" dirty="0" err="1">
                <a:solidFill>
                  <a:schemeClr val="bg1"/>
                </a:solidFill>
                <a:cs typeface="Verdana" panose="020B0604030504040204"/>
              </a:rPr>
              <a:t>mitigasi</a:t>
            </a:r>
            <a:r>
              <a:rPr lang="en-US" sz="2400" dirty="0">
                <a:solidFill>
                  <a:schemeClr val="bg1"/>
                </a:solidFill>
                <a:cs typeface="Verdana" panose="020B0604030504040204"/>
              </a:rPr>
              <a:t> agar </a:t>
            </a:r>
            <a:r>
              <a:rPr lang="en-US" sz="2400" dirty="0" err="1">
                <a:solidFill>
                  <a:schemeClr val="bg1"/>
                </a:solidFill>
                <a:cs typeface="Verdana" panose="020B0604030504040204"/>
              </a:rPr>
              <a:t>tambak</a:t>
            </a:r>
            <a:r>
              <a:rPr lang="en-US" sz="2400" dirty="0">
                <a:solidFill>
                  <a:schemeClr val="bg1"/>
                </a:solidFill>
                <a:cs typeface="Verdana" panose="020B0604030504040204"/>
              </a:rPr>
              <a:t> </a:t>
            </a:r>
            <a:r>
              <a:rPr lang="en-US" sz="2400" dirty="0" err="1">
                <a:solidFill>
                  <a:schemeClr val="bg1"/>
                </a:solidFill>
                <a:cs typeface="Verdana" panose="020B0604030504040204"/>
              </a:rPr>
              <a:t>udang</a:t>
            </a:r>
            <a:r>
              <a:rPr lang="en-US" sz="2400" dirty="0">
                <a:solidFill>
                  <a:schemeClr val="bg1"/>
                </a:solidFill>
                <a:cs typeface="Verdana" panose="020B0604030504040204"/>
              </a:rPr>
              <a:t> </a:t>
            </a:r>
            <a:r>
              <a:rPr lang="en-US" sz="2400" dirty="0" err="1">
                <a:solidFill>
                  <a:schemeClr val="bg1"/>
                </a:solidFill>
                <a:cs typeface="Verdana" panose="020B0604030504040204"/>
              </a:rPr>
              <a:t>dapat</a:t>
            </a:r>
            <a:r>
              <a:rPr lang="en-US" sz="2400" dirty="0">
                <a:solidFill>
                  <a:schemeClr val="bg1"/>
                </a:solidFill>
                <a:cs typeface="Verdana" panose="020B0604030504040204"/>
              </a:rPr>
              <a:t> sustainable.</a:t>
            </a:r>
            <a:endParaRPr lang="en-US" sz="2400" dirty="0">
              <a:solidFill>
                <a:schemeClr val="bg1"/>
              </a:solidFill>
              <a:cs typeface="Verdana" panose="020B060403050404020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0" y="6855014"/>
            <a:ext cx="4683930" cy="343198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7269460" y="9877146"/>
            <a:ext cx="170180" cy="1701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30"/>
              </a:lnSpc>
            </a:pPr>
            <a:r>
              <a:rPr sz="2400" spc="-50" dirty="0">
                <a:latin typeface="Arial MT"/>
                <a:cs typeface="Arial MT"/>
                <a:hlinkClick r:id="rId2"/>
              </a:rPr>
              <a:t>4</a:t>
            </a:r>
            <a:endParaRPr sz="2400">
              <a:latin typeface="Arial MT"/>
              <a:cs typeface="Arial MT"/>
            </a:endParaRPr>
          </a:p>
        </p:txBody>
      </p:sp>
      <p:pic>
        <p:nvPicPr>
          <p:cNvPr id="4" name="object 4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935450" y="8820150"/>
            <a:ext cx="933450" cy="93345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327726" y="122324"/>
            <a:ext cx="1323340" cy="1244600"/>
            <a:chOff x="163863" y="61162"/>
            <a:chExt cx="661670" cy="622300"/>
          </a:xfrm>
        </p:grpSpPr>
        <p:sp>
          <p:nvSpPr>
            <p:cNvPr id="6" name="object 6"/>
            <p:cNvSpPr/>
            <p:nvPr/>
          </p:nvSpPr>
          <p:spPr>
            <a:xfrm>
              <a:off x="474732" y="423599"/>
              <a:ext cx="300990" cy="259715"/>
            </a:xfrm>
            <a:custGeom>
              <a:avLst/>
              <a:gdLst/>
              <a:ahLst/>
              <a:cxnLst/>
              <a:rect l="l" t="t" r="r" b="b"/>
              <a:pathLst>
                <a:path w="300990" h="259715">
                  <a:moveTo>
                    <a:pt x="160735" y="0"/>
                  </a:moveTo>
                  <a:lnTo>
                    <a:pt x="50881" y="2832"/>
                  </a:lnTo>
                  <a:lnTo>
                    <a:pt x="0" y="6582"/>
                  </a:lnTo>
                  <a:lnTo>
                    <a:pt x="148881" y="65376"/>
                  </a:lnTo>
                  <a:lnTo>
                    <a:pt x="186551" y="150111"/>
                  </a:lnTo>
                  <a:lnTo>
                    <a:pt x="168475" y="226266"/>
                  </a:lnTo>
                  <a:lnTo>
                    <a:pt x="150124" y="259322"/>
                  </a:lnTo>
                  <a:lnTo>
                    <a:pt x="169724" y="236354"/>
                  </a:lnTo>
                  <a:lnTo>
                    <a:pt x="214933" y="180431"/>
                  </a:lnTo>
                  <a:lnTo>
                    <a:pt x="265363" y="111028"/>
                  </a:lnTo>
                  <a:lnTo>
                    <a:pt x="300625" y="47615"/>
                  </a:lnTo>
                  <a:lnTo>
                    <a:pt x="265378" y="10717"/>
                  </a:lnTo>
                  <a:lnTo>
                    <a:pt x="160735" y="0"/>
                  </a:lnTo>
                  <a:close/>
                </a:path>
              </a:pathLst>
            </a:custGeom>
            <a:solidFill>
              <a:srgbClr val="FCB515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sp>
          <p:nvSpPr>
            <p:cNvPr id="7" name="object 7"/>
            <p:cNvSpPr/>
            <p:nvPr/>
          </p:nvSpPr>
          <p:spPr>
            <a:xfrm>
              <a:off x="163863" y="386649"/>
              <a:ext cx="303530" cy="259715"/>
            </a:xfrm>
            <a:custGeom>
              <a:avLst/>
              <a:gdLst/>
              <a:ahLst/>
              <a:cxnLst/>
              <a:rect l="l" t="t" r="r" b="b"/>
              <a:pathLst>
                <a:path w="303530" h="259715">
                  <a:moveTo>
                    <a:pt x="159552" y="0"/>
                  </a:moveTo>
                  <a:lnTo>
                    <a:pt x="50358" y="12453"/>
                  </a:lnTo>
                  <a:lnTo>
                    <a:pt x="0" y="20652"/>
                  </a:lnTo>
                  <a:lnTo>
                    <a:pt x="153557" y="66050"/>
                  </a:lnTo>
                  <a:lnTo>
                    <a:pt x="198640" y="147160"/>
                  </a:lnTo>
                  <a:lnTo>
                    <a:pt x="187425" y="224661"/>
                  </a:lnTo>
                  <a:lnTo>
                    <a:pt x="172092" y="259232"/>
                  </a:lnTo>
                  <a:lnTo>
                    <a:pt x="189588" y="234641"/>
                  </a:lnTo>
                  <a:lnTo>
                    <a:pt x="229671" y="174985"/>
                  </a:lnTo>
                  <a:lnTo>
                    <a:pt x="273736" y="101440"/>
                  </a:lnTo>
                  <a:lnTo>
                    <a:pt x="303176" y="35180"/>
                  </a:lnTo>
                  <a:lnTo>
                    <a:pt x="264765" y="1504"/>
                  </a:lnTo>
                  <a:lnTo>
                    <a:pt x="159552" y="0"/>
                  </a:lnTo>
                  <a:close/>
                </a:path>
              </a:pathLst>
            </a:custGeom>
            <a:solidFill>
              <a:srgbClr val="8DC53E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sp>
          <p:nvSpPr>
            <p:cNvPr id="8" name="object 8"/>
            <p:cNvSpPr/>
            <p:nvPr/>
          </p:nvSpPr>
          <p:spPr>
            <a:xfrm>
              <a:off x="480223" y="115278"/>
              <a:ext cx="345440" cy="286385"/>
            </a:xfrm>
            <a:custGeom>
              <a:avLst/>
              <a:gdLst/>
              <a:ahLst/>
              <a:cxnLst/>
              <a:rect l="l" t="t" r="r" b="b"/>
              <a:pathLst>
                <a:path w="345440" h="286385">
                  <a:moveTo>
                    <a:pt x="304145" y="0"/>
                  </a:moveTo>
                  <a:lnTo>
                    <a:pt x="184123" y="1117"/>
                  </a:lnTo>
                  <a:lnTo>
                    <a:pt x="58268" y="17694"/>
                  </a:lnTo>
                  <a:lnTo>
                    <a:pt x="0" y="28040"/>
                  </a:lnTo>
                  <a:lnTo>
                    <a:pt x="171371" y="73984"/>
                  </a:lnTo>
                  <a:lnTo>
                    <a:pt x="215671" y="161978"/>
                  </a:lnTo>
                  <a:lnTo>
                    <a:pt x="195988" y="247456"/>
                  </a:lnTo>
                  <a:lnTo>
                    <a:pt x="175408" y="285852"/>
                  </a:lnTo>
                  <a:lnTo>
                    <a:pt x="197517" y="258356"/>
                  </a:lnTo>
                  <a:lnTo>
                    <a:pt x="248490" y="191711"/>
                  </a:lnTo>
                  <a:lnTo>
                    <a:pt x="305298" y="109682"/>
                  </a:lnTo>
                  <a:lnTo>
                    <a:pt x="344910" y="36033"/>
                  </a:lnTo>
                  <a:lnTo>
                    <a:pt x="304145" y="0"/>
                  </a:lnTo>
                  <a:close/>
                </a:path>
              </a:pathLst>
            </a:custGeom>
            <a:solidFill>
              <a:srgbClr val="00A0CA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sp>
          <p:nvSpPr>
            <p:cNvPr id="9" name="object 9"/>
            <p:cNvSpPr/>
            <p:nvPr/>
          </p:nvSpPr>
          <p:spPr>
            <a:xfrm>
              <a:off x="177777" y="61162"/>
              <a:ext cx="304165" cy="264160"/>
            </a:xfrm>
            <a:custGeom>
              <a:avLst/>
              <a:gdLst/>
              <a:ahLst/>
              <a:cxnLst/>
              <a:rect l="l" t="t" r="r" b="b"/>
              <a:pathLst>
                <a:path w="304165" h="264160">
                  <a:moveTo>
                    <a:pt x="262758" y="0"/>
                  </a:moveTo>
                  <a:lnTo>
                    <a:pt x="157676" y="5923"/>
                  </a:lnTo>
                  <a:lnTo>
                    <a:pt x="49642" y="26079"/>
                  </a:lnTo>
                  <a:lnTo>
                    <a:pt x="0" y="37829"/>
                  </a:lnTo>
                  <a:lnTo>
                    <a:pt x="156343" y="72367"/>
                  </a:lnTo>
                  <a:lnTo>
                    <a:pt x="207199" y="150098"/>
                  </a:lnTo>
                  <a:lnTo>
                    <a:pt x="201690" y="228165"/>
                  </a:lnTo>
                  <a:lnTo>
                    <a:pt x="188938" y="263711"/>
                  </a:lnTo>
                  <a:lnTo>
                    <a:pt x="204631" y="237963"/>
                  </a:lnTo>
                  <a:lnTo>
                    <a:pt x="240337" y="175653"/>
                  </a:lnTo>
                  <a:lnTo>
                    <a:pt x="278996" y="99181"/>
                  </a:lnTo>
                  <a:lnTo>
                    <a:pt x="303545" y="30950"/>
                  </a:lnTo>
                  <a:lnTo>
                    <a:pt x="262758" y="0"/>
                  </a:lnTo>
                  <a:close/>
                </a:path>
              </a:pathLst>
            </a:custGeom>
            <a:solidFill>
              <a:srgbClr val="E9522B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949324" y="2887344"/>
            <a:ext cx="7833358" cy="6694170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 marR="5080">
              <a:lnSpc>
                <a:spcPct val="103000"/>
              </a:lnSpc>
              <a:spcBef>
                <a:spcPts val="75"/>
              </a:spcBef>
            </a:pPr>
            <a:r>
              <a:rPr sz="2800" b="1" dirty="0">
                <a:latin typeface="Arial" panose="020B0604020202020204"/>
                <a:cs typeface="Arial" panose="020B0604020202020204"/>
              </a:rPr>
              <a:t>Perlindungan dan pengelolaan lingkungan hidup adalah upaya sistematis dan terpadu yang dilakukan untuk melestarikan fungsi lingkungan hidup dan mencegah terjadinya pencemaran dan/atau kerusakan lingkungan hidup yang meliputi perencanaan, pemanfaatan, pengendalian, pemeliharaan, pengawasan, dan penegakan hukum</a:t>
            </a:r>
            <a:endParaRPr sz="2800" b="1" dirty="0">
              <a:latin typeface="Arial" panose="020B0604020202020204"/>
              <a:cs typeface="Arial" panose="020B0604020202020204"/>
            </a:endParaRPr>
          </a:p>
          <a:p>
            <a:pPr marL="12700" marR="5080">
              <a:lnSpc>
                <a:spcPct val="103000"/>
              </a:lnSpc>
              <a:spcBef>
                <a:spcPts val="75"/>
              </a:spcBef>
            </a:pPr>
            <a:endParaRPr sz="2800" b="1" dirty="0">
              <a:latin typeface="Arial" panose="020B0604020202020204"/>
              <a:cs typeface="Arial" panose="020B0604020202020204"/>
            </a:endParaRPr>
          </a:p>
          <a:p>
            <a:pPr marL="12700" marR="5080">
              <a:lnSpc>
                <a:spcPct val="103000"/>
              </a:lnSpc>
              <a:spcBef>
                <a:spcPts val="75"/>
              </a:spcBef>
            </a:pPr>
            <a:r>
              <a:rPr sz="2800" b="1" dirty="0">
                <a:latin typeface="Arial" panose="020B0604020202020204"/>
                <a:cs typeface="Arial" panose="020B0604020202020204"/>
              </a:rPr>
              <a:t>Perlindungan lingkungan merujuk kepada pengambilan tindakan untuk melindungi lingkungan hidup, mencegah polusi dan mempertahankan keseimbangan ekologis. Tindakan dapat dilakukan oleh individu, kelompok, maupun pemerintah.</a:t>
            </a:r>
            <a:endParaRPr sz="2800" b="1" dirty="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9296400" y="19050"/>
            <a:ext cx="8991600" cy="10267950"/>
            <a:chOff x="4648200" y="9525"/>
            <a:chExt cx="4495800" cy="5133975"/>
          </a:xfrm>
        </p:grpSpPr>
        <p:pic>
          <p:nvPicPr>
            <p:cNvPr id="12" name="object 12">
              <a:hlinkClick r:id="rId2"/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34150" y="2933817"/>
              <a:ext cx="2609850" cy="220966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48200" y="1600202"/>
              <a:ext cx="2657475" cy="266697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153150" y="9525"/>
              <a:ext cx="2990850" cy="2314448"/>
            </a:xfrm>
            <a:prstGeom prst="rect">
              <a:avLst/>
            </a:prstGeom>
          </p:spPr>
        </p:pic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774064" y="1287780"/>
            <a:ext cx="10740390" cy="786765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US" sz="4900" dirty="0"/>
              <a:t>Apa Itu </a:t>
            </a:r>
            <a:r>
              <a:rPr sz="4900" dirty="0"/>
              <a:t>Perlindungan</a:t>
            </a:r>
            <a:r>
              <a:rPr sz="4900" spc="160" dirty="0"/>
              <a:t> </a:t>
            </a:r>
            <a:r>
              <a:rPr sz="4900" spc="-10" dirty="0"/>
              <a:t>Lingkungan?</a:t>
            </a:r>
            <a:endParaRPr sz="49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58388" y="281812"/>
            <a:ext cx="2627630" cy="87884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pc="-10" dirty="0"/>
              <a:t>Definisi</a:t>
            </a:r>
            <a:endParaRPr spc="-10" dirty="0"/>
          </a:p>
        </p:txBody>
      </p:sp>
      <p:pic>
        <p:nvPicPr>
          <p:cNvPr id="3" name="object 3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0" y="8896348"/>
            <a:ext cx="933448" cy="1371598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630166" y="2529470"/>
            <a:ext cx="10069830" cy="2016760"/>
            <a:chOff x="315083" y="1264735"/>
            <a:chExt cx="5034915" cy="1008380"/>
          </a:xfrm>
        </p:grpSpPr>
        <p:sp>
          <p:nvSpPr>
            <p:cNvPr id="5" name="object 5"/>
            <p:cNvSpPr/>
            <p:nvPr/>
          </p:nvSpPr>
          <p:spPr>
            <a:xfrm>
              <a:off x="327311" y="1266683"/>
              <a:ext cx="5022215" cy="1003935"/>
            </a:xfrm>
            <a:custGeom>
              <a:avLst/>
              <a:gdLst/>
              <a:ahLst/>
              <a:cxnLst/>
              <a:rect l="l" t="t" r="r" b="b"/>
              <a:pathLst>
                <a:path w="5022215" h="1003935">
                  <a:moveTo>
                    <a:pt x="3605789" y="0"/>
                  </a:moveTo>
                  <a:lnTo>
                    <a:pt x="3567634" y="1181"/>
                  </a:lnTo>
                  <a:lnTo>
                    <a:pt x="3530456" y="8593"/>
                  </a:lnTo>
                  <a:lnTo>
                    <a:pt x="3493483" y="24017"/>
                  </a:lnTo>
                  <a:lnTo>
                    <a:pt x="3458021" y="37304"/>
                  </a:lnTo>
                  <a:lnTo>
                    <a:pt x="3413691" y="45101"/>
                  </a:lnTo>
                  <a:lnTo>
                    <a:pt x="3362454" y="48350"/>
                  </a:lnTo>
                  <a:lnTo>
                    <a:pt x="3306266" y="47998"/>
                  </a:lnTo>
                  <a:lnTo>
                    <a:pt x="3247087" y="44987"/>
                  </a:lnTo>
                  <a:lnTo>
                    <a:pt x="3186876" y="40264"/>
                  </a:lnTo>
                  <a:lnTo>
                    <a:pt x="3071188" y="29458"/>
                  </a:lnTo>
                  <a:lnTo>
                    <a:pt x="3019629" y="25264"/>
                  </a:lnTo>
                  <a:lnTo>
                    <a:pt x="2974872" y="23135"/>
                  </a:lnTo>
                  <a:lnTo>
                    <a:pt x="2938874" y="24017"/>
                  </a:lnTo>
                  <a:lnTo>
                    <a:pt x="2897068" y="26616"/>
                  </a:lnTo>
                  <a:lnTo>
                    <a:pt x="2855719" y="27428"/>
                  </a:lnTo>
                  <a:lnTo>
                    <a:pt x="2813343" y="26975"/>
                  </a:lnTo>
                  <a:lnTo>
                    <a:pt x="2719575" y="24363"/>
                  </a:lnTo>
                  <a:lnTo>
                    <a:pt x="2665215" y="23249"/>
                  </a:lnTo>
                  <a:lnTo>
                    <a:pt x="2603893" y="22959"/>
                  </a:lnTo>
                  <a:lnTo>
                    <a:pt x="2475787" y="24849"/>
                  </a:lnTo>
                  <a:lnTo>
                    <a:pt x="2430436" y="24361"/>
                  </a:lnTo>
                  <a:lnTo>
                    <a:pt x="2393936" y="23029"/>
                  </a:lnTo>
                  <a:lnTo>
                    <a:pt x="2330949" y="19741"/>
                  </a:lnTo>
                  <a:lnTo>
                    <a:pt x="2296193" y="18739"/>
                  </a:lnTo>
                  <a:lnTo>
                    <a:pt x="2253747" y="18800"/>
                  </a:lnTo>
                  <a:lnTo>
                    <a:pt x="2199478" y="20400"/>
                  </a:lnTo>
                  <a:lnTo>
                    <a:pt x="2129249" y="24017"/>
                  </a:lnTo>
                  <a:lnTo>
                    <a:pt x="2073819" y="26071"/>
                  </a:lnTo>
                  <a:lnTo>
                    <a:pt x="2017908" y="25993"/>
                  </a:lnTo>
                  <a:lnTo>
                    <a:pt x="1961880" y="24272"/>
                  </a:lnTo>
                  <a:lnTo>
                    <a:pt x="1906097" y="21395"/>
                  </a:lnTo>
                  <a:lnTo>
                    <a:pt x="1743847" y="10710"/>
                  </a:lnTo>
                  <a:lnTo>
                    <a:pt x="1692673" y="8090"/>
                  </a:lnTo>
                  <a:lnTo>
                    <a:pt x="1643558" y="6755"/>
                  </a:lnTo>
                  <a:lnTo>
                    <a:pt x="1596865" y="7192"/>
                  </a:lnTo>
                  <a:lnTo>
                    <a:pt x="1552956" y="9889"/>
                  </a:lnTo>
                  <a:lnTo>
                    <a:pt x="1512196" y="15335"/>
                  </a:lnTo>
                  <a:lnTo>
                    <a:pt x="1474945" y="24017"/>
                  </a:lnTo>
                  <a:lnTo>
                    <a:pt x="1431979" y="33474"/>
                  </a:lnTo>
                  <a:lnTo>
                    <a:pt x="1394019" y="35940"/>
                  </a:lnTo>
                  <a:lnTo>
                    <a:pt x="1359392" y="33250"/>
                  </a:lnTo>
                  <a:lnTo>
                    <a:pt x="1326430" y="27235"/>
                  </a:lnTo>
                  <a:lnTo>
                    <a:pt x="1293462" y="19730"/>
                  </a:lnTo>
                  <a:lnTo>
                    <a:pt x="1258817" y="12568"/>
                  </a:lnTo>
                  <a:lnTo>
                    <a:pt x="1220826" y="7583"/>
                  </a:lnTo>
                  <a:lnTo>
                    <a:pt x="1177818" y="6606"/>
                  </a:lnTo>
                  <a:lnTo>
                    <a:pt x="1128122" y="11473"/>
                  </a:lnTo>
                  <a:lnTo>
                    <a:pt x="1070069" y="24017"/>
                  </a:lnTo>
                  <a:lnTo>
                    <a:pt x="1016435" y="36033"/>
                  </a:lnTo>
                  <a:lnTo>
                    <a:pt x="968750" y="42056"/>
                  </a:lnTo>
                  <a:lnTo>
                    <a:pt x="925549" y="43280"/>
                  </a:lnTo>
                  <a:lnTo>
                    <a:pt x="885365" y="40904"/>
                  </a:lnTo>
                  <a:lnTo>
                    <a:pt x="846732" y="36125"/>
                  </a:lnTo>
                  <a:lnTo>
                    <a:pt x="768254" y="24145"/>
                  </a:lnTo>
                  <a:lnTo>
                    <a:pt x="725477" y="19338"/>
                  </a:lnTo>
                  <a:lnTo>
                    <a:pt x="678386" y="16916"/>
                  </a:lnTo>
                  <a:lnTo>
                    <a:pt x="625514" y="18077"/>
                  </a:lnTo>
                  <a:lnTo>
                    <a:pt x="565396" y="24017"/>
                  </a:lnTo>
                  <a:lnTo>
                    <a:pt x="507874" y="29449"/>
                  </a:lnTo>
                  <a:lnTo>
                    <a:pt x="452958" y="30490"/>
                  </a:lnTo>
                  <a:lnTo>
                    <a:pt x="400483" y="28160"/>
                  </a:lnTo>
                  <a:lnTo>
                    <a:pt x="350284" y="23480"/>
                  </a:lnTo>
                  <a:lnTo>
                    <a:pt x="302196" y="17473"/>
                  </a:lnTo>
                  <a:lnTo>
                    <a:pt x="256055" y="11158"/>
                  </a:lnTo>
                  <a:lnTo>
                    <a:pt x="211694" y="5558"/>
                  </a:lnTo>
                  <a:lnTo>
                    <a:pt x="168949" y="1693"/>
                  </a:lnTo>
                  <a:lnTo>
                    <a:pt x="127654" y="585"/>
                  </a:lnTo>
                  <a:lnTo>
                    <a:pt x="87646" y="3256"/>
                  </a:lnTo>
                  <a:lnTo>
                    <a:pt x="48758" y="10726"/>
                  </a:lnTo>
                  <a:lnTo>
                    <a:pt x="10826" y="24017"/>
                  </a:lnTo>
                  <a:lnTo>
                    <a:pt x="17669" y="79917"/>
                  </a:lnTo>
                  <a:lnTo>
                    <a:pt x="21462" y="135101"/>
                  </a:lnTo>
                  <a:lnTo>
                    <a:pt x="22777" y="189386"/>
                  </a:lnTo>
                  <a:lnTo>
                    <a:pt x="22188" y="242589"/>
                  </a:lnTo>
                  <a:lnTo>
                    <a:pt x="20270" y="294527"/>
                  </a:lnTo>
                  <a:lnTo>
                    <a:pt x="17596" y="345017"/>
                  </a:lnTo>
                  <a:lnTo>
                    <a:pt x="14740" y="393876"/>
                  </a:lnTo>
                  <a:lnTo>
                    <a:pt x="12278" y="440922"/>
                  </a:lnTo>
                  <a:lnTo>
                    <a:pt x="10781" y="485971"/>
                  </a:lnTo>
                  <a:lnTo>
                    <a:pt x="10851" y="573729"/>
                  </a:lnTo>
                  <a:lnTo>
                    <a:pt x="9178" y="616669"/>
                  </a:lnTo>
                  <a:lnTo>
                    <a:pt x="3634" y="702126"/>
                  </a:lnTo>
                  <a:lnTo>
                    <a:pt x="1215" y="747352"/>
                  </a:lnTo>
                  <a:lnTo>
                    <a:pt x="0" y="796050"/>
                  </a:lnTo>
                  <a:lnTo>
                    <a:pt x="712" y="849573"/>
                  </a:lnTo>
                  <a:lnTo>
                    <a:pt x="4079" y="909277"/>
                  </a:lnTo>
                  <a:lnTo>
                    <a:pt x="10826" y="976517"/>
                  </a:lnTo>
                  <a:lnTo>
                    <a:pt x="73864" y="971166"/>
                  </a:lnTo>
                  <a:lnTo>
                    <a:pt x="135471" y="968000"/>
                  </a:lnTo>
                  <a:lnTo>
                    <a:pt x="195590" y="966704"/>
                  </a:lnTo>
                  <a:lnTo>
                    <a:pt x="254160" y="966962"/>
                  </a:lnTo>
                  <a:lnTo>
                    <a:pt x="311124" y="968459"/>
                  </a:lnTo>
                  <a:lnTo>
                    <a:pt x="366423" y="970880"/>
                  </a:lnTo>
                  <a:lnTo>
                    <a:pt x="419998" y="973909"/>
                  </a:lnTo>
                  <a:lnTo>
                    <a:pt x="569797" y="983493"/>
                  </a:lnTo>
                  <a:lnTo>
                    <a:pt x="615892" y="985802"/>
                  </a:lnTo>
                  <a:lnTo>
                    <a:pt x="659971" y="987143"/>
                  </a:lnTo>
                  <a:lnTo>
                    <a:pt x="701975" y="987200"/>
                  </a:lnTo>
                  <a:lnTo>
                    <a:pt x="741845" y="985658"/>
                  </a:lnTo>
                  <a:lnTo>
                    <a:pt x="779524" y="982202"/>
                  </a:lnTo>
                  <a:lnTo>
                    <a:pt x="869634" y="967543"/>
                  </a:lnTo>
                  <a:lnTo>
                    <a:pt x="923852" y="962350"/>
                  </a:lnTo>
                  <a:lnTo>
                    <a:pt x="977428" y="960267"/>
                  </a:lnTo>
                  <a:lnTo>
                    <a:pt x="1030185" y="960624"/>
                  </a:lnTo>
                  <a:lnTo>
                    <a:pt x="1081947" y="962753"/>
                  </a:lnTo>
                  <a:lnTo>
                    <a:pt x="1132535" y="965983"/>
                  </a:lnTo>
                  <a:lnTo>
                    <a:pt x="1229487" y="973066"/>
                  </a:lnTo>
                  <a:lnTo>
                    <a:pt x="1275496" y="975580"/>
                  </a:lnTo>
                  <a:lnTo>
                    <a:pt x="1319624" y="976517"/>
                  </a:lnTo>
                  <a:lnTo>
                    <a:pt x="1362076" y="977158"/>
                  </a:lnTo>
                  <a:lnTo>
                    <a:pt x="1403800" y="978979"/>
                  </a:lnTo>
                  <a:lnTo>
                    <a:pt x="1488829" y="984179"/>
                  </a:lnTo>
                  <a:lnTo>
                    <a:pt x="1534016" y="986565"/>
                  </a:lnTo>
                  <a:lnTo>
                    <a:pt x="1582240" y="988148"/>
                  </a:lnTo>
                  <a:lnTo>
                    <a:pt x="1634441" y="988430"/>
                  </a:lnTo>
                  <a:lnTo>
                    <a:pt x="1691561" y="986916"/>
                  </a:lnTo>
                  <a:lnTo>
                    <a:pt x="1754541" y="983111"/>
                  </a:lnTo>
                  <a:lnTo>
                    <a:pt x="1892848" y="970180"/>
                  </a:lnTo>
                  <a:lnTo>
                    <a:pt x="1952680" y="967092"/>
                  </a:lnTo>
                  <a:lnTo>
                    <a:pt x="2005574" y="966563"/>
                  </a:lnTo>
                  <a:lnTo>
                    <a:pt x="2053284" y="967903"/>
                  </a:lnTo>
                  <a:lnTo>
                    <a:pt x="2097563" y="970421"/>
                  </a:lnTo>
                  <a:lnTo>
                    <a:pt x="2182845" y="976229"/>
                  </a:lnTo>
                  <a:lnTo>
                    <a:pt x="2227357" y="978138"/>
                  </a:lnTo>
                  <a:lnTo>
                    <a:pt x="2275455" y="978464"/>
                  </a:lnTo>
                  <a:lnTo>
                    <a:pt x="2328893" y="976517"/>
                  </a:lnTo>
                  <a:lnTo>
                    <a:pt x="2375055" y="975500"/>
                  </a:lnTo>
                  <a:lnTo>
                    <a:pt x="2412020" y="977846"/>
                  </a:lnTo>
                  <a:lnTo>
                    <a:pt x="2442231" y="982500"/>
                  </a:lnTo>
                  <a:lnTo>
                    <a:pt x="2468130" y="988411"/>
                  </a:lnTo>
                  <a:lnTo>
                    <a:pt x="2492157" y="994525"/>
                  </a:lnTo>
                  <a:lnTo>
                    <a:pt x="2516756" y="999789"/>
                  </a:lnTo>
                  <a:lnTo>
                    <a:pt x="2544366" y="1003151"/>
                  </a:lnTo>
                  <a:lnTo>
                    <a:pt x="2577431" y="1003557"/>
                  </a:lnTo>
                  <a:lnTo>
                    <a:pt x="2618392" y="999955"/>
                  </a:lnTo>
                  <a:lnTo>
                    <a:pt x="2669691" y="991293"/>
                  </a:lnTo>
                  <a:lnTo>
                    <a:pt x="2733769" y="976517"/>
                  </a:lnTo>
                  <a:lnTo>
                    <a:pt x="2792947" y="964476"/>
                  </a:lnTo>
                  <a:lnTo>
                    <a:pt x="2849877" y="958455"/>
                  </a:lnTo>
                  <a:lnTo>
                    <a:pt x="2904595" y="957361"/>
                  </a:lnTo>
                  <a:lnTo>
                    <a:pt x="2957138" y="960097"/>
                  </a:lnTo>
                  <a:lnTo>
                    <a:pt x="3007543" y="965570"/>
                  </a:lnTo>
                  <a:lnTo>
                    <a:pt x="3055848" y="972685"/>
                  </a:lnTo>
                  <a:lnTo>
                    <a:pt x="3146306" y="987463"/>
                  </a:lnTo>
                  <a:lnTo>
                    <a:pt x="3188532" y="992936"/>
                  </a:lnTo>
                  <a:lnTo>
                    <a:pt x="3228807" y="995672"/>
                  </a:lnTo>
                  <a:lnTo>
                    <a:pt x="3267166" y="994578"/>
                  </a:lnTo>
                  <a:lnTo>
                    <a:pt x="3303648" y="988557"/>
                  </a:lnTo>
                  <a:lnTo>
                    <a:pt x="3371583" y="964840"/>
                  </a:lnTo>
                  <a:lnTo>
                    <a:pt x="3408597" y="957989"/>
                  </a:lnTo>
                  <a:lnTo>
                    <a:pt x="3448917" y="955206"/>
                  </a:lnTo>
                  <a:lnTo>
                    <a:pt x="3492132" y="955734"/>
                  </a:lnTo>
                  <a:lnTo>
                    <a:pt x="3537827" y="958816"/>
                  </a:lnTo>
                  <a:lnTo>
                    <a:pt x="3585590" y="963694"/>
                  </a:lnTo>
                  <a:lnTo>
                    <a:pt x="3685669" y="975810"/>
                  </a:lnTo>
                  <a:lnTo>
                    <a:pt x="3737159" y="981534"/>
                  </a:lnTo>
                  <a:lnTo>
                    <a:pt x="3789065" y="986025"/>
                  </a:lnTo>
                  <a:lnTo>
                    <a:pt x="3840974" y="988526"/>
                  </a:lnTo>
                  <a:lnTo>
                    <a:pt x="3892474" y="988280"/>
                  </a:lnTo>
                  <a:lnTo>
                    <a:pt x="3943151" y="984529"/>
                  </a:lnTo>
                  <a:lnTo>
                    <a:pt x="3992593" y="976517"/>
                  </a:lnTo>
                  <a:lnTo>
                    <a:pt x="4056189" y="965825"/>
                  </a:lnTo>
                  <a:lnTo>
                    <a:pt x="4111677" y="961850"/>
                  </a:lnTo>
                  <a:lnTo>
                    <a:pt x="4160588" y="962963"/>
                  </a:lnTo>
                  <a:lnTo>
                    <a:pt x="4204451" y="967537"/>
                  </a:lnTo>
                  <a:lnTo>
                    <a:pt x="4244799" y="973945"/>
                  </a:lnTo>
                  <a:lnTo>
                    <a:pt x="4283162" y="980558"/>
                  </a:lnTo>
                  <a:lnTo>
                    <a:pt x="4321071" y="985750"/>
                  </a:lnTo>
                  <a:lnTo>
                    <a:pt x="4360056" y="987892"/>
                  </a:lnTo>
                  <a:lnTo>
                    <a:pt x="4401649" y="985357"/>
                  </a:lnTo>
                  <a:lnTo>
                    <a:pt x="4447380" y="976517"/>
                  </a:lnTo>
                  <a:lnTo>
                    <a:pt x="4489604" y="968833"/>
                  </a:lnTo>
                  <a:lnTo>
                    <a:pt x="4535223" y="966039"/>
                  </a:lnTo>
                  <a:lnTo>
                    <a:pt x="4583437" y="967087"/>
                  </a:lnTo>
                  <a:lnTo>
                    <a:pt x="4633444" y="970929"/>
                  </a:lnTo>
                  <a:lnTo>
                    <a:pt x="4684445" y="976517"/>
                  </a:lnTo>
                  <a:lnTo>
                    <a:pt x="4735638" y="982803"/>
                  </a:lnTo>
                  <a:lnTo>
                    <a:pt x="4786223" y="988740"/>
                  </a:lnTo>
                  <a:lnTo>
                    <a:pt x="4835398" y="993281"/>
                  </a:lnTo>
                  <a:lnTo>
                    <a:pt x="4882363" y="995376"/>
                  </a:lnTo>
                  <a:lnTo>
                    <a:pt x="4926317" y="993979"/>
                  </a:lnTo>
                  <a:lnTo>
                    <a:pt x="4966459" y="988042"/>
                  </a:lnTo>
                  <a:lnTo>
                    <a:pt x="5001989" y="976517"/>
                  </a:lnTo>
                  <a:lnTo>
                    <a:pt x="4998749" y="908561"/>
                  </a:lnTo>
                  <a:lnTo>
                    <a:pt x="4997233" y="853469"/>
                  </a:lnTo>
                  <a:lnTo>
                    <a:pt x="4997050" y="807451"/>
                  </a:lnTo>
                  <a:lnTo>
                    <a:pt x="4997808" y="766721"/>
                  </a:lnTo>
                  <a:lnTo>
                    <a:pt x="5000578" y="685969"/>
                  </a:lnTo>
                  <a:lnTo>
                    <a:pt x="5001806" y="638371"/>
                  </a:lnTo>
                  <a:lnTo>
                    <a:pt x="5002407" y="580908"/>
                  </a:lnTo>
                  <a:lnTo>
                    <a:pt x="5001989" y="509792"/>
                  </a:lnTo>
                  <a:lnTo>
                    <a:pt x="5002490" y="442739"/>
                  </a:lnTo>
                  <a:lnTo>
                    <a:pt x="5005293" y="383339"/>
                  </a:lnTo>
                  <a:lnTo>
                    <a:pt x="5009494" y="330263"/>
                  </a:lnTo>
                  <a:lnTo>
                    <a:pt x="5018467" y="237758"/>
                  </a:lnTo>
                  <a:lnTo>
                    <a:pt x="5021429" y="195668"/>
                  </a:lnTo>
                  <a:lnTo>
                    <a:pt x="5022168" y="154579"/>
                  </a:lnTo>
                  <a:lnTo>
                    <a:pt x="5019777" y="113161"/>
                  </a:lnTo>
                  <a:lnTo>
                    <a:pt x="5013353" y="70084"/>
                  </a:lnTo>
                  <a:lnTo>
                    <a:pt x="5001989" y="24017"/>
                  </a:lnTo>
                  <a:lnTo>
                    <a:pt x="4960906" y="34179"/>
                  </a:lnTo>
                  <a:lnTo>
                    <a:pt x="4913771" y="38665"/>
                  </a:lnTo>
                  <a:lnTo>
                    <a:pt x="4862011" y="38691"/>
                  </a:lnTo>
                  <a:lnTo>
                    <a:pt x="4807058" y="35470"/>
                  </a:lnTo>
                  <a:lnTo>
                    <a:pt x="4750339" y="30217"/>
                  </a:lnTo>
                  <a:lnTo>
                    <a:pt x="4693283" y="24145"/>
                  </a:lnTo>
                  <a:lnTo>
                    <a:pt x="4637319" y="18470"/>
                  </a:lnTo>
                  <a:lnTo>
                    <a:pt x="4583877" y="14405"/>
                  </a:lnTo>
                  <a:lnTo>
                    <a:pt x="4534385" y="13165"/>
                  </a:lnTo>
                  <a:lnTo>
                    <a:pt x="4490273" y="15964"/>
                  </a:lnTo>
                  <a:lnTo>
                    <a:pt x="4452968" y="24017"/>
                  </a:lnTo>
                  <a:lnTo>
                    <a:pt x="4416673" y="32873"/>
                  </a:lnTo>
                  <a:lnTo>
                    <a:pt x="4375222" y="37820"/>
                  </a:lnTo>
                  <a:lnTo>
                    <a:pt x="4329393" y="39570"/>
                  </a:lnTo>
                  <a:lnTo>
                    <a:pt x="4279962" y="38836"/>
                  </a:lnTo>
                  <a:lnTo>
                    <a:pt x="4227706" y="36331"/>
                  </a:lnTo>
                  <a:lnTo>
                    <a:pt x="4173403" y="32767"/>
                  </a:lnTo>
                  <a:lnTo>
                    <a:pt x="4117828" y="28858"/>
                  </a:lnTo>
                  <a:lnTo>
                    <a:pt x="4061760" y="25315"/>
                  </a:lnTo>
                  <a:lnTo>
                    <a:pt x="4005974" y="22852"/>
                  </a:lnTo>
                  <a:lnTo>
                    <a:pt x="3951248" y="22182"/>
                  </a:lnTo>
                  <a:lnTo>
                    <a:pt x="3898359" y="24017"/>
                  </a:lnTo>
                  <a:lnTo>
                    <a:pt x="3838169" y="25217"/>
                  </a:lnTo>
                  <a:lnTo>
                    <a:pt x="3783578" y="21961"/>
                  </a:lnTo>
                  <a:lnTo>
                    <a:pt x="3733814" y="16030"/>
                  </a:lnTo>
                  <a:lnTo>
                    <a:pt x="3688108" y="9205"/>
                  </a:lnTo>
                  <a:lnTo>
                    <a:pt x="3645690" y="3268"/>
                  </a:lnTo>
                  <a:lnTo>
                    <a:pt x="3605789" y="0"/>
                  </a:lnTo>
                  <a:close/>
                </a:path>
              </a:pathLst>
            </a:custGeom>
            <a:solidFill>
              <a:srgbClr val="C7E4DC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sp>
          <p:nvSpPr>
            <p:cNvPr id="6" name="object 6"/>
            <p:cNvSpPr/>
            <p:nvPr/>
          </p:nvSpPr>
          <p:spPr>
            <a:xfrm>
              <a:off x="319845" y="1269498"/>
              <a:ext cx="5017135" cy="998855"/>
            </a:xfrm>
            <a:custGeom>
              <a:avLst/>
              <a:gdLst/>
              <a:ahLst/>
              <a:cxnLst/>
              <a:rect l="l" t="t" r="r" b="b"/>
              <a:pathLst>
                <a:path w="5017135" h="998855">
                  <a:moveTo>
                    <a:pt x="18291" y="21202"/>
                  </a:moveTo>
                  <a:lnTo>
                    <a:pt x="69769" y="20931"/>
                  </a:lnTo>
                  <a:lnTo>
                    <a:pt x="124149" y="22059"/>
                  </a:lnTo>
                  <a:lnTo>
                    <a:pt x="179855" y="23926"/>
                  </a:lnTo>
                  <a:lnTo>
                    <a:pt x="235312" y="25869"/>
                  </a:lnTo>
                  <a:lnTo>
                    <a:pt x="288944" y="27230"/>
                  </a:lnTo>
                  <a:lnTo>
                    <a:pt x="339174" y="27346"/>
                  </a:lnTo>
                  <a:lnTo>
                    <a:pt x="384428" y="25557"/>
                  </a:lnTo>
                  <a:lnTo>
                    <a:pt x="423129" y="21202"/>
                  </a:lnTo>
                  <a:lnTo>
                    <a:pt x="448101" y="18395"/>
                  </a:lnTo>
                  <a:lnTo>
                    <a:pt x="479638" y="17059"/>
                  </a:lnTo>
                  <a:lnTo>
                    <a:pt x="517102" y="16920"/>
                  </a:lnTo>
                  <a:lnTo>
                    <a:pt x="559857" y="17706"/>
                  </a:lnTo>
                  <a:lnTo>
                    <a:pt x="607264" y="19142"/>
                  </a:lnTo>
                  <a:lnTo>
                    <a:pt x="658687" y="20955"/>
                  </a:lnTo>
                  <a:lnTo>
                    <a:pt x="713488" y="22870"/>
                  </a:lnTo>
                  <a:lnTo>
                    <a:pt x="771029" y="24615"/>
                  </a:lnTo>
                  <a:lnTo>
                    <a:pt x="830674" y="25916"/>
                  </a:lnTo>
                  <a:lnTo>
                    <a:pt x="891784" y="26498"/>
                  </a:lnTo>
                  <a:lnTo>
                    <a:pt x="953722" y="26089"/>
                  </a:lnTo>
                  <a:lnTo>
                    <a:pt x="1015852" y="24415"/>
                  </a:lnTo>
                  <a:lnTo>
                    <a:pt x="1077535" y="21202"/>
                  </a:lnTo>
                  <a:lnTo>
                    <a:pt x="1151818" y="17461"/>
                  </a:lnTo>
                  <a:lnTo>
                    <a:pt x="1216489" y="16435"/>
                  </a:lnTo>
                  <a:lnTo>
                    <a:pt x="1273168" y="17418"/>
                  </a:lnTo>
                  <a:lnTo>
                    <a:pt x="1323476" y="19703"/>
                  </a:lnTo>
                  <a:lnTo>
                    <a:pt x="1369032" y="22583"/>
                  </a:lnTo>
                  <a:lnTo>
                    <a:pt x="1411455" y="25354"/>
                  </a:lnTo>
                  <a:lnTo>
                    <a:pt x="1452368" y="27307"/>
                  </a:lnTo>
                  <a:lnTo>
                    <a:pt x="1493388" y="27737"/>
                  </a:lnTo>
                  <a:lnTo>
                    <a:pt x="1536136" y="25938"/>
                  </a:lnTo>
                  <a:lnTo>
                    <a:pt x="1582233" y="21202"/>
                  </a:lnTo>
                  <a:lnTo>
                    <a:pt x="1623569" y="17693"/>
                  </a:lnTo>
                  <a:lnTo>
                    <a:pt x="1667025" y="17436"/>
                  </a:lnTo>
                  <a:lnTo>
                    <a:pt x="1712459" y="19648"/>
                  </a:lnTo>
                  <a:lnTo>
                    <a:pt x="1759727" y="23545"/>
                  </a:lnTo>
                  <a:lnTo>
                    <a:pt x="1808685" y="28340"/>
                  </a:lnTo>
                  <a:lnTo>
                    <a:pt x="1859188" y="33251"/>
                  </a:lnTo>
                  <a:lnTo>
                    <a:pt x="1911094" y="37493"/>
                  </a:lnTo>
                  <a:lnTo>
                    <a:pt x="1964258" y="40280"/>
                  </a:lnTo>
                  <a:lnTo>
                    <a:pt x="2018537" y="40830"/>
                  </a:lnTo>
                  <a:lnTo>
                    <a:pt x="2073788" y="38356"/>
                  </a:lnTo>
                  <a:lnTo>
                    <a:pt x="2129865" y="32075"/>
                  </a:lnTo>
                  <a:lnTo>
                    <a:pt x="2186626" y="21202"/>
                  </a:lnTo>
                  <a:lnTo>
                    <a:pt x="2251987" y="8481"/>
                  </a:lnTo>
                  <a:lnTo>
                    <a:pt x="2311657" y="1817"/>
                  </a:lnTo>
                  <a:lnTo>
                    <a:pt x="2366530" y="0"/>
                  </a:lnTo>
                  <a:lnTo>
                    <a:pt x="2417498" y="1817"/>
                  </a:lnTo>
                  <a:lnTo>
                    <a:pt x="2465454" y="6057"/>
                  </a:lnTo>
                  <a:lnTo>
                    <a:pt x="2511293" y="11510"/>
                  </a:lnTo>
                  <a:lnTo>
                    <a:pt x="2555906" y="16962"/>
                  </a:lnTo>
                  <a:lnTo>
                    <a:pt x="2600187" y="21202"/>
                  </a:lnTo>
                  <a:lnTo>
                    <a:pt x="2645028" y="23020"/>
                  </a:lnTo>
                  <a:lnTo>
                    <a:pt x="2691324" y="21202"/>
                  </a:lnTo>
                  <a:lnTo>
                    <a:pt x="2741364" y="17974"/>
                  </a:lnTo>
                  <a:lnTo>
                    <a:pt x="2787549" y="16951"/>
                  </a:lnTo>
                  <a:lnTo>
                    <a:pt x="2831584" y="17533"/>
                  </a:lnTo>
                  <a:lnTo>
                    <a:pt x="2875173" y="19122"/>
                  </a:lnTo>
                  <a:lnTo>
                    <a:pt x="2920022" y="21119"/>
                  </a:lnTo>
                  <a:lnTo>
                    <a:pt x="2967836" y="22924"/>
                  </a:lnTo>
                  <a:lnTo>
                    <a:pt x="3020319" y="23939"/>
                  </a:lnTo>
                  <a:lnTo>
                    <a:pt x="3079175" y="23564"/>
                  </a:lnTo>
                  <a:lnTo>
                    <a:pt x="3146111" y="21202"/>
                  </a:lnTo>
                  <a:lnTo>
                    <a:pt x="3201880" y="19459"/>
                  </a:lnTo>
                  <a:lnTo>
                    <a:pt x="3252983" y="19744"/>
                  </a:lnTo>
                  <a:lnTo>
                    <a:pt x="3300619" y="21498"/>
                  </a:lnTo>
                  <a:lnTo>
                    <a:pt x="3345985" y="24160"/>
                  </a:lnTo>
                  <a:lnTo>
                    <a:pt x="3390279" y="27170"/>
                  </a:lnTo>
                  <a:lnTo>
                    <a:pt x="3434698" y="29970"/>
                  </a:lnTo>
                  <a:lnTo>
                    <a:pt x="3480440" y="31998"/>
                  </a:lnTo>
                  <a:lnTo>
                    <a:pt x="3528703" y="32696"/>
                  </a:lnTo>
                  <a:lnTo>
                    <a:pt x="3580684" y="31502"/>
                  </a:lnTo>
                  <a:lnTo>
                    <a:pt x="3637582" y="27857"/>
                  </a:lnTo>
                  <a:lnTo>
                    <a:pt x="3700593" y="21202"/>
                  </a:lnTo>
                  <a:lnTo>
                    <a:pt x="3774254" y="14558"/>
                  </a:lnTo>
                  <a:lnTo>
                    <a:pt x="3834537" y="13885"/>
                  </a:lnTo>
                  <a:lnTo>
                    <a:pt x="3884103" y="17336"/>
                  </a:lnTo>
                  <a:lnTo>
                    <a:pt x="3925613" y="23063"/>
                  </a:lnTo>
                  <a:lnTo>
                    <a:pt x="3961729" y="29219"/>
                  </a:lnTo>
                  <a:lnTo>
                    <a:pt x="3995111" y="33959"/>
                  </a:lnTo>
                  <a:lnTo>
                    <a:pt x="4028420" y="35433"/>
                  </a:lnTo>
                  <a:lnTo>
                    <a:pt x="4064319" y="31797"/>
                  </a:lnTo>
                  <a:lnTo>
                    <a:pt x="4105469" y="21202"/>
                  </a:lnTo>
                  <a:lnTo>
                    <a:pt x="4131737" y="14639"/>
                  </a:lnTo>
                  <a:lnTo>
                    <a:pt x="4205477" y="5909"/>
                  </a:lnTo>
                  <a:lnTo>
                    <a:pt x="4251249" y="3466"/>
                  </a:lnTo>
                  <a:lnTo>
                    <a:pt x="4301822" y="2119"/>
                  </a:lnTo>
                  <a:lnTo>
                    <a:pt x="4356346" y="1729"/>
                  </a:lnTo>
                  <a:lnTo>
                    <a:pt x="4413971" y="2157"/>
                  </a:lnTo>
                  <a:lnTo>
                    <a:pt x="4473848" y="3265"/>
                  </a:lnTo>
                  <a:lnTo>
                    <a:pt x="4535126" y="4914"/>
                  </a:lnTo>
                  <a:lnTo>
                    <a:pt x="4596955" y="6966"/>
                  </a:lnTo>
                  <a:lnTo>
                    <a:pt x="4658487" y="9280"/>
                  </a:lnTo>
                  <a:lnTo>
                    <a:pt x="4718869" y="11719"/>
                  </a:lnTo>
                  <a:lnTo>
                    <a:pt x="4777254" y="14145"/>
                  </a:lnTo>
                  <a:lnTo>
                    <a:pt x="4832790" y="16417"/>
                  </a:lnTo>
                  <a:lnTo>
                    <a:pt x="4884629" y="18398"/>
                  </a:lnTo>
                  <a:lnTo>
                    <a:pt x="4931919" y="19948"/>
                  </a:lnTo>
                  <a:lnTo>
                    <a:pt x="4973811" y="20929"/>
                  </a:lnTo>
                  <a:lnTo>
                    <a:pt x="5009455" y="21202"/>
                  </a:lnTo>
                  <a:lnTo>
                    <a:pt x="5015003" y="83411"/>
                  </a:lnTo>
                  <a:lnTo>
                    <a:pt x="5017111" y="136260"/>
                  </a:lnTo>
                  <a:lnTo>
                    <a:pt x="5016608" y="181963"/>
                  </a:lnTo>
                  <a:lnTo>
                    <a:pt x="5014319" y="222734"/>
                  </a:lnTo>
                  <a:lnTo>
                    <a:pt x="5011074" y="260788"/>
                  </a:lnTo>
                  <a:lnTo>
                    <a:pt x="5007699" y="298339"/>
                  </a:lnTo>
                  <a:lnTo>
                    <a:pt x="5005022" y="337601"/>
                  </a:lnTo>
                  <a:lnTo>
                    <a:pt x="5003871" y="380789"/>
                  </a:lnTo>
                  <a:lnTo>
                    <a:pt x="5005073" y="430117"/>
                  </a:lnTo>
                  <a:lnTo>
                    <a:pt x="5009455" y="487800"/>
                  </a:lnTo>
                  <a:lnTo>
                    <a:pt x="5013124" y="549346"/>
                  </a:lnTo>
                  <a:lnTo>
                    <a:pt x="5012564" y="608572"/>
                  </a:lnTo>
                  <a:lnTo>
                    <a:pt x="5009055" y="665268"/>
                  </a:lnTo>
                  <a:lnTo>
                    <a:pt x="5003877" y="719225"/>
                  </a:lnTo>
                  <a:lnTo>
                    <a:pt x="4998311" y="770232"/>
                  </a:lnTo>
                  <a:lnTo>
                    <a:pt x="4993636" y="818081"/>
                  </a:lnTo>
                  <a:lnTo>
                    <a:pt x="4991133" y="862563"/>
                  </a:lnTo>
                  <a:lnTo>
                    <a:pt x="4992081" y="903466"/>
                  </a:lnTo>
                  <a:lnTo>
                    <a:pt x="4997762" y="940582"/>
                  </a:lnTo>
                  <a:lnTo>
                    <a:pt x="5009455" y="973702"/>
                  </a:lnTo>
                  <a:lnTo>
                    <a:pt x="4966237" y="980202"/>
                  </a:lnTo>
                  <a:lnTo>
                    <a:pt x="4922951" y="983051"/>
                  </a:lnTo>
                  <a:lnTo>
                    <a:pt x="4879226" y="982989"/>
                  </a:lnTo>
                  <a:lnTo>
                    <a:pt x="4834693" y="980758"/>
                  </a:lnTo>
                  <a:lnTo>
                    <a:pt x="4788982" y="977098"/>
                  </a:lnTo>
                  <a:lnTo>
                    <a:pt x="4741723" y="972750"/>
                  </a:lnTo>
                  <a:lnTo>
                    <a:pt x="4692545" y="968455"/>
                  </a:lnTo>
                  <a:lnTo>
                    <a:pt x="4641080" y="964953"/>
                  </a:lnTo>
                  <a:lnTo>
                    <a:pt x="4586956" y="962987"/>
                  </a:lnTo>
                  <a:lnTo>
                    <a:pt x="4529804" y="963295"/>
                  </a:lnTo>
                  <a:lnTo>
                    <a:pt x="4469253" y="966620"/>
                  </a:lnTo>
                  <a:lnTo>
                    <a:pt x="4404935" y="973702"/>
                  </a:lnTo>
                  <a:lnTo>
                    <a:pt x="4345338" y="980769"/>
                  </a:lnTo>
                  <a:lnTo>
                    <a:pt x="4288733" y="985281"/>
                  </a:lnTo>
                  <a:lnTo>
                    <a:pt x="4234724" y="987614"/>
                  </a:lnTo>
                  <a:lnTo>
                    <a:pt x="4182915" y="988142"/>
                  </a:lnTo>
                  <a:lnTo>
                    <a:pt x="4132913" y="987243"/>
                  </a:lnTo>
                  <a:lnTo>
                    <a:pt x="4084322" y="985290"/>
                  </a:lnTo>
                  <a:lnTo>
                    <a:pt x="4036746" y="982661"/>
                  </a:lnTo>
                  <a:lnTo>
                    <a:pt x="3989791" y="979730"/>
                  </a:lnTo>
                  <a:lnTo>
                    <a:pt x="3943062" y="976874"/>
                  </a:lnTo>
                  <a:lnTo>
                    <a:pt x="3896164" y="974467"/>
                  </a:lnTo>
                  <a:lnTo>
                    <a:pt x="3848702" y="972886"/>
                  </a:lnTo>
                  <a:lnTo>
                    <a:pt x="3800280" y="972506"/>
                  </a:lnTo>
                  <a:lnTo>
                    <a:pt x="3750504" y="973702"/>
                  </a:lnTo>
                  <a:lnTo>
                    <a:pt x="3681854" y="974864"/>
                  </a:lnTo>
                  <a:lnTo>
                    <a:pt x="3621082" y="973095"/>
                  </a:lnTo>
                  <a:lnTo>
                    <a:pt x="3566754" y="969525"/>
                  </a:lnTo>
                  <a:lnTo>
                    <a:pt x="3517433" y="965288"/>
                  </a:lnTo>
                  <a:lnTo>
                    <a:pt x="3471685" y="961514"/>
                  </a:lnTo>
                  <a:lnTo>
                    <a:pt x="3428074" y="959337"/>
                  </a:lnTo>
                  <a:lnTo>
                    <a:pt x="3385166" y="959888"/>
                  </a:lnTo>
                  <a:lnTo>
                    <a:pt x="3341526" y="964299"/>
                  </a:lnTo>
                  <a:lnTo>
                    <a:pt x="3295717" y="973702"/>
                  </a:lnTo>
                  <a:lnTo>
                    <a:pt x="3246129" y="982972"/>
                  </a:lnTo>
                  <a:lnTo>
                    <a:pt x="3192974" y="987114"/>
                  </a:lnTo>
                  <a:lnTo>
                    <a:pt x="3137682" y="987333"/>
                  </a:lnTo>
                  <a:lnTo>
                    <a:pt x="3081681" y="984834"/>
                  </a:lnTo>
                  <a:lnTo>
                    <a:pt x="3026400" y="980820"/>
                  </a:lnTo>
                  <a:lnTo>
                    <a:pt x="2973269" y="976496"/>
                  </a:lnTo>
                  <a:lnTo>
                    <a:pt x="2923715" y="973066"/>
                  </a:lnTo>
                  <a:lnTo>
                    <a:pt x="2879168" y="971733"/>
                  </a:lnTo>
                  <a:lnTo>
                    <a:pt x="2841057" y="973702"/>
                  </a:lnTo>
                  <a:lnTo>
                    <a:pt x="2804856" y="976131"/>
                  </a:lnTo>
                  <a:lnTo>
                    <a:pt x="2765085" y="976014"/>
                  </a:lnTo>
                  <a:lnTo>
                    <a:pt x="2721738" y="974182"/>
                  </a:lnTo>
                  <a:lnTo>
                    <a:pt x="2674810" y="971465"/>
                  </a:lnTo>
                  <a:lnTo>
                    <a:pt x="2624295" y="968695"/>
                  </a:lnTo>
                  <a:lnTo>
                    <a:pt x="2570189" y="966703"/>
                  </a:lnTo>
                  <a:lnTo>
                    <a:pt x="2512487" y="966319"/>
                  </a:lnTo>
                  <a:lnTo>
                    <a:pt x="2451182" y="968375"/>
                  </a:lnTo>
                  <a:lnTo>
                    <a:pt x="2386270" y="973702"/>
                  </a:lnTo>
                  <a:lnTo>
                    <a:pt x="2332373" y="977280"/>
                  </a:lnTo>
                  <a:lnTo>
                    <a:pt x="2279842" y="976948"/>
                  </a:lnTo>
                  <a:lnTo>
                    <a:pt x="2228755" y="973771"/>
                  </a:lnTo>
                  <a:lnTo>
                    <a:pt x="2179193" y="968813"/>
                  </a:lnTo>
                  <a:lnTo>
                    <a:pt x="2131237" y="963139"/>
                  </a:lnTo>
                  <a:lnTo>
                    <a:pt x="2084966" y="957815"/>
                  </a:lnTo>
                  <a:lnTo>
                    <a:pt x="2040461" y="953905"/>
                  </a:lnTo>
                  <a:lnTo>
                    <a:pt x="1997801" y="952474"/>
                  </a:lnTo>
                  <a:lnTo>
                    <a:pt x="1957068" y="954586"/>
                  </a:lnTo>
                  <a:lnTo>
                    <a:pt x="1918340" y="961307"/>
                  </a:lnTo>
                  <a:lnTo>
                    <a:pt x="1881699" y="973702"/>
                  </a:lnTo>
                  <a:lnTo>
                    <a:pt x="1848030" y="984877"/>
                  </a:lnTo>
                  <a:lnTo>
                    <a:pt x="1807941" y="992408"/>
                  </a:lnTo>
                  <a:lnTo>
                    <a:pt x="1762426" y="996781"/>
                  </a:lnTo>
                  <a:lnTo>
                    <a:pt x="1712477" y="998481"/>
                  </a:lnTo>
                  <a:lnTo>
                    <a:pt x="1659087" y="997995"/>
                  </a:lnTo>
                  <a:lnTo>
                    <a:pt x="1603250" y="995808"/>
                  </a:lnTo>
                  <a:lnTo>
                    <a:pt x="1545958" y="992406"/>
                  </a:lnTo>
                  <a:lnTo>
                    <a:pt x="1488205" y="988276"/>
                  </a:lnTo>
                  <a:lnTo>
                    <a:pt x="1430983" y="983903"/>
                  </a:lnTo>
                  <a:lnTo>
                    <a:pt x="1375285" y="979774"/>
                  </a:lnTo>
                  <a:lnTo>
                    <a:pt x="1322105" y="976373"/>
                  </a:lnTo>
                  <a:lnTo>
                    <a:pt x="1272435" y="974187"/>
                  </a:lnTo>
                  <a:lnTo>
                    <a:pt x="1227268" y="973702"/>
                  </a:lnTo>
                  <a:lnTo>
                    <a:pt x="1184492" y="974012"/>
                  </a:lnTo>
                  <a:lnTo>
                    <a:pt x="1141247" y="973996"/>
                  </a:lnTo>
                  <a:lnTo>
                    <a:pt x="1097318" y="973728"/>
                  </a:lnTo>
                  <a:lnTo>
                    <a:pt x="1052488" y="973284"/>
                  </a:lnTo>
                  <a:lnTo>
                    <a:pt x="1006541" y="972738"/>
                  </a:lnTo>
                  <a:lnTo>
                    <a:pt x="959262" y="972165"/>
                  </a:lnTo>
                  <a:lnTo>
                    <a:pt x="910434" y="971641"/>
                  </a:lnTo>
                  <a:lnTo>
                    <a:pt x="859843" y="971240"/>
                  </a:lnTo>
                  <a:lnTo>
                    <a:pt x="807270" y="971036"/>
                  </a:lnTo>
                  <a:lnTo>
                    <a:pt x="752502" y="971106"/>
                  </a:lnTo>
                  <a:lnTo>
                    <a:pt x="695322" y="971524"/>
                  </a:lnTo>
                  <a:lnTo>
                    <a:pt x="635514" y="972364"/>
                  </a:lnTo>
                  <a:lnTo>
                    <a:pt x="572862" y="973702"/>
                  </a:lnTo>
                  <a:lnTo>
                    <a:pt x="506911" y="973908"/>
                  </a:lnTo>
                  <a:lnTo>
                    <a:pt x="447462" y="971594"/>
                  </a:lnTo>
                  <a:lnTo>
                    <a:pt x="393642" y="967505"/>
                  </a:lnTo>
                  <a:lnTo>
                    <a:pt x="344576" y="962385"/>
                  </a:lnTo>
                  <a:lnTo>
                    <a:pt x="299390" y="956979"/>
                  </a:lnTo>
                  <a:lnTo>
                    <a:pt x="257210" y="952033"/>
                  </a:lnTo>
                  <a:lnTo>
                    <a:pt x="217162" y="948290"/>
                  </a:lnTo>
                  <a:lnTo>
                    <a:pt x="178370" y="946496"/>
                  </a:lnTo>
                  <a:lnTo>
                    <a:pt x="139962" y="947395"/>
                  </a:lnTo>
                  <a:lnTo>
                    <a:pt x="101062" y="951733"/>
                  </a:lnTo>
                  <a:lnTo>
                    <a:pt x="60797" y="960254"/>
                  </a:lnTo>
                  <a:lnTo>
                    <a:pt x="18291" y="973702"/>
                  </a:lnTo>
                  <a:lnTo>
                    <a:pt x="10120" y="910557"/>
                  </a:lnTo>
                  <a:lnTo>
                    <a:pt x="7879" y="852328"/>
                  </a:lnTo>
                  <a:lnTo>
                    <a:pt x="10026" y="798544"/>
                  </a:lnTo>
                  <a:lnTo>
                    <a:pt x="15018" y="748735"/>
                  </a:lnTo>
                  <a:lnTo>
                    <a:pt x="21311" y="702430"/>
                  </a:lnTo>
                  <a:lnTo>
                    <a:pt x="27362" y="659158"/>
                  </a:lnTo>
                  <a:lnTo>
                    <a:pt x="31629" y="618447"/>
                  </a:lnTo>
                  <a:lnTo>
                    <a:pt x="32568" y="579827"/>
                  </a:lnTo>
                  <a:lnTo>
                    <a:pt x="28637" y="542828"/>
                  </a:lnTo>
                  <a:lnTo>
                    <a:pt x="18291" y="506977"/>
                  </a:lnTo>
                  <a:lnTo>
                    <a:pt x="7238" y="470919"/>
                  </a:lnTo>
                  <a:lnTo>
                    <a:pt x="1498" y="433365"/>
                  </a:lnTo>
                  <a:lnTo>
                    <a:pt x="0" y="393833"/>
                  </a:lnTo>
                  <a:lnTo>
                    <a:pt x="1671" y="351840"/>
                  </a:lnTo>
                  <a:lnTo>
                    <a:pt x="5442" y="306905"/>
                  </a:lnTo>
                  <a:lnTo>
                    <a:pt x="10241" y="258544"/>
                  </a:lnTo>
                  <a:lnTo>
                    <a:pt x="14997" y="206276"/>
                  </a:lnTo>
                  <a:lnTo>
                    <a:pt x="18638" y="149617"/>
                  </a:lnTo>
                  <a:lnTo>
                    <a:pt x="20093" y="88087"/>
                  </a:lnTo>
                  <a:lnTo>
                    <a:pt x="18291" y="21202"/>
                  </a:lnTo>
                  <a:close/>
                </a:path>
              </a:pathLst>
            </a:custGeom>
            <a:ln w="952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 sz="3600"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029968" y="2497672"/>
            <a:ext cx="9271000" cy="1796415"/>
          </a:xfrm>
          <a:prstGeom prst="rect">
            <a:avLst/>
          </a:prstGeom>
        </p:spPr>
        <p:txBody>
          <a:bodyPr vert="horz" wrap="square" lIns="0" tIns="15621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15"/>
              </a:spcBef>
            </a:pPr>
            <a:r>
              <a:rPr sz="5500" b="1" dirty="0">
                <a:solidFill>
                  <a:srgbClr val="0000FF"/>
                </a:solidFill>
                <a:latin typeface="Arial" panose="020B0604020202020204"/>
                <a:cs typeface="Arial" panose="020B0604020202020204"/>
              </a:rPr>
              <a:t>Perlindungan</a:t>
            </a:r>
            <a:r>
              <a:rPr sz="5500" b="1" spc="290" dirty="0">
                <a:solidFill>
                  <a:srgbClr val="0000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5500" b="1" spc="-10" dirty="0">
                <a:solidFill>
                  <a:srgbClr val="0000FF"/>
                </a:solidFill>
                <a:latin typeface="Arial" panose="020B0604020202020204"/>
                <a:cs typeface="Arial" panose="020B0604020202020204"/>
              </a:rPr>
              <a:t>Lingkungan?</a:t>
            </a:r>
            <a:endParaRPr sz="5500">
              <a:latin typeface="Arial" panose="020B0604020202020204"/>
              <a:cs typeface="Arial" panose="020B0604020202020204"/>
            </a:endParaRPr>
          </a:p>
          <a:p>
            <a:pPr algn="ctr">
              <a:lnSpc>
                <a:spcPct val="100000"/>
              </a:lnSpc>
              <a:spcBef>
                <a:spcPts val="430"/>
              </a:spcBef>
            </a:pPr>
            <a:r>
              <a:rPr sz="4800" b="1" i="1" dirty="0">
                <a:solidFill>
                  <a:srgbClr val="0000FF"/>
                </a:solidFill>
                <a:latin typeface="Arial" panose="020B0604020202020204"/>
                <a:cs typeface="Arial" panose="020B0604020202020204"/>
              </a:rPr>
              <a:t>Environmental</a:t>
            </a:r>
            <a:r>
              <a:rPr sz="4800" b="1" i="1" spc="-40" dirty="0">
                <a:solidFill>
                  <a:srgbClr val="0000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4800" b="1" i="1" dirty="0">
                <a:solidFill>
                  <a:srgbClr val="0000FF"/>
                </a:solidFill>
                <a:latin typeface="Arial" panose="020B0604020202020204"/>
                <a:cs typeface="Arial" panose="020B0604020202020204"/>
              </a:rPr>
              <a:t>Safeguards</a:t>
            </a:r>
            <a:r>
              <a:rPr sz="4800" b="1" i="1" spc="-100" dirty="0">
                <a:solidFill>
                  <a:srgbClr val="0000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4800" b="1" i="1" spc="-50" dirty="0">
                <a:solidFill>
                  <a:srgbClr val="0000FF"/>
                </a:solidFill>
                <a:latin typeface="Arial" panose="020B0604020202020204"/>
                <a:cs typeface="Arial" panose="020B0604020202020204"/>
              </a:rPr>
              <a:t>?</a:t>
            </a:r>
            <a:endParaRPr sz="480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296900" y="95250"/>
            <a:ext cx="4857750" cy="325755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296900" y="3524250"/>
            <a:ext cx="4857750" cy="3086100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1705762" y="4907134"/>
            <a:ext cx="10716260" cy="1783080"/>
            <a:chOff x="852881" y="2453567"/>
            <a:chExt cx="5358130" cy="891540"/>
          </a:xfrm>
        </p:grpSpPr>
        <p:sp>
          <p:nvSpPr>
            <p:cNvPr id="11" name="object 11"/>
            <p:cNvSpPr/>
            <p:nvPr/>
          </p:nvSpPr>
          <p:spPr>
            <a:xfrm>
              <a:off x="865883" y="2466813"/>
              <a:ext cx="5330190" cy="866140"/>
            </a:xfrm>
            <a:custGeom>
              <a:avLst/>
              <a:gdLst/>
              <a:ahLst/>
              <a:cxnLst/>
              <a:rect l="l" t="t" r="r" b="b"/>
              <a:pathLst>
                <a:path w="5330190" h="866139">
                  <a:moveTo>
                    <a:pt x="3528732" y="0"/>
                  </a:moveTo>
                  <a:lnTo>
                    <a:pt x="3483236" y="875"/>
                  </a:lnTo>
                  <a:lnTo>
                    <a:pt x="3439018" y="2602"/>
                  </a:lnTo>
                  <a:lnTo>
                    <a:pt x="3395012" y="5004"/>
                  </a:lnTo>
                  <a:lnTo>
                    <a:pt x="3253615" y="14512"/>
                  </a:lnTo>
                  <a:lnTo>
                    <a:pt x="3200250" y="17796"/>
                  </a:lnTo>
                  <a:lnTo>
                    <a:pt x="3144160" y="20835"/>
                  </a:lnTo>
                  <a:lnTo>
                    <a:pt x="3086421" y="23492"/>
                  </a:lnTo>
                  <a:lnTo>
                    <a:pt x="3028113" y="25629"/>
                  </a:lnTo>
                  <a:lnTo>
                    <a:pt x="2970314" y="27110"/>
                  </a:lnTo>
                  <a:lnTo>
                    <a:pt x="2914100" y="27797"/>
                  </a:lnTo>
                  <a:lnTo>
                    <a:pt x="2860552" y="27553"/>
                  </a:lnTo>
                  <a:lnTo>
                    <a:pt x="2810745" y="26240"/>
                  </a:lnTo>
                  <a:lnTo>
                    <a:pt x="2765760" y="23720"/>
                  </a:lnTo>
                  <a:lnTo>
                    <a:pt x="2726672" y="19857"/>
                  </a:lnTo>
                  <a:lnTo>
                    <a:pt x="2694561" y="14512"/>
                  </a:lnTo>
                  <a:lnTo>
                    <a:pt x="2661597" y="9609"/>
                  </a:lnTo>
                  <a:lnTo>
                    <a:pt x="2624909" y="7929"/>
                  </a:lnTo>
                  <a:lnTo>
                    <a:pt x="2584428" y="8672"/>
                  </a:lnTo>
                  <a:lnTo>
                    <a:pt x="2540078" y="11038"/>
                  </a:lnTo>
                  <a:lnTo>
                    <a:pt x="2439489" y="17439"/>
                  </a:lnTo>
                  <a:lnTo>
                    <a:pt x="2383105" y="19873"/>
                  </a:lnTo>
                  <a:lnTo>
                    <a:pt x="2322563" y="20730"/>
                  </a:lnTo>
                  <a:lnTo>
                    <a:pt x="2257792" y="19210"/>
                  </a:lnTo>
                  <a:lnTo>
                    <a:pt x="2188720" y="14512"/>
                  </a:lnTo>
                  <a:lnTo>
                    <a:pt x="2120780" y="8903"/>
                  </a:lnTo>
                  <a:lnTo>
                    <a:pt x="2058901" y="5112"/>
                  </a:lnTo>
                  <a:lnTo>
                    <a:pt x="2002257" y="2927"/>
                  </a:lnTo>
                  <a:lnTo>
                    <a:pt x="1950021" y="2131"/>
                  </a:lnTo>
                  <a:lnTo>
                    <a:pt x="1901367" y="2511"/>
                  </a:lnTo>
                  <a:lnTo>
                    <a:pt x="1855467" y="3851"/>
                  </a:lnTo>
                  <a:lnTo>
                    <a:pt x="1811495" y="5935"/>
                  </a:lnTo>
                  <a:lnTo>
                    <a:pt x="1768625" y="8551"/>
                  </a:lnTo>
                  <a:lnTo>
                    <a:pt x="1682879" y="14512"/>
                  </a:lnTo>
                  <a:lnTo>
                    <a:pt x="1638767" y="16172"/>
                  </a:lnTo>
                  <a:lnTo>
                    <a:pt x="1593708" y="15658"/>
                  </a:lnTo>
                  <a:lnTo>
                    <a:pt x="1547518" y="13648"/>
                  </a:lnTo>
                  <a:lnTo>
                    <a:pt x="1451009" y="7845"/>
                  </a:lnTo>
                  <a:lnTo>
                    <a:pt x="1400321" y="5405"/>
                  </a:lnTo>
                  <a:lnTo>
                    <a:pt x="1347764" y="4175"/>
                  </a:lnTo>
                  <a:lnTo>
                    <a:pt x="1293154" y="4832"/>
                  </a:lnTo>
                  <a:lnTo>
                    <a:pt x="1236307" y="8052"/>
                  </a:lnTo>
                  <a:lnTo>
                    <a:pt x="1177038" y="14512"/>
                  </a:lnTo>
                  <a:lnTo>
                    <a:pt x="1122729" y="21005"/>
                  </a:lnTo>
                  <a:lnTo>
                    <a:pt x="1069736" y="25585"/>
                  </a:lnTo>
                  <a:lnTo>
                    <a:pt x="1017855" y="28459"/>
                  </a:lnTo>
                  <a:lnTo>
                    <a:pt x="966877" y="29829"/>
                  </a:lnTo>
                  <a:lnTo>
                    <a:pt x="916597" y="29901"/>
                  </a:lnTo>
                  <a:lnTo>
                    <a:pt x="866807" y="28879"/>
                  </a:lnTo>
                  <a:lnTo>
                    <a:pt x="817301" y="26968"/>
                  </a:lnTo>
                  <a:lnTo>
                    <a:pt x="767873" y="24371"/>
                  </a:lnTo>
                  <a:lnTo>
                    <a:pt x="718315" y="21293"/>
                  </a:lnTo>
                  <a:lnTo>
                    <a:pt x="617984" y="14512"/>
                  </a:lnTo>
                  <a:lnTo>
                    <a:pt x="527343" y="8780"/>
                  </a:lnTo>
                  <a:lnTo>
                    <a:pt x="482972" y="6440"/>
                  </a:lnTo>
                  <a:lnTo>
                    <a:pt x="438446" y="4550"/>
                  </a:lnTo>
                  <a:lnTo>
                    <a:pt x="393173" y="3184"/>
                  </a:lnTo>
                  <a:lnTo>
                    <a:pt x="346561" y="2416"/>
                  </a:lnTo>
                  <a:lnTo>
                    <a:pt x="298020" y="2320"/>
                  </a:lnTo>
                  <a:lnTo>
                    <a:pt x="246956" y="2970"/>
                  </a:lnTo>
                  <a:lnTo>
                    <a:pt x="192779" y="4440"/>
                  </a:lnTo>
                  <a:lnTo>
                    <a:pt x="134898" y="6804"/>
                  </a:lnTo>
                  <a:lnTo>
                    <a:pt x="72720" y="10137"/>
                  </a:lnTo>
                  <a:lnTo>
                    <a:pt x="5654" y="14512"/>
                  </a:lnTo>
                  <a:lnTo>
                    <a:pt x="2739" y="59405"/>
                  </a:lnTo>
                  <a:lnTo>
                    <a:pt x="2655" y="106621"/>
                  </a:lnTo>
                  <a:lnTo>
                    <a:pt x="4403" y="155983"/>
                  </a:lnTo>
                  <a:lnTo>
                    <a:pt x="9396" y="260437"/>
                  </a:lnTo>
                  <a:lnTo>
                    <a:pt x="10645" y="315175"/>
                  </a:lnTo>
                  <a:lnTo>
                    <a:pt x="9731" y="371350"/>
                  </a:lnTo>
                  <a:lnTo>
                    <a:pt x="5654" y="428786"/>
                  </a:lnTo>
                  <a:lnTo>
                    <a:pt x="1383" y="482556"/>
                  </a:lnTo>
                  <a:lnTo>
                    <a:pt x="0" y="529827"/>
                  </a:lnTo>
                  <a:lnTo>
                    <a:pt x="669" y="573568"/>
                  </a:lnTo>
                  <a:lnTo>
                    <a:pt x="2558" y="616746"/>
                  </a:lnTo>
                  <a:lnTo>
                    <a:pt x="4834" y="662330"/>
                  </a:lnTo>
                  <a:lnTo>
                    <a:pt x="6665" y="713286"/>
                  </a:lnTo>
                  <a:lnTo>
                    <a:pt x="7215" y="772583"/>
                  </a:lnTo>
                  <a:lnTo>
                    <a:pt x="5654" y="843187"/>
                  </a:lnTo>
                  <a:lnTo>
                    <a:pt x="54902" y="848033"/>
                  </a:lnTo>
                  <a:lnTo>
                    <a:pt x="106639" y="852300"/>
                  </a:lnTo>
                  <a:lnTo>
                    <a:pt x="160428" y="855984"/>
                  </a:lnTo>
                  <a:lnTo>
                    <a:pt x="215832" y="859080"/>
                  </a:lnTo>
                  <a:lnTo>
                    <a:pt x="272413" y="861581"/>
                  </a:lnTo>
                  <a:lnTo>
                    <a:pt x="329736" y="863481"/>
                  </a:lnTo>
                  <a:lnTo>
                    <a:pt x="387361" y="864776"/>
                  </a:lnTo>
                  <a:lnTo>
                    <a:pt x="444854" y="865460"/>
                  </a:lnTo>
                  <a:lnTo>
                    <a:pt x="501776" y="865527"/>
                  </a:lnTo>
                  <a:lnTo>
                    <a:pt x="557691" y="864972"/>
                  </a:lnTo>
                  <a:lnTo>
                    <a:pt x="612162" y="863788"/>
                  </a:lnTo>
                  <a:lnTo>
                    <a:pt x="664750" y="861971"/>
                  </a:lnTo>
                  <a:lnTo>
                    <a:pt x="715021" y="859515"/>
                  </a:lnTo>
                  <a:lnTo>
                    <a:pt x="762536" y="856414"/>
                  </a:lnTo>
                  <a:lnTo>
                    <a:pt x="806858" y="852663"/>
                  </a:lnTo>
                  <a:lnTo>
                    <a:pt x="847550" y="848256"/>
                  </a:lnTo>
                  <a:lnTo>
                    <a:pt x="884176" y="843187"/>
                  </a:lnTo>
                  <a:lnTo>
                    <a:pt x="925244" y="837912"/>
                  </a:lnTo>
                  <a:lnTo>
                    <a:pt x="970024" y="834247"/>
                  </a:lnTo>
                  <a:lnTo>
                    <a:pt x="1018003" y="831995"/>
                  </a:lnTo>
                  <a:lnTo>
                    <a:pt x="1068667" y="830958"/>
                  </a:lnTo>
                  <a:lnTo>
                    <a:pt x="1121502" y="830939"/>
                  </a:lnTo>
                  <a:lnTo>
                    <a:pt x="1175994" y="831739"/>
                  </a:lnTo>
                  <a:lnTo>
                    <a:pt x="1231629" y="833161"/>
                  </a:lnTo>
                  <a:lnTo>
                    <a:pt x="1287894" y="835007"/>
                  </a:lnTo>
                  <a:lnTo>
                    <a:pt x="1455327" y="841111"/>
                  </a:lnTo>
                  <a:lnTo>
                    <a:pt x="1508972" y="842675"/>
                  </a:lnTo>
                  <a:lnTo>
                    <a:pt x="1560676" y="843675"/>
                  </a:lnTo>
                  <a:lnTo>
                    <a:pt x="1609926" y="843911"/>
                  </a:lnTo>
                  <a:lnTo>
                    <a:pt x="1656209" y="843187"/>
                  </a:lnTo>
                  <a:lnTo>
                    <a:pt x="1708509" y="842055"/>
                  </a:lnTo>
                  <a:lnTo>
                    <a:pt x="1762094" y="841566"/>
                  </a:lnTo>
                  <a:lnTo>
                    <a:pt x="1816564" y="841595"/>
                  </a:lnTo>
                  <a:lnTo>
                    <a:pt x="1871518" y="842020"/>
                  </a:lnTo>
                  <a:lnTo>
                    <a:pt x="2139539" y="845735"/>
                  </a:lnTo>
                  <a:lnTo>
                    <a:pt x="2188988" y="845929"/>
                  </a:lnTo>
                  <a:lnTo>
                    <a:pt x="2236118" y="845652"/>
                  </a:lnTo>
                  <a:lnTo>
                    <a:pt x="2280528" y="844779"/>
                  </a:lnTo>
                  <a:lnTo>
                    <a:pt x="2366850" y="841642"/>
                  </a:lnTo>
                  <a:lnTo>
                    <a:pt x="2415632" y="841221"/>
                  </a:lnTo>
                  <a:lnTo>
                    <a:pt x="2467364" y="841669"/>
                  </a:lnTo>
                  <a:lnTo>
                    <a:pt x="2521249" y="842736"/>
                  </a:lnTo>
                  <a:lnTo>
                    <a:pt x="2687839" y="847115"/>
                  </a:lnTo>
                  <a:lnTo>
                    <a:pt x="2742356" y="848126"/>
                  </a:lnTo>
                  <a:lnTo>
                    <a:pt x="2795036" y="848492"/>
                  </a:lnTo>
                  <a:lnTo>
                    <a:pt x="2845083" y="847959"/>
                  </a:lnTo>
                  <a:lnTo>
                    <a:pt x="2891698" y="846275"/>
                  </a:lnTo>
                  <a:lnTo>
                    <a:pt x="2976949" y="840022"/>
                  </a:lnTo>
                  <a:lnTo>
                    <a:pt x="3024778" y="838187"/>
                  </a:lnTo>
                  <a:lnTo>
                    <a:pt x="3076526" y="837455"/>
                  </a:lnTo>
                  <a:lnTo>
                    <a:pt x="3131150" y="837599"/>
                  </a:lnTo>
                  <a:lnTo>
                    <a:pt x="3187606" y="838395"/>
                  </a:lnTo>
                  <a:lnTo>
                    <a:pt x="3410893" y="843562"/>
                  </a:lnTo>
                  <a:lnTo>
                    <a:pt x="3460863" y="844219"/>
                  </a:lnTo>
                  <a:lnTo>
                    <a:pt x="3506405" y="844170"/>
                  </a:lnTo>
                  <a:lnTo>
                    <a:pt x="3546477" y="843187"/>
                  </a:lnTo>
                  <a:lnTo>
                    <a:pt x="3590178" y="841761"/>
                  </a:lnTo>
                  <a:lnTo>
                    <a:pt x="3633149" y="841103"/>
                  </a:lnTo>
                  <a:lnTo>
                    <a:pt x="3676237" y="841043"/>
                  </a:lnTo>
                  <a:lnTo>
                    <a:pt x="3720290" y="841413"/>
                  </a:lnTo>
                  <a:lnTo>
                    <a:pt x="3866711" y="843411"/>
                  </a:lnTo>
                  <a:lnTo>
                    <a:pt x="3923096" y="843809"/>
                  </a:lnTo>
                  <a:lnTo>
                    <a:pt x="3984683" y="843791"/>
                  </a:lnTo>
                  <a:lnTo>
                    <a:pt x="4052318" y="843187"/>
                  </a:lnTo>
                  <a:lnTo>
                    <a:pt x="4118325" y="841895"/>
                  </a:lnTo>
                  <a:lnTo>
                    <a:pt x="4175809" y="840176"/>
                  </a:lnTo>
                  <a:lnTo>
                    <a:pt x="4272849" y="836531"/>
                  </a:lnTo>
                  <a:lnTo>
                    <a:pt x="4316224" y="835139"/>
                  </a:lnTo>
                  <a:lnTo>
                    <a:pt x="4358715" y="834391"/>
                  </a:lnTo>
                  <a:lnTo>
                    <a:pt x="4402232" y="834554"/>
                  </a:lnTo>
                  <a:lnTo>
                    <a:pt x="4448684" y="835897"/>
                  </a:lnTo>
                  <a:lnTo>
                    <a:pt x="4499981" y="838685"/>
                  </a:lnTo>
                  <a:lnTo>
                    <a:pt x="4601880" y="846497"/>
                  </a:lnTo>
                  <a:lnTo>
                    <a:pt x="4650111" y="849228"/>
                  </a:lnTo>
                  <a:lnTo>
                    <a:pt x="4701967" y="851405"/>
                  </a:lnTo>
                  <a:lnTo>
                    <a:pt x="4756686" y="853052"/>
                  </a:lnTo>
                  <a:lnTo>
                    <a:pt x="4813509" y="854194"/>
                  </a:lnTo>
                  <a:lnTo>
                    <a:pt x="4871676" y="854855"/>
                  </a:lnTo>
                  <a:lnTo>
                    <a:pt x="4930425" y="855060"/>
                  </a:lnTo>
                  <a:lnTo>
                    <a:pt x="4988998" y="854832"/>
                  </a:lnTo>
                  <a:lnTo>
                    <a:pt x="5046633" y="854197"/>
                  </a:lnTo>
                  <a:lnTo>
                    <a:pt x="5102571" y="853178"/>
                  </a:lnTo>
                  <a:lnTo>
                    <a:pt x="5156051" y="851800"/>
                  </a:lnTo>
                  <a:lnTo>
                    <a:pt x="5206313" y="850088"/>
                  </a:lnTo>
                  <a:lnTo>
                    <a:pt x="5252598" y="848066"/>
                  </a:lnTo>
                  <a:lnTo>
                    <a:pt x="5294144" y="845757"/>
                  </a:lnTo>
                  <a:lnTo>
                    <a:pt x="5330192" y="843187"/>
                  </a:lnTo>
                  <a:lnTo>
                    <a:pt x="5327521" y="799645"/>
                  </a:lnTo>
                  <a:lnTo>
                    <a:pt x="5326044" y="754325"/>
                  </a:lnTo>
                  <a:lnTo>
                    <a:pt x="5325536" y="707424"/>
                  </a:lnTo>
                  <a:lnTo>
                    <a:pt x="5325771" y="659141"/>
                  </a:lnTo>
                  <a:lnTo>
                    <a:pt x="5326523" y="609672"/>
                  </a:lnTo>
                  <a:lnTo>
                    <a:pt x="5329628" y="456129"/>
                  </a:lnTo>
                  <a:lnTo>
                    <a:pt x="5330192" y="403894"/>
                  </a:lnTo>
                  <a:lnTo>
                    <a:pt x="5330104" y="345747"/>
                  </a:lnTo>
                  <a:lnTo>
                    <a:pt x="5329460" y="289422"/>
                  </a:lnTo>
                  <a:lnTo>
                    <a:pt x="5327668" y="184010"/>
                  </a:lnTo>
                  <a:lnTo>
                    <a:pt x="5327100" y="135807"/>
                  </a:lnTo>
                  <a:lnTo>
                    <a:pt x="5327138" y="91195"/>
                  </a:lnTo>
                  <a:lnTo>
                    <a:pt x="5328072" y="50616"/>
                  </a:lnTo>
                  <a:lnTo>
                    <a:pt x="5330192" y="14512"/>
                  </a:lnTo>
                  <a:lnTo>
                    <a:pt x="5254555" y="18819"/>
                  </a:lnTo>
                  <a:lnTo>
                    <a:pt x="5159932" y="23203"/>
                  </a:lnTo>
                  <a:lnTo>
                    <a:pt x="5107292" y="25247"/>
                  </a:lnTo>
                  <a:lnTo>
                    <a:pt x="5052056" y="27098"/>
                  </a:lnTo>
                  <a:lnTo>
                    <a:pt x="4994942" y="28686"/>
                  </a:lnTo>
                  <a:lnTo>
                    <a:pt x="4936664" y="29940"/>
                  </a:lnTo>
                  <a:lnTo>
                    <a:pt x="4877942" y="30788"/>
                  </a:lnTo>
                  <a:lnTo>
                    <a:pt x="4819491" y="31161"/>
                  </a:lnTo>
                  <a:lnTo>
                    <a:pt x="4762028" y="30988"/>
                  </a:lnTo>
                  <a:lnTo>
                    <a:pt x="4706270" y="30198"/>
                  </a:lnTo>
                  <a:lnTo>
                    <a:pt x="4652934" y="28719"/>
                  </a:lnTo>
                  <a:lnTo>
                    <a:pt x="4602738" y="26482"/>
                  </a:lnTo>
                  <a:lnTo>
                    <a:pt x="4556397" y="23416"/>
                  </a:lnTo>
                  <a:lnTo>
                    <a:pt x="4514628" y="19450"/>
                  </a:lnTo>
                  <a:lnTo>
                    <a:pt x="4478149" y="14512"/>
                  </a:lnTo>
                  <a:lnTo>
                    <a:pt x="4433831" y="8833"/>
                  </a:lnTo>
                  <a:lnTo>
                    <a:pt x="4388633" y="5791"/>
                  </a:lnTo>
                  <a:lnTo>
                    <a:pt x="4342482" y="4924"/>
                  </a:lnTo>
                  <a:lnTo>
                    <a:pt x="4295308" y="5772"/>
                  </a:lnTo>
                  <a:lnTo>
                    <a:pt x="4247036" y="7874"/>
                  </a:lnTo>
                  <a:lnTo>
                    <a:pt x="4094913" y="17093"/>
                  </a:lnTo>
                  <a:lnTo>
                    <a:pt x="4041528" y="19601"/>
                  </a:lnTo>
                  <a:lnTo>
                    <a:pt x="3986684" y="21057"/>
                  </a:lnTo>
                  <a:lnTo>
                    <a:pt x="3930308" y="21002"/>
                  </a:lnTo>
                  <a:lnTo>
                    <a:pt x="3872327" y="18974"/>
                  </a:lnTo>
                  <a:lnTo>
                    <a:pt x="3812669" y="14512"/>
                  </a:lnTo>
                  <a:lnTo>
                    <a:pt x="3744803" y="8507"/>
                  </a:lnTo>
                  <a:lnTo>
                    <a:pt x="3683541" y="4228"/>
                  </a:lnTo>
                  <a:lnTo>
                    <a:pt x="3627819" y="1501"/>
                  </a:lnTo>
                  <a:lnTo>
                    <a:pt x="3576571" y="149"/>
                  </a:lnTo>
                  <a:lnTo>
                    <a:pt x="3528732" y="0"/>
                  </a:lnTo>
                  <a:close/>
                </a:path>
              </a:pathLst>
            </a:custGeom>
            <a:solidFill>
              <a:srgbClr val="E2F1EC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sp>
          <p:nvSpPr>
            <p:cNvPr id="12" name="object 12"/>
            <p:cNvSpPr/>
            <p:nvPr/>
          </p:nvSpPr>
          <p:spPr>
            <a:xfrm>
              <a:off x="867168" y="2467854"/>
              <a:ext cx="5329555" cy="862965"/>
            </a:xfrm>
            <a:custGeom>
              <a:avLst/>
              <a:gdLst/>
              <a:ahLst/>
              <a:cxnLst/>
              <a:rect l="l" t="t" r="r" b="b"/>
              <a:pathLst>
                <a:path w="5329555" h="862964">
                  <a:moveTo>
                    <a:pt x="4368" y="13471"/>
                  </a:moveTo>
                  <a:lnTo>
                    <a:pt x="45907" y="8572"/>
                  </a:lnTo>
                  <a:lnTo>
                    <a:pt x="92109" y="4883"/>
                  </a:lnTo>
                  <a:lnTo>
                    <a:pt x="142140" y="2296"/>
                  </a:lnTo>
                  <a:lnTo>
                    <a:pt x="195170" y="704"/>
                  </a:lnTo>
                  <a:lnTo>
                    <a:pt x="250364" y="0"/>
                  </a:lnTo>
                  <a:lnTo>
                    <a:pt x="306890" y="76"/>
                  </a:lnTo>
                  <a:lnTo>
                    <a:pt x="363915" y="826"/>
                  </a:lnTo>
                  <a:lnTo>
                    <a:pt x="420607" y="2143"/>
                  </a:lnTo>
                  <a:lnTo>
                    <a:pt x="476132" y="3919"/>
                  </a:lnTo>
                  <a:lnTo>
                    <a:pt x="529658" y="6047"/>
                  </a:lnTo>
                  <a:lnTo>
                    <a:pt x="580351" y="8419"/>
                  </a:lnTo>
                  <a:lnTo>
                    <a:pt x="627380" y="10930"/>
                  </a:lnTo>
                  <a:lnTo>
                    <a:pt x="669912" y="13471"/>
                  </a:lnTo>
                  <a:lnTo>
                    <a:pt x="710485" y="15679"/>
                  </a:lnTo>
                  <a:lnTo>
                    <a:pt x="752241" y="17351"/>
                  </a:lnTo>
                  <a:lnTo>
                    <a:pt x="795342" y="18533"/>
                  </a:lnTo>
                  <a:lnTo>
                    <a:pt x="839946" y="19270"/>
                  </a:lnTo>
                  <a:lnTo>
                    <a:pt x="886216" y="19610"/>
                  </a:lnTo>
                  <a:lnTo>
                    <a:pt x="934310" y="19596"/>
                  </a:lnTo>
                  <a:lnTo>
                    <a:pt x="984388" y="19276"/>
                  </a:lnTo>
                  <a:lnTo>
                    <a:pt x="1036612" y="18694"/>
                  </a:lnTo>
                  <a:lnTo>
                    <a:pt x="1091142" y="17897"/>
                  </a:lnTo>
                  <a:lnTo>
                    <a:pt x="1148137" y="16930"/>
                  </a:lnTo>
                  <a:lnTo>
                    <a:pt x="1207758" y="15840"/>
                  </a:lnTo>
                  <a:lnTo>
                    <a:pt x="1270165" y="14671"/>
                  </a:lnTo>
                  <a:lnTo>
                    <a:pt x="1335519" y="13471"/>
                  </a:lnTo>
                  <a:lnTo>
                    <a:pt x="1395553" y="12333"/>
                  </a:lnTo>
                  <a:lnTo>
                    <a:pt x="1451848" y="11231"/>
                  </a:lnTo>
                  <a:lnTo>
                    <a:pt x="1505005" y="10199"/>
                  </a:lnTo>
                  <a:lnTo>
                    <a:pt x="1555625" y="9272"/>
                  </a:lnTo>
                  <a:lnTo>
                    <a:pt x="1604308" y="8485"/>
                  </a:lnTo>
                  <a:lnTo>
                    <a:pt x="1651653" y="7872"/>
                  </a:lnTo>
                  <a:lnTo>
                    <a:pt x="1698263" y="7470"/>
                  </a:lnTo>
                  <a:lnTo>
                    <a:pt x="1744736" y="7312"/>
                  </a:lnTo>
                  <a:lnTo>
                    <a:pt x="1791673" y="7435"/>
                  </a:lnTo>
                  <a:lnTo>
                    <a:pt x="1839676" y="7872"/>
                  </a:lnTo>
                  <a:lnTo>
                    <a:pt x="1889343" y="8660"/>
                  </a:lnTo>
                  <a:lnTo>
                    <a:pt x="1941276" y="9832"/>
                  </a:lnTo>
                  <a:lnTo>
                    <a:pt x="1996074" y="11424"/>
                  </a:lnTo>
                  <a:lnTo>
                    <a:pt x="2054339" y="13471"/>
                  </a:lnTo>
                  <a:lnTo>
                    <a:pt x="2118140" y="15818"/>
                  </a:lnTo>
                  <a:lnTo>
                    <a:pt x="2179928" y="17961"/>
                  </a:lnTo>
                  <a:lnTo>
                    <a:pt x="2239680" y="19849"/>
                  </a:lnTo>
                  <a:lnTo>
                    <a:pt x="2297370" y="21431"/>
                  </a:lnTo>
                  <a:lnTo>
                    <a:pt x="2352974" y="22655"/>
                  </a:lnTo>
                  <a:lnTo>
                    <a:pt x="2406469" y="23471"/>
                  </a:lnTo>
                  <a:lnTo>
                    <a:pt x="2457830" y="23828"/>
                  </a:lnTo>
                  <a:lnTo>
                    <a:pt x="2507032" y="23675"/>
                  </a:lnTo>
                  <a:lnTo>
                    <a:pt x="2554052" y="22960"/>
                  </a:lnTo>
                  <a:lnTo>
                    <a:pt x="2598865" y="21633"/>
                  </a:lnTo>
                  <a:lnTo>
                    <a:pt x="2641446" y="19644"/>
                  </a:lnTo>
                  <a:lnTo>
                    <a:pt x="2681772" y="16940"/>
                  </a:lnTo>
                  <a:lnTo>
                    <a:pt x="2719819" y="13471"/>
                  </a:lnTo>
                  <a:lnTo>
                    <a:pt x="2760684" y="9656"/>
                  </a:lnTo>
                  <a:lnTo>
                    <a:pt x="2803290" y="6636"/>
                  </a:lnTo>
                  <a:lnTo>
                    <a:pt x="2847670" y="4380"/>
                  </a:lnTo>
                  <a:lnTo>
                    <a:pt x="2893856" y="2859"/>
                  </a:lnTo>
                  <a:lnTo>
                    <a:pt x="2941880" y="2042"/>
                  </a:lnTo>
                  <a:lnTo>
                    <a:pt x="2991773" y="1898"/>
                  </a:lnTo>
                  <a:lnTo>
                    <a:pt x="3043570" y="2397"/>
                  </a:lnTo>
                  <a:lnTo>
                    <a:pt x="3097300" y="3508"/>
                  </a:lnTo>
                  <a:lnTo>
                    <a:pt x="3152998" y="5202"/>
                  </a:lnTo>
                  <a:lnTo>
                    <a:pt x="3210694" y="7447"/>
                  </a:lnTo>
                  <a:lnTo>
                    <a:pt x="3270422" y="10213"/>
                  </a:lnTo>
                  <a:lnTo>
                    <a:pt x="3332213" y="13471"/>
                  </a:lnTo>
                  <a:lnTo>
                    <a:pt x="3394130" y="16721"/>
                  </a:lnTo>
                  <a:lnTo>
                    <a:pt x="3454242" y="19521"/>
                  </a:lnTo>
                  <a:lnTo>
                    <a:pt x="3512497" y="21829"/>
                  </a:lnTo>
                  <a:lnTo>
                    <a:pt x="3568842" y="23602"/>
                  </a:lnTo>
                  <a:lnTo>
                    <a:pt x="3623224" y="24799"/>
                  </a:lnTo>
                  <a:lnTo>
                    <a:pt x="3675589" y="25377"/>
                  </a:lnTo>
                  <a:lnTo>
                    <a:pt x="3725886" y="25293"/>
                  </a:lnTo>
                  <a:lnTo>
                    <a:pt x="3774060" y="24506"/>
                  </a:lnTo>
                  <a:lnTo>
                    <a:pt x="3820060" y="22972"/>
                  </a:lnTo>
                  <a:lnTo>
                    <a:pt x="3863831" y="20650"/>
                  </a:lnTo>
                  <a:lnTo>
                    <a:pt x="3905322" y="17497"/>
                  </a:lnTo>
                  <a:lnTo>
                    <a:pt x="3944480" y="13471"/>
                  </a:lnTo>
                  <a:lnTo>
                    <a:pt x="3978180" y="10113"/>
                  </a:lnTo>
                  <a:lnTo>
                    <a:pt x="4014242" y="7699"/>
                  </a:lnTo>
                  <a:lnTo>
                    <a:pt x="4052755" y="6121"/>
                  </a:lnTo>
                  <a:lnTo>
                    <a:pt x="4093807" y="5273"/>
                  </a:lnTo>
                  <a:lnTo>
                    <a:pt x="4137484" y="5048"/>
                  </a:lnTo>
                  <a:lnTo>
                    <a:pt x="4183877" y="5340"/>
                  </a:lnTo>
                  <a:lnTo>
                    <a:pt x="4233071" y="6041"/>
                  </a:lnTo>
                  <a:lnTo>
                    <a:pt x="4285157" y="7046"/>
                  </a:lnTo>
                  <a:lnTo>
                    <a:pt x="4340221" y="8247"/>
                  </a:lnTo>
                  <a:lnTo>
                    <a:pt x="4398351" y="9538"/>
                  </a:lnTo>
                  <a:lnTo>
                    <a:pt x="4459636" y="10813"/>
                  </a:lnTo>
                  <a:lnTo>
                    <a:pt x="4524164" y="11964"/>
                  </a:lnTo>
                  <a:lnTo>
                    <a:pt x="4592023" y="12886"/>
                  </a:lnTo>
                  <a:lnTo>
                    <a:pt x="4663300" y="13471"/>
                  </a:lnTo>
                  <a:lnTo>
                    <a:pt x="4737134" y="13400"/>
                  </a:lnTo>
                  <a:lnTo>
                    <a:pt x="4802315" y="12566"/>
                  </a:lnTo>
                  <a:lnTo>
                    <a:pt x="4860176" y="11182"/>
                  </a:lnTo>
                  <a:lnTo>
                    <a:pt x="4912047" y="9456"/>
                  </a:lnTo>
                  <a:lnTo>
                    <a:pt x="4959258" y="7602"/>
                  </a:lnTo>
                  <a:lnTo>
                    <a:pt x="5003141" y="5830"/>
                  </a:lnTo>
                  <a:lnTo>
                    <a:pt x="5045026" y="4352"/>
                  </a:lnTo>
                  <a:lnTo>
                    <a:pt x="5086243" y="3378"/>
                  </a:lnTo>
                  <a:lnTo>
                    <a:pt x="5128125" y="3120"/>
                  </a:lnTo>
                  <a:lnTo>
                    <a:pt x="5172002" y="3789"/>
                  </a:lnTo>
                  <a:lnTo>
                    <a:pt x="5219203" y="5596"/>
                  </a:lnTo>
                  <a:lnTo>
                    <a:pt x="5271062" y="8753"/>
                  </a:lnTo>
                  <a:lnTo>
                    <a:pt x="5328907" y="13471"/>
                  </a:lnTo>
                  <a:lnTo>
                    <a:pt x="5325495" y="79930"/>
                  </a:lnTo>
                  <a:lnTo>
                    <a:pt x="5323880" y="137582"/>
                  </a:lnTo>
                  <a:lnTo>
                    <a:pt x="5323658" y="188209"/>
                  </a:lnTo>
                  <a:lnTo>
                    <a:pt x="5324423" y="233596"/>
                  </a:lnTo>
                  <a:lnTo>
                    <a:pt x="5325771" y="275527"/>
                  </a:lnTo>
                  <a:lnTo>
                    <a:pt x="5327298" y="315787"/>
                  </a:lnTo>
                  <a:lnTo>
                    <a:pt x="5328600" y="356160"/>
                  </a:lnTo>
                  <a:lnTo>
                    <a:pt x="5329271" y="398430"/>
                  </a:lnTo>
                  <a:lnTo>
                    <a:pt x="5328907" y="444382"/>
                  </a:lnTo>
                  <a:lnTo>
                    <a:pt x="5327193" y="498759"/>
                  </a:lnTo>
                  <a:lnTo>
                    <a:pt x="5324817" y="552788"/>
                  </a:lnTo>
                  <a:lnTo>
                    <a:pt x="5322355" y="605978"/>
                  </a:lnTo>
                  <a:lnTo>
                    <a:pt x="5320382" y="657837"/>
                  </a:lnTo>
                  <a:lnTo>
                    <a:pt x="5319475" y="707874"/>
                  </a:lnTo>
                  <a:lnTo>
                    <a:pt x="5320209" y="755599"/>
                  </a:lnTo>
                  <a:lnTo>
                    <a:pt x="5323161" y="800520"/>
                  </a:lnTo>
                  <a:lnTo>
                    <a:pt x="5328907" y="842146"/>
                  </a:lnTo>
                  <a:lnTo>
                    <a:pt x="5273725" y="837216"/>
                  </a:lnTo>
                  <a:lnTo>
                    <a:pt x="5218952" y="833443"/>
                  </a:lnTo>
                  <a:lnTo>
                    <a:pt x="5164656" y="830736"/>
                  </a:lnTo>
                  <a:lnTo>
                    <a:pt x="5110907" y="829004"/>
                  </a:lnTo>
                  <a:lnTo>
                    <a:pt x="5057775" y="828154"/>
                  </a:lnTo>
                  <a:lnTo>
                    <a:pt x="5005330" y="828096"/>
                  </a:lnTo>
                  <a:lnTo>
                    <a:pt x="4953642" y="828737"/>
                  </a:lnTo>
                  <a:lnTo>
                    <a:pt x="4902779" y="829986"/>
                  </a:lnTo>
                  <a:lnTo>
                    <a:pt x="4852813" y="831751"/>
                  </a:lnTo>
                  <a:lnTo>
                    <a:pt x="4803812" y="833941"/>
                  </a:lnTo>
                  <a:lnTo>
                    <a:pt x="4755846" y="836465"/>
                  </a:lnTo>
                  <a:lnTo>
                    <a:pt x="4708986" y="839230"/>
                  </a:lnTo>
                  <a:lnTo>
                    <a:pt x="4663300" y="842146"/>
                  </a:lnTo>
                  <a:lnTo>
                    <a:pt x="4620459" y="844674"/>
                  </a:lnTo>
                  <a:lnTo>
                    <a:pt x="4575789" y="846818"/>
                  </a:lnTo>
                  <a:lnTo>
                    <a:pt x="4529420" y="848574"/>
                  </a:lnTo>
                  <a:lnTo>
                    <a:pt x="4481483" y="849943"/>
                  </a:lnTo>
                  <a:lnTo>
                    <a:pt x="4432106" y="850924"/>
                  </a:lnTo>
                  <a:lnTo>
                    <a:pt x="4381422" y="851516"/>
                  </a:lnTo>
                  <a:lnTo>
                    <a:pt x="4329560" y="851718"/>
                  </a:lnTo>
                  <a:lnTo>
                    <a:pt x="4276650" y="851530"/>
                  </a:lnTo>
                  <a:lnTo>
                    <a:pt x="4222822" y="850949"/>
                  </a:lnTo>
                  <a:lnTo>
                    <a:pt x="4168207" y="849977"/>
                  </a:lnTo>
                  <a:lnTo>
                    <a:pt x="4112935" y="848611"/>
                  </a:lnTo>
                  <a:lnTo>
                    <a:pt x="4057137" y="846851"/>
                  </a:lnTo>
                  <a:lnTo>
                    <a:pt x="4000941" y="844696"/>
                  </a:lnTo>
                  <a:lnTo>
                    <a:pt x="3944480" y="842146"/>
                  </a:lnTo>
                  <a:lnTo>
                    <a:pt x="3874687" y="839412"/>
                  </a:lnTo>
                  <a:lnTo>
                    <a:pt x="3809153" y="838085"/>
                  </a:lnTo>
                  <a:lnTo>
                    <a:pt x="3747724" y="837879"/>
                  </a:lnTo>
                  <a:lnTo>
                    <a:pt x="3690244" y="838507"/>
                  </a:lnTo>
                  <a:lnTo>
                    <a:pt x="3636558" y="839681"/>
                  </a:lnTo>
                  <a:lnTo>
                    <a:pt x="3586510" y="841115"/>
                  </a:lnTo>
                  <a:lnTo>
                    <a:pt x="3539947" y="842522"/>
                  </a:lnTo>
                  <a:lnTo>
                    <a:pt x="3496712" y="843616"/>
                  </a:lnTo>
                  <a:lnTo>
                    <a:pt x="3456650" y="844109"/>
                  </a:lnTo>
                  <a:lnTo>
                    <a:pt x="3419606" y="843714"/>
                  </a:lnTo>
                  <a:lnTo>
                    <a:pt x="3385426" y="842146"/>
                  </a:lnTo>
                  <a:lnTo>
                    <a:pt x="3352446" y="840790"/>
                  </a:lnTo>
                  <a:lnTo>
                    <a:pt x="3314064" y="840708"/>
                  </a:lnTo>
                  <a:lnTo>
                    <a:pt x="3270917" y="841592"/>
                  </a:lnTo>
                  <a:lnTo>
                    <a:pt x="3223642" y="843133"/>
                  </a:lnTo>
                  <a:lnTo>
                    <a:pt x="3172874" y="845024"/>
                  </a:lnTo>
                  <a:lnTo>
                    <a:pt x="3119250" y="846956"/>
                  </a:lnTo>
                  <a:lnTo>
                    <a:pt x="3063406" y="848620"/>
                  </a:lnTo>
                  <a:lnTo>
                    <a:pt x="3005978" y="849709"/>
                  </a:lnTo>
                  <a:lnTo>
                    <a:pt x="2947603" y="849914"/>
                  </a:lnTo>
                  <a:lnTo>
                    <a:pt x="2888918" y="848928"/>
                  </a:lnTo>
                  <a:lnTo>
                    <a:pt x="2830557" y="846441"/>
                  </a:lnTo>
                  <a:lnTo>
                    <a:pt x="2773159" y="842146"/>
                  </a:lnTo>
                  <a:lnTo>
                    <a:pt x="2713748" y="836796"/>
                  </a:lnTo>
                  <a:lnTo>
                    <a:pt x="2658715" y="832407"/>
                  </a:lnTo>
                  <a:lnTo>
                    <a:pt x="2607171" y="829017"/>
                  </a:lnTo>
                  <a:lnTo>
                    <a:pt x="2558231" y="826661"/>
                  </a:lnTo>
                  <a:lnTo>
                    <a:pt x="2511005" y="825374"/>
                  </a:lnTo>
                  <a:lnTo>
                    <a:pt x="2464607" y="825194"/>
                  </a:lnTo>
                  <a:lnTo>
                    <a:pt x="2418150" y="826156"/>
                  </a:lnTo>
                  <a:lnTo>
                    <a:pt x="2370746" y="828296"/>
                  </a:lnTo>
                  <a:lnTo>
                    <a:pt x="2321507" y="831650"/>
                  </a:lnTo>
                  <a:lnTo>
                    <a:pt x="2269547" y="836255"/>
                  </a:lnTo>
                  <a:lnTo>
                    <a:pt x="2213978" y="842146"/>
                  </a:lnTo>
                  <a:lnTo>
                    <a:pt x="2167047" y="846987"/>
                  </a:lnTo>
                  <a:lnTo>
                    <a:pt x="2117197" y="851250"/>
                  </a:lnTo>
                  <a:lnTo>
                    <a:pt x="2064988" y="854893"/>
                  </a:lnTo>
                  <a:lnTo>
                    <a:pt x="2010981" y="857874"/>
                  </a:lnTo>
                  <a:lnTo>
                    <a:pt x="1955736" y="860153"/>
                  </a:lnTo>
                  <a:lnTo>
                    <a:pt x="1899813" y="861687"/>
                  </a:lnTo>
                  <a:lnTo>
                    <a:pt x="1843773" y="862434"/>
                  </a:lnTo>
                  <a:lnTo>
                    <a:pt x="1788176" y="862353"/>
                  </a:lnTo>
                  <a:lnTo>
                    <a:pt x="1733583" y="861403"/>
                  </a:lnTo>
                  <a:lnTo>
                    <a:pt x="1680554" y="859541"/>
                  </a:lnTo>
                  <a:lnTo>
                    <a:pt x="1629649" y="856726"/>
                  </a:lnTo>
                  <a:lnTo>
                    <a:pt x="1581429" y="852916"/>
                  </a:lnTo>
                  <a:lnTo>
                    <a:pt x="1536454" y="848070"/>
                  </a:lnTo>
                  <a:lnTo>
                    <a:pt x="1495285" y="842146"/>
                  </a:lnTo>
                  <a:lnTo>
                    <a:pt x="1456294" y="837000"/>
                  </a:lnTo>
                  <a:lnTo>
                    <a:pt x="1412748" y="833555"/>
                  </a:lnTo>
                  <a:lnTo>
                    <a:pt x="1365286" y="831587"/>
                  </a:lnTo>
                  <a:lnTo>
                    <a:pt x="1314547" y="830875"/>
                  </a:lnTo>
                  <a:lnTo>
                    <a:pt x="1261172" y="831195"/>
                  </a:lnTo>
                  <a:lnTo>
                    <a:pt x="1205800" y="832325"/>
                  </a:lnTo>
                  <a:lnTo>
                    <a:pt x="1149071" y="834041"/>
                  </a:lnTo>
                  <a:lnTo>
                    <a:pt x="1091623" y="836121"/>
                  </a:lnTo>
                  <a:lnTo>
                    <a:pt x="1034098" y="838342"/>
                  </a:lnTo>
                  <a:lnTo>
                    <a:pt x="977134" y="840481"/>
                  </a:lnTo>
                  <a:lnTo>
                    <a:pt x="921372" y="842315"/>
                  </a:lnTo>
                  <a:lnTo>
                    <a:pt x="867450" y="843621"/>
                  </a:lnTo>
                  <a:lnTo>
                    <a:pt x="816008" y="844177"/>
                  </a:lnTo>
                  <a:lnTo>
                    <a:pt x="767687" y="843759"/>
                  </a:lnTo>
                  <a:lnTo>
                    <a:pt x="723125" y="842146"/>
                  </a:lnTo>
                  <a:lnTo>
                    <a:pt x="677316" y="839900"/>
                  </a:lnTo>
                  <a:lnTo>
                    <a:pt x="630812" y="838100"/>
                  </a:lnTo>
                  <a:lnTo>
                    <a:pt x="583576" y="836721"/>
                  </a:lnTo>
                  <a:lnTo>
                    <a:pt x="535566" y="835736"/>
                  </a:lnTo>
                  <a:lnTo>
                    <a:pt x="486745" y="835123"/>
                  </a:lnTo>
                  <a:lnTo>
                    <a:pt x="437073" y="834854"/>
                  </a:lnTo>
                  <a:lnTo>
                    <a:pt x="386511" y="834907"/>
                  </a:lnTo>
                  <a:lnTo>
                    <a:pt x="335020" y="835254"/>
                  </a:lnTo>
                  <a:lnTo>
                    <a:pt x="282561" y="835872"/>
                  </a:lnTo>
                  <a:lnTo>
                    <a:pt x="229094" y="836736"/>
                  </a:lnTo>
                  <a:lnTo>
                    <a:pt x="174580" y="837820"/>
                  </a:lnTo>
                  <a:lnTo>
                    <a:pt x="118981" y="839100"/>
                  </a:lnTo>
                  <a:lnTo>
                    <a:pt x="62257" y="840550"/>
                  </a:lnTo>
                  <a:lnTo>
                    <a:pt x="4368" y="842146"/>
                  </a:lnTo>
                  <a:lnTo>
                    <a:pt x="3234" y="774062"/>
                  </a:lnTo>
                  <a:lnTo>
                    <a:pt x="2036" y="714169"/>
                  </a:lnTo>
                  <a:lnTo>
                    <a:pt x="968" y="660552"/>
                  </a:lnTo>
                  <a:lnTo>
                    <a:pt x="225" y="611291"/>
                  </a:lnTo>
                  <a:lnTo>
                    <a:pt x="0" y="564472"/>
                  </a:lnTo>
                  <a:lnTo>
                    <a:pt x="486" y="518177"/>
                  </a:lnTo>
                  <a:lnTo>
                    <a:pt x="1877" y="470488"/>
                  </a:lnTo>
                  <a:lnTo>
                    <a:pt x="4368" y="419490"/>
                  </a:lnTo>
                  <a:lnTo>
                    <a:pt x="7367" y="366393"/>
                  </a:lnTo>
                  <a:lnTo>
                    <a:pt x="9990" y="313758"/>
                  </a:lnTo>
                  <a:lnTo>
                    <a:pt x="11999" y="261689"/>
                  </a:lnTo>
                  <a:lnTo>
                    <a:pt x="13150" y="210289"/>
                  </a:lnTo>
                  <a:lnTo>
                    <a:pt x="13204" y="159663"/>
                  </a:lnTo>
                  <a:lnTo>
                    <a:pt x="11919" y="109915"/>
                  </a:lnTo>
                  <a:lnTo>
                    <a:pt x="9054" y="61150"/>
                  </a:lnTo>
                  <a:lnTo>
                    <a:pt x="4368" y="13471"/>
                  </a:lnTo>
                  <a:close/>
                </a:path>
              </a:pathLst>
            </a:custGeom>
            <a:ln w="285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600"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886584" y="5022722"/>
            <a:ext cx="10237470" cy="149098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 marR="5080">
              <a:lnSpc>
                <a:spcPct val="103000"/>
              </a:lnSpc>
              <a:spcBef>
                <a:spcPts val="70"/>
              </a:spcBef>
            </a:pPr>
            <a:r>
              <a:rPr sz="3100" b="1" dirty="0">
                <a:latin typeface="Arial" panose="020B0604020202020204"/>
                <a:cs typeface="Arial" panose="020B0604020202020204"/>
              </a:rPr>
              <a:t>Mencegah</a:t>
            </a:r>
            <a:r>
              <a:rPr sz="3100" b="1" spc="185" dirty="0">
                <a:latin typeface="Arial" panose="020B0604020202020204"/>
                <a:cs typeface="Arial" panose="020B0604020202020204"/>
              </a:rPr>
              <a:t> </a:t>
            </a:r>
            <a:r>
              <a:rPr sz="3100" b="1" dirty="0">
                <a:latin typeface="Arial" panose="020B0604020202020204"/>
                <a:cs typeface="Arial" panose="020B0604020202020204"/>
              </a:rPr>
              <a:t>dan</a:t>
            </a:r>
            <a:r>
              <a:rPr sz="3100" b="1" spc="145" dirty="0">
                <a:latin typeface="Arial" panose="020B0604020202020204"/>
                <a:cs typeface="Arial" panose="020B0604020202020204"/>
              </a:rPr>
              <a:t> </a:t>
            </a:r>
            <a:r>
              <a:rPr sz="3100" b="1" dirty="0">
                <a:latin typeface="Arial" panose="020B0604020202020204"/>
                <a:cs typeface="Arial" panose="020B0604020202020204"/>
              </a:rPr>
              <a:t>mengurangi</a:t>
            </a:r>
            <a:r>
              <a:rPr sz="3100" b="1" spc="185" dirty="0">
                <a:latin typeface="Arial" panose="020B0604020202020204"/>
                <a:cs typeface="Arial" panose="020B0604020202020204"/>
              </a:rPr>
              <a:t> </a:t>
            </a:r>
            <a:r>
              <a:rPr sz="3100" b="1" dirty="0">
                <a:latin typeface="Arial" panose="020B0604020202020204"/>
                <a:cs typeface="Arial" panose="020B0604020202020204"/>
              </a:rPr>
              <a:t>dampak</a:t>
            </a:r>
            <a:r>
              <a:rPr sz="3100" b="1" spc="135" dirty="0">
                <a:latin typeface="Arial" panose="020B0604020202020204"/>
                <a:cs typeface="Arial" panose="020B0604020202020204"/>
              </a:rPr>
              <a:t> </a:t>
            </a:r>
            <a:r>
              <a:rPr sz="3100" b="1" dirty="0">
                <a:latin typeface="Arial" panose="020B0604020202020204"/>
                <a:cs typeface="Arial" panose="020B0604020202020204"/>
              </a:rPr>
              <a:t>negatif</a:t>
            </a:r>
            <a:r>
              <a:rPr sz="3100" b="1" spc="160" dirty="0">
                <a:latin typeface="Arial" panose="020B0604020202020204"/>
                <a:cs typeface="Arial" panose="020B0604020202020204"/>
              </a:rPr>
              <a:t> </a:t>
            </a:r>
            <a:r>
              <a:rPr sz="3100" b="1" spc="-10" dirty="0">
                <a:latin typeface="Arial" panose="020B0604020202020204"/>
                <a:cs typeface="Arial" panose="020B0604020202020204"/>
              </a:rPr>
              <a:t>terhadap </a:t>
            </a:r>
            <a:r>
              <a:rPr sz="3100" b="1" dirty="0">
                <a:latin typeface="Arial" panose="020B0604020202020204"/>
                <a:cs typeface="Arial" panose="020B0604020202020204"/>
              </a:rPr>
              <a:t>masyarakat</a:t>
            </a:r>
            <a:r>
              <a:rPr sz="3100" b="1" spc="235" dirty="0">
                <a:latin typeface="Arial" panose="020B0604020202020204"/>
                <a:cs typeface="Arial" panose="020B0604020202020204"/>
              </a:rPr>
              <a:t> </a:t>
            </a:r>
            <a:r>
              <a:rPr sz="3100" b="1" dirty="0">
                <a:latin typeface="Arial" panose="020B0604020202020204"/>
                <a:cs typeface="Arial" panose="020B0604020202020204"/>
              </a:rPr>
              <a:t>dan</a:t>
            </a:r>
            <a:r>
              <a:rPr sz="3100" b="1" spc="185" dirty="0">
                <a:latin typeface="Arial" panose="020B0604020202020204"/>
                <a:cs typeface="Arial" panose="020B0604020202020204"/>
              </a:rPr>
              <a:t> </a:t>
            </a:r>
            <a:r>
              <a:rPr sz="3100" b="1" dirty="0">
                <a:latin typeface="Arial" panose="020B0604020202020204"/>
                <a:cs typeface="Arial" panose="020B0604020202020204"/>
              </a:rPr>
              <a:t>lingkungannya</a:t>
            </a:r>
            <a:r>
              <a:rPr sz="3100" b="1" spc="145" dirty="0">
                <a:latin typeface="Arial" panose="020B0604020202020204"/>
                <a:cs typeface="Arial" panose="020B0604020202020204"/>
              </a:rPr>
              <a:t> </a:t>
            </a:r>
            <a:r>
              <a:rPr sz="3100" b="1" dirty="0">
                <a:latin typeface="Arial" panose="020B0604020202020204"/>
                <a:cs typeface="Arial" panose="020B0604020202020204"/>
              </a:rPr>
              <a:t>selama</a:t>
            </a:r>
            <a:r>
              <a:rPr sz="3100" b="1" spc="150" dirty="0">
                <a:latin typeface="Arial" panose="020B0604020202020204"/>
                <a:cs typeface="Arial" panose="020B0604020202020204"/>
              </a:rPr>
              <a:t> </a:t>
            </a:r>
            <a:r>
              <a:rPr sz="3100" b="1" spc="-10" dirty="0">
                <a:latin typeface="Arial" panose="020B0604020202020204"/>
                <a:cs typeface="Arial" panose="020B0604020202020204"/>
              </a:rPr>
              <a:t>proses pembangunan</a:t>
            </a:r>
            <a:endParaRPr sz="31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58388" y="281812"/>
            <a:ext cx="2627630" cy="87884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pc="-10" dirty="0"/>
              <a:t>Definisi</a:t>
            </a:r>
            <a:endParaRPr spc="-10" dirty="0"/>
          </a:p>
        </p:txBody>
      </p:sp>
      <p:pic>
        <p:nvPicPr>
          <p:cNvPr id="3" name="object 3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17176818" y="114300"/>
            <a:ext cx="939730" cy="150495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286576" y="4245206"/>
            <a:ext cx="4066540" cy="2843530"/>
            <a:chOff x="643288" y="2122603"/>
            <a:chExt cx="2033270" cy="1421765"/>
          </a:xfrm>
        </p:grpSpPr>
        <p:sp>
          <p:nvSpPr>
            <p:cNvPr id="5" name="object 5"/>
            <p:cNvSpPr/>
            <p:nvPr/>
          </p:nvSpPr>
          <p:spPr>
            <a:xfrm>
              <a:off x="653199" y="2123744"/>
              <a:ext cx="2021839" cy="1419225"/>
            </a:xfrm>
            <a:custGeom>
              <a:avLst/>
              <a:gdLst/>
              <a:ahLst/>
              <a:cxnLst/>
              <a:rect l="l" t="t" r="r" b="b"/>
              <a:pathLst>
                <a:path w="2021839" h="1419225">
                  <a:moveTo>
                    <a:pt x="636757" y="0"/>
                  </a:moveTo>
                  <a:lnTo>
                    <a:pt x="595416" y="600"/>
                  </a:lnTo>
                  <a:lnTo>
                    <a:pt x="552405" y="5132"/>
                  </a:lnTo>
                  <a:lnTo>
                    <a:pt x="506476" y="14681"/>
                  </a:lnTo>
                  <a:lnTo>
                    <a:pt x="460052" y="24667"/>
                  </a:lnTo>
                  <a:lnTo>
                    <a:pt x="415706" y="30372"/>
                  </a:lnTo>
                  <a:lnTo>
                    <a:pt x="372381" y="32572"/>
                  </a:lnTo>
                  <a:lnTo>
                    <a:pt x="329018" y="32037"/>
                  </a:lnTo>
                  <a:lnTo>
                    <a:pt x="284559" y="29540"/>
                  </a:lnTo>
                  <a:lnTo>
                    <a:pt x="188120" y="21754"/>
                  </a:lnTo>
                  <a:lnTo>
                    <a:pt x="134024" y="18010"/>
                  </a:lnTo>
                  <a:lnTo>
                    <a:pt x="74599" y="15395"/>
                  </a:lnTo>
                  <a:lnTo>
                    <a:pt x="8788" y="14681"/>
                  </a:lnTo>
                  <a:lnTo>
                    <a:pt x="18670" y="71676"/>
                  </a:lnTo>
                  <a:lnTo>
                    <a:pt x="24339" y="125083"/>
                  </a:lnTo>
                  <a:lnTo>
                    <a:pt x="26550" y="175477"/>
                  </a:lnTo>
                  <a:lnTo>
                    <a:pt x="26061" y="223433"/>
                  </a:lnTo>
                  <a:lnTo>
                    <a:pt x="23628" y="269523"/>
                  </a:lnTo>
                  <a:lnTo>
                    <a:pt x="20008" y="314321"/>
                  </a:lnTo>
                  <a:lnTo>
                    <a:pt x="15957" y="358402"/>
                  </a:lnTo>
                  <a:lnTo>
                    <a:pt x="12232" y="402338"/>
                  </a:lnTo>
                  <a:lnTo>
                    <a:pt x="9590" y="446704"/>
                  </a:lnTo>
                  <a:lnTo>
                    <a:pt x="8788" y="492074"/>
                  </a:lnTo>
                  <a:lnTo>
                    <a:pt x="8882" y="543684"/>
                  </a:lnTo>
                  <a:lnTo>
                    <a:pt x="8480" y="595868"/>
                  </a:lnTo>
                  <a:lnTo>
                    <a:pt x="6319" y="751646"/>
                  </a:lnTo>
                  <a:lnTo>
                    <a:pt x="5957" y="801907"/>
                  </a:lnTo>
                  <a:lnTo>
                    <a:pt x="6113" y="850632"/>
                  </a:lnTo>
                  <a:lnTo>
                    <a:pt x="6989" y="897397"/>
                  </a:lnTo>
                  <a:lnTo>
                    <a:pt x="8788" y="941781"/>
                  </a:lnTo>
                  <a:lnTo>
                    <a:pt x="9862" y="986005"/>
                  </a:lnTo>
                  <a:lnTo>
                    <a:pt x="8924" y="1032520"/>
                  </a:lnTo>
                  <a:lnTo>
                    <a:pt x="6722" y="1081124"/>
                  </a:lnTo>
                  <a:lnTo>
                    <a:pt x="4003" y="1131616"/>
                  </a:lnTo>
                  <a:lnTo>
                    <a:pt x="1513" y="1183794"/>
                  </a:lnTo>
                  <a:lnTo>
                    <a:pt x="0" y="1237456"/>
                  </a:lnTo>
                  <a:lnTo>
                    <a:pt x="210" y="1292401"/>
                  </a:lnTo>
                  <a:lnTo>
                    <a:pt x="2890" y="1348427"/>
                  </a:lnTo>
                  <a:lnTo>
                    <a:pt x="8788" y="1405331"/>
                  </a:lnTo>
                  <a:lnTo>
                    <a:pt x="69785" y="1393581"/>
                  </a:lnTo>
                  <a:lnTo>
                    <a:pt x="126775" y="1386110"/>
                  </a:lnTo>
                  <a:lnTo>
                    <a:pt x="180218" y="1382302"/>
                  </a:lnTo>
                  <a:lnTo>
                    <a:pt x="230576" y="1381538"/>
                  </a:lnTo>
                  <a:lnTo>
                    <a:pt x="278308" y="1383200"/>
                  </a:lnTo>
                  <a:lnTo>
                    <a:pt x="323874" y="1386670"/>
                  </a:lnTo>
                  <a:lnTo>
                    <a:pt x="367736" y="1391330"/>
                  </a:lnTo>
                  <a:lnTo>
                    <a:pt x="452185" y="1401745"/>
                  </a:lnTo>
                  <a:lnTo>
                    <a:pt x="493694" y="1406264"/>
                  </a:lnTo>
                  <a:lnTo>
                    <a:pt x="535339" y="1409501"/>
                  </a:lnTo>
                  <a:lnTo>
                    <a:pt x="577581" y="1410836"/>
                  </a:lnTo>
                  <a:lnTo>
                    <a:pt x="620879" y="1409653"/>
                  </a:lnTo>
                  <a:lnTo>
                    <a:pt x="732299" y="1398926"/>
                  </a:lnTo>
                  <a:lnTo>
                    <a:pt x="790814" y="1397729"/>
                  </a:lnTo>
                  <a:lnTo>
                    <a:pt x="842785" y="1400195"/>
                  </a:lnTo>
                  <a:lnTo>
                    <a:pt x="889758" y="1404777"/>
                  </a:lnTo>
                  <a:lnTo>
                    <a:pt x="933278" y="1409931"/>
                  </a:lnTo>
                  <a:lnTo>
                    <a:pt x="974889" y="1414108"/>
                  </a:lnTo>
                  <a:lnTo>
                    <a:pt x="1016136" y="1415765"/>
                  </a:lnTo>
                  <a:lnTo>
                    <a:pt x="1058564" y="1413355"/>
                  </a:lnTo>
                  <a:lnTo>
                    <a:pt x="1103718" y="1405331"/>
                  </a:lnTo>
                  <a:lnTo>
                    <a:pt x="1152071" y="1397525"/>
                  </a:lnTo>
                  <a:lnTo>
                    <a:pt x="1202560" y="1395724"/>
                  </a:lnTo>
                  <a:lnTo>
                    <a:pt x="1254303" y="1398191"/>
                  </a:lnTo>
                  <a:lnTo>
                    <a:pt x="1306415" y="1403189"/>
                  </a:lnTo>
                  <a:lnTo>
                    <a:pt x="1358015" y="1408979"/>
                  </a:lnTo>
                  <a:lnTo>
                    <a:pt x="1408217" y="1413826"/>
                  </a:lnTo>
                  <a:lnTo>
                    <a:pt x="1456140" y="1415992"/>
                  </a:lnTo>
                  <a:lnTo>
                    <a:pt x="1500901" y="1413739"/>
                  </a:lnTo>
                  <a:lnTo>
                    <a:pt x="1577545" y="1397726"/>
                  </a:lnTo>
                  <a:lnTo>
                    <a:pt x="1616114" y="1395724"/>
                  </a:lnTo>
                  <a:lnTo>
                    <a:pt x="1657152" y="1397858"/>
                  </a:lnTo>
                  <a:lnTo>
                    <a:pt x="1700494" y="1402661"/>
                  </a:lnTo>
                  <a:lnTo>
                    <a:pt x="1745973" y="1408665"/>
                  </a:lnTo>
                  <a:lnTo>
                    <a:pt x="1793422" y="1414402"/>
                  </a:lnTo>
                  <a:lnTo>
                    <a:pt x="1842673" y="1418405"/>
                  </a:lnTo>
                  <a:lnTo>
                    <a:pt x="1893561" y="1419206"/>
                  </a:lnTo>
                  <a:lnTo>
                    <a:pt x="1945918" y="1415337"/>
                  </a:lnTo>
                  <a:lnTo>
                    <a:pt x="1999576" y="1405331"/>
                  </a:lnTo>
                  <a:lnTo>
                    <a:pt x="1997848" y="1358716"/>
                  </a:lnTo>
                  <a:lnTo>
                    <a:pt x="1999771" y="1311046"/>
                  </a:lnTo>
                  <a:lnTo>
                    <a:pt x="2004121" y="1262504"/>
                  </a:lnTo>
                  <a:lnTo>
                    <a:pt x="2015197" y="1163555"/>
                  </a:lnTo>
                  <a:lnTo>
                    <a:pt x="2019474" y="1113519"/>
                  </a:lnTo>
                  <a:lnTo>
                    <a:pt x="2021275" y="1063356"/>
                  </a:lnTo>
                  <a:lnTo>
                    <a:pt x="2019376" y="1013253"/>
                  </a:lnTo>
                  <a:lnTo>
                    <a:pt x="2012552" y="963395"/>
                  </a:lnTo>
                  <a:lnTo>
                    <a:pt x="1986416" y="863403"/>
                  </a:lnTo>
                  <a:lnTo>
                    <a:pt x="1979179" y="810759"/>
                  </a:lnTo>
                  <a:lnTo>
                    <a:pt x="1976742" y="757049"/>
                  </a:lnTo>
                  <a:lnTo>
                    <a:pt x="1977978" y="703289"/>
                  </a:lnTo>
                  <a:lnTo>
                    <a:pt x="1981765" y="650491"/>
                  </a:lnTo>
                  <a:lnTo>
                    <a:pt x="1986976" y="599671"/>
                  </a:lnTo>
                  <a:lnTo>
                    <a:pt x="1992488" y="551842"/>
                  </a:lnTo>
                  <a:lnTo>
                    <a:pt x="1997175" y="508019"/>
                  </a:lnTo>
                  <a:lnTo>
                    <a:pt x="1999912" y="469217"/>
                  </a:lnTo>
                  <a:lnTo>
                    <a:pt x="1999576" y="436448"/>
                  </a:lnTo>
                  <a:lnTo>
                    <a:pt x="1998779" y="398438"/>
                  </a:lnTo>
                  <a:lnTo>
                    <a:pt x="2001130" y="357510"/>
                  </a:lnTo>
                  <a:lnTo>
                    <a:pt x="2009435" y="264332"/>
                  </a:lnTo>
                  <a:lnTo>
                    <a:pt x="2012469" y="210795"/>
                  </a:lnTo>
                  <a:lnTo>
                    <a:pt x="2012810" y="151770"/>
                  </a:lnTo>
                  <a:lnTo>
                    <a:pt x="2008999" y="86613"/>
                  </a:lnTo>
                  <a:lnTo>
                    <a:pt x="1999576" y="14681"/>
                  </a:lnTo>
                  <a:lnTo>
                    <a:pt x="1951502" y="27165"/>
                  </a:lnTo>
                  <a:lnTo>
                    <a:pt x="1902941" y="33723"/>
                  </a:lnTo>
                  <a:lnTo>
                    <a:pt x="1854038" y="35452"/>
                  </a:lnTo>
                  <a:lnTo>
                    <a:pt x="1804937" y="33449"/>
                  </a:lnTo>
                  <a:lnTo>
                    <a:pt x="1755781" y="28811"/>
                  </a:lnTo>
                  <a:lnTo>
                    <a:pt x="1706714" y="22635"/>
                  </a:lnTo>
                  <a:lnTo>
                    <a:pt x="1657880" y="16016"/>
                  </a:lnTo>
                  <a:lnTo>
                    <a:pt x="1609423" y="10053"/>
                  </a:lnTo>
                  <a:lnTo>
                    <a:pt x="1561486" y="5841"/>
                  </a:lnTo>
                  <a:lnTo>
                    <a:pt x="1514213" y="4477"/>
                  </a:lnTo>
                  <a:lnTo>
                    <a:pt x="1467748" y="7058"/>
                  </a:lnTo>
                  <a:lnTo>
                    <a:pt x="1422234" y="14681"/>
                  </a:lnTo>
                  <a:lnTo>
                    <a:pt x="1367309" y="25092"/>
                  </a:lnTo>
                  <a:lnTo>
                    <a:pt x="1320669" y="29388"/>
                  </a:lnTo>
                  <a:lnTo>
                    <a:pt x="1279435" y="29075"/>
                  </a:lnTo>
                  <a:lnTo>
                    <a:pt x="1240724" y="25657"/>
                  </a:lnTo>
                  <a:lnTo>
                    <a:pt x="1201658" y="20639"/>
                  </a:lnTo>
                  <a:lnTo>
                    <a:pt x="1159354" y="15528"/>
                  </a:lnTo>
                  <a:lnTo>
                    <a:pt x="1110932" y="11828"/>
                  </a:lnTo>
                  <a:lnTo>
                    <a:pt x="1053511" y="11044"/>
                  </a:lnTo>
                  <a:lnTo>
                    <a:pt x="919618" y="18162"/>
                  </a:lnTo>
                  <a:lnTo>
                    <a:pt x="862091" y="17973"/>
                  </a:lnTo>
                  <a:lnTo>
                    <a:pt x="810380" y="15201"/>
                  </a:lnTo>
                  <a:lnTo>
                    <a:pt x="763240" y="10932"/>
                  </a:lnTo>
                  <a:lnTo>
                    <a:pt x="719421" y="6252"/>
                  </a:lnTo>
                  <a:lnTo>
                    <a:pt x="677676" y="2245"/>
                  </a:lnTo>
                  <a:lnTo>
                    <a:pt x="636757" y="0"/>
                  </a:lnTo>
                  <a:close/>
                </a:path>
              </a:pathLst>
            </a:custGeom>
            <a:solidFill>
              <a:srgbClr val="75B6E4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sp>
          <p:nvSpPr>
            <p:cNvPr id="6" name="object 6"/>
            <p:cNvSpPr/>
            <p:nvPr/>
          </p:nvSpPr>
          <p:spPr>
            <a:xfrm>
              <a:off x="648050" y="2127366"/>
              <a:ext cx="2023745" cy="1412240"/>
            </a:xfrm>
            <a:custGeom>
              <a:avLst/>
              <a:gdLst/>
              <a:ahLst/>
              <a:cxnLst/>
              <a:rect l="l" t="t" r="r" b="b"/>
              <a:pathLst>
                <a:path w="2023745" h="1412239">
                  <a:moveTo>
                    <a:pt x="13936" y="11059"/>
                  </a:moveTo>
                  <a:lnTo>
                    <a:pt x="59728" y="9787"/>
                  </a:lnTo>
                  <a:lnTo>
                    <a:pt x="104792" y="9462"/>
                  </a:lnTo>
                  <a:lnTo>
                    <a:pt x="149733" y="9835"/>
                  </a:lnTo>
                  <a:lnTo>
                    <a:pt x="195155" y="10657"/>
                  </a:lnTo>
                  <a:lnTo>
                    <a:pt x="241663" y="11678"/>
                  </a:lnTo>
                  <a:lnTo>
                    <a:pt x="289860" y="12650"/>
                  </a:lnTo>
                  <a:lnTo>
                    <a:pt x="340350" y="13323"/>
                  </a:lnTo>
                  <a:lnTo>
                    <a:pt x="393739" y="13449"/>
                  </a:lnTo>
                  <a:lnTo>
                    <a:pt x="450628" y="12777"/>
                  </a:lnTo>
                  <a:lnTo>
                    <a:pt x="511624" y="11059"/>
                  </a:lnTo>
                  <a:lnTo>
                    <a:pt x="576460" y="9395"/>
                  </a:lnTo>
                  <a:lnTo>
                    <a:pt x="632204" y="9318"/>
                  </a:lnTo>
                  <a:lnTo>
                    <a:pt x="681495" y="10325"/>
                  </a:lnTo>
                  <a:lnTo>
                    <a:pt x="726967" y="11916"/>
                  </a:lnTo>
                  <a:lnTo>
                    <a:pt x="771260" y="13589"/>
                  </a:lnTo>
                  <a:lnTo>
                    <a:pt x="817008" y="14841"/>
                  </a:lnTo>
                  <a:lnTo>
                    <a:pt x="866850" y="15171"/>
                  </a:lnTo>
                  <a:lnTo>
                    <a:pt x="923421" y="14078"/>
                  </a:lnTo>
                  <a:lnTo>
                    <a:pt x="989360" y="11059"/>
                  </a:lnTo>
                  <a:lnTo>
                    <a:pt x="1048539" y="9190"/>
                  </a:lnTo>
                  <a:lnTo>
                    <a:pt x="1098874" y="10449"/>
                  </a:lnTo>
                  <a:lnTo>
                    <a:pt x="1142733" y="13819"/>
                  </a:lnTo>
                  <a:lnTo>
                    <a:pt x="1182481" y="18283"/>
                  </a:lnTo>
                  <a:lnTo>
                    <a:pt x="1220484" y="22822"/>
                  </a:lnTo>
                  <a:lnTo>
                    <a:pt x="1259108" y="26421"/>
                  </a:lnTo>
                  <a:lnTo>
                    <a:pt x="1300719" y="28061"/>
                  </a:lnTo>
                  <a:lnTo>
                    <a:pt x="1347683" y="26726"/>
                  </a:lnTo>
                  <a:lnTo>
                    <a:pt x="1402366" y="21398"/>
                  </a:lnTo>
                  <a:lnTo>
                    <a:pt x="1467134" y="11059"/>
                  </a:lnTo>
                  <a:lnTo>
                    <a:pt x="1522537" y="2968"/>
                  </a:lnTo>
                  <a:lnTo>
                    <a:pt x="1571849" y="0"/>
                  </a:lnTo>
                  <a:lnTo>
                    <a:pt x="1616319" y="1058"/>
                  </a:lnTo>
                  <a:lnTo>
                    <a:pt x="1657196" y="5048"/>
                  </a:lnTo>
                  <a:lnTo>
                    <a:pt x="1695729" y="10874"/>
                  </a:lnTo>
                  <a:lnTo>
                    <a:pt x="1733167" y="17441"/>
                  </a:lnTo>
                  <a:lnTo>
                    <a:pt x="1770758" y="23653"/>
                  </a:lnTo>
                  <a:lnTo>
                    <a:pt x="1809751" y="28416"/>
                  </a:lnTo>
                  <a:lnTo>
                    <a:pt x="1851396" y="30633"/>
                  </a:lnTo>
                  <a:lnTo>
                    <a:pt x="1896940" y="29210"/>
                  </a:lnTo>
                  <a:lnTo>
                    <a:pt x="1947634" y="23050"/>
                  </a:lnTo>
                  <a:lnTo>
                    <a:pt x="2004725" y="11059"/>
                  </a:lnTo>
                  <a:lnTo>
                    <a:pt x="2005172" y="62696"/>
                  </a:lnTo>
                  <a:lnTo>
                    <a:pt x="2002603" y="116482"/>
                  </a:lnTo>
                  <a:lnTo>
                    <a:pt x="1998262" y="171484"/>
                  </a:lnTo>
                  <a:lnTo>
                    <a:pt x="1993394" y="226764"/>
                  </a:lnTo>
                  <a:lnTo>
                    <a:pt x="1989244" y="281388"/>
                  </a:lnTo>
                  <a:lnTo>
                    <a:pt x="1987058" y="334420"/>
                  </a:lnTo>
                  <a:lnTo>
                    <a:pt x="1988079" y="384924"/>
                  </a:lnTo>
                  <a:lnTo>
                    <a:pt x="1993553" y="431966"/>
                  </a:lnTo>
                  <a:lnTo>
                    <a:pt x="2004725" y="474609"/>
                  </a:lnTo>
                  <a:lnTo>
                    <a:pt x="2016060" y="516095"/>
                  </a:lnTo>
                  <a:lnTo>
                    <a:pt x="2022007" y="560052"/>
                  </a:lnTo>
                  <a:lnTo>
                    <a:pt x="2023662" y="605998"/>
                  </a:lnTo>
                  <a:lnTo>
                    <a:pt x="2022118" y="653448"/>
                  </a:lnTo>
                  <a:lnTo>
                    <a:pt x="2018470" y="701921"/>
                  </a:lnTo>
                  <a:lnTo>
                    <a:pt x="2013812" y="750933"/>
                  </a:lnTo>
                  <a:lnTo>
                    <a:pt x="2009239" y="800001"/>
                  </a:lnTo>
                  <a:lnTo>
                    <a:pt x="2005845" y="848643"/>
                  </a:lnTo>
                  <a:lnTo>
                    <a:pt x="2004725" y="896376"/>
                  </a:lnTo>
                  <a:lnTo>
                    <a:pt x="2004361" y="938942"/>
                  </a:lnTo>
                  <a:lnTo>
                    <a:pt x="2002945" y="982117"/>
                  </a:lnTo>
                  <a:lnTo>
                    <a:pt x="2000900" y="1026339"/>
                  </a:lnTo>
                  <a:lnTo>
                    <a:pt x="1998653" y="1072040"/>
                  </a:lnTo>
                  <a:lnTo>
                    <a:pt x="1996628" y="1119658"/>
                  </a:lnTo>
                  <a:lnTo>
                    <a:pt x="1995251" y="1169626"/>
                  </a:lnTo>
                  <a:lnTo>
                    <a:pt x="1994947" y="1222380"/>
                  </a:lnTo>
                  <a:lnTo>
                    <a:pt x="1996142" y="1278356"/>
                  </a:lnTo>
                  <a:lnTo>
                    <a:pt x="1999259" y="1337987"/>
                  </a:lnTo>
                  <a:lnTo>
                    <a:pt x="2004725" y="1401709"/>
                  </a:lnTo>
                  <a:lnTo>
                    <a:pt x="1940643" y="1408541"/>
                  </a:lnTo>
                  <a:lnTo>
                    <a:pt x="1885731" y="1410672"/>
                  </a:lnTo>
                  <a:lnTo>
                    <a:pt x="1837710" y="1409386"/>
                  </a:lnTo>
                  <a:lnTo>
                    <a:pt x="1794303" y="1405963"/>
                  </a:lnTo>
                  <a:lnTo>
                    <a:pt x="1753229" y="1401688"/>
                  </a:lnTo>
                  <a:lnTo>
                    <a:pt x="1712211" y="1397843"/>
                  </a:lnTo>
                  <a:lnTo>
                    <a:pt x="1668969" y="1395709"/>
                  </a:lnTo>
                  <a:lnTo>
                    <a:pt x="1621226" y="1396571"/>
                  </a:lnTo>
                  <a:lnTo>
                    <a:pt x="1566702" y="1401709"/>
                  </a:lnTo>
                  <a:lnTo>
                    <a:pt x="1512113" y="1407759"/>
                  </a:lnTo>
                  <a:lnTo>
                    <a:pt x="1464085" y="1410965"/>
                  </a:lnTo>
                  <a:lnTo>
                    <a:pt x="1420205" y="1411897"/>
                  </a:lnTo>
                  <a:lnTo>
                    <a:pt x="1378059" y="1411127"/>
                  </a:lnTo>
                  <a:lnTo>
                    <a:pt x="1335233" y="1409225"/>
                  </a:lnTo>
                  <a:lnTo>
                    <a:pt x="1289315" y="1406761"/>
                  </a:lnTo>
                  <a:lnTo>
                    <a:pt x="1237890" y="1404307"/>
                  </a:lnTo>
                  <a:lnTo>
                    <a:pt x="1178545" y="1402432"/>
                  </a:lnTo>
                  <a:lnTo>
                    <a:pt x="1108867" y="1401709"/>
                  </a:lnTo>
                  <a:lnTo>
                    <a:pt x="1048070" y="1401612"/>
                  </a:lnTo>
                  <a:lnTo>
                    <a:pt x="989560" y="1401359"/>
                  </a:lnTo>
                  <a:lnTo>
                    <a:pt x="933371" y="1401008"/>
                  </a:lnTo>
                  <a:lnTo>
                    <a:pt x="879535" y="1400619"/>
                  </a:lnTo>
                  <a:lnTo>
                    <a:pt x="828085" y="1400249"/>
                  </a:lnTo>
                  <a:lnTo>
                    <a:pt x="779054" y="1399957"/>
                  </a:lnTo>
                  <a:lnTo>
                    <a:pt x="732475" y="1399802"/>
                  </a:lnTo>
                  <a:lnTo>
                    <a:pt x="688382" y="1399840"/>
                  </a:lnTo>
                  <a:lnTo>
                    <a:pt x="646806" y="1400132"/>
                  </a:lnTo>
                  <a:lnTo>
                    <a:pt x="607781" y="1400736"/>
                  </a:lnTo>
                  <a:lnTo>
                    <a:pt x="571339" y="1401709"/>
                  </a:lnTo>
                  <a:lnTo>
                    <a:pt x="532471" y="1401406"/>
                  </a:lnTo>
                  <a:lnTo>
                    <a:pt x="487092" y="1398746"/>
                  </a:lnTo>
                  <a:lnTo>
                    <a:pt x="436586" y="1394537"/>
                  </a:lnTo>
                  <a:lnTo>
                    <a:pt x="382336" y="1389582"/>
                  </a:lnTo>
                  <a:lnTo>
                    <a:pt x="325725" y="1384689"/>
                  </a:lnTo>
                  <a:lnTo>
                    <a:pt x="268137" y="1380661"/>
                  </a:lnTo>
                  <a:lnTo>
                    <a:pt x="210954" y="1378305"/>
                  </a:lnTo>
                  <a:lnTo>
                    <a:pt x="155559" y="1378427"/>
                  </a:lnTo>
                  <a:lnTo>
                    <a:pt x="103336" y="1381831"/>
                  </a:lnTo>
                  <a:lnTo>
                    <a:pt x="55667" y="1389323"/>
                  </a:lnTo>
                  <a:lnTo>
                    <a:pt x="13936" y="1401709"/>
                  </a:lnTo>
                  <a:lnTo>
                    <a:pt x="6123" y="1363211"/>
                  </a:lnTo>
                  <a:lnTo>
                    <a:pt x="3963" y="1320250"/>
                  </a:lnTo>
                  <a:lnTo>
                    <a:pt x="5987" y="1273730"/>
                  </a:lnTo>
                  <a:lnTo>
                    <a:pt x="10727" y="1224551"/>
                  </a:lnTo>
                  <a:lnTo>
                    <a:pt x="16713" y="1173617"/>
                  </a:lnTo>
                  <a:lnTo>
                    <a:pt x="22477" y="1121830"/>
                  </a:lnTo>
                  <a:lnTo>
                    <a:pt x="26550" y="1070091"/>
                  </a:lnTo>
                  <a:lnTo>
                    <a:pt x="27463" y="1019303"/>
                  </a:lnTo>
                  <a:lnTo>
                    <a:pt x="23748" y="970368"/>
                  </a:lnTo>
                  <a:lnTo>
                    <a:pt x="13936" y="924189"/>
                  </a:lnTo>
                  <a:lnTo>
                    <a:pt x="3716" y="874380"/>
                  </a:lnTo>
                  <a:lnTo>
                    <a:pt x="1238" y="824083"/>
                  </a:lnTo>
                  <a:lnTo>
                    <a:pt x="4281" y="773656"/>
                  </a:lnTo>
                  <a:lnTo>
                    <a:pt x="10621" y="723459"/>
                  </a:lnTo>
                  <a:lnTo>
                    <a:pt x="18033" y="673848"/>
                  </a:lnTo>
                  <a:lnTo>
                    <a:pt x="24294" y="625184"/>
                  </a:lnTo>
                  <a:lnTo>
                    <a:pt x="27180" y="577824"/>
                  </a:lnTo>
                  <a:lnTo>
                    <a:pt x="24469" y="532127"/>
                  </a:lnTo>
                  <a:lnTo>
                    <a:pt x="13936" y="488452"/>
                  </a:lnTo>
                  <a:lnTo>
                    <a:pt x="3867" y="449621"/>
                  </a:lnTo>
                  <a:lnTo>
                    <a:pt x="0" y="409530"/>
                  </a:lnTo>
                  <a:lnTo>
                    <a:pt x="848" y="367909"/>
                  </a:lnTo>
                  <a:lnTo>
                    <a:pt x="4926" y="324488"/>
                  </a:lnTo>
                  <a:lnTo>
                    <a:pt x="10745" y="278997"/>
                  </a:lnTo>
                  <a:lnTo>
                    <a:pt x="16820" y="231167"/>
                  </a:lnTo>
                  <a:lnTo>
                    <a:pt x="21664" y="180728"/>
                  </a:lnTo>
                  <a:lnTo>
                    <a:pt x="23789" y="127410"/>
                  </a:lnTo>
                  <a:lnTo>
                    <a:pt x="21708" y="70944"/>
                  </a:lnTo>
                  <a:lnTo>
                    <a:pt x="13936" y="11059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600"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583054" y="4347844"/>
            <a:ext cx="3462020" cy="2610485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2400" b="1" spc="-35" dirty="0">
                <a:latin typeface="Tahoma" panose="020B0604030504040204"/>
                <a:cs typeface="Tahoma" panose="020B0604030504040204"/>
              </a:rPr>
              <a:t>perubahan</a:t>
            </a:r>
            <a:r>
              <a:rPr sz="2400" b="1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2400" b="1" spc="-55" dirty="0">
                <a:latin typeface="Tahoma" panose="020B0604030504040204"/>
                <a:cs typeface="Tahoma" panose="020B0604030504040204"/>
              </a:rPr>
              <a:t>yang</a:t>
            </a:r>
            <a:r>
              <a:rPr sz="2400" b="1" spc="10" dirty="0">
                <a:latin typeface="Tahoma" panose="020B0604030504040204"/>
                <a:cs typeface="Tahoma" panose="020B0604030504040204"/>
              </a:rPr>
              <a:t> </a:t>
            </a:r>
            <a:r>
              <a:rPr sz="2400" b="1" spc="-25" dirty="0">
                <a:latin typeface="Tahoma" panose="020B0604030504040204"/>
                <a:cs typeface="Tahoma" panose="020B0604030504040204"/>
              </a:rPr>
              <a:t>terjadi </a:t>
            </a:r>
            <a:r>
              <a:rPr sz="2400" b="1" spc="-10" dirty="0">
                <a:latin typeface="Tahoma" panose="020B0604030504040204"/>
                <a:cs typeface="Tahoma" panose="020B0604030504040204"/>
              </a:rPr>
              <a:t>pada</a:t>
            </a:r>
            <a:r>
              <a:rPr sz="2400" b="1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400" b="1" spc="-35" dirty="0">
                <a:latin typeface="Tahoma" panose="020B0604030504040204"/>
                <a:cs typeface="Tahoma" panose="020B0604030504040204"/>
              </a:rPr>
              <a:t>lingkungan</a:t>
            </a:r>
            <a:r>
              <a:rPr sz="2400" b="1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2400" b="1" spc="-20" dirty="0">
                <a:latin typeface="Tahoma" panose="020B0604030504040204"/>
                <a:cs typeface="Tahoma" panose="020B0604030504040204"/>
              </a:rPr>
              <a:t>atau </a:t>
            </a:r>
            <a:r>
              <a:rPr sz="2400" b="1" spc="-40" dirty="0">
                <a:latin typeface="Tahoma" panose="020B0604030504040204"/>
                <a:cs typeface="Tahoma" panose="020B0604030504040204"/>
              </a:rPr>
              <a:t>masyarakat</a:t>
            </a:r>
            <a:r>
              <a:rPr sz="2400" b="1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sebagai </a:t>
            </a:r>
            <a:r>
              <a:rPr sz="2400" spc="50" dirty="0">
                <a:latin typeface="Tahoma" panose="020B0604030504040204"/>
                <a:cs typeface="Tahoma" panose="020B0604030504040204"/>
              </a:rPr>
              <a:t>akibat</a:t>
            </a:r>
            <a:r>
              <a:rPr sz="2400" spc="1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langsung</a:t>
            </a:r>
            <a:r>
              <a:rPr sz="2400" spc="190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atau </a:t>
            </a:r>
            <a:r>
              <a:rPr sz="2400" dirty="0">
                <a:latin typeface="Tahoma" panose="020B0604030504040204"/>
                <a:cs typeface="Tahoma" panose="020B0604030504040204"/>
              </a:rPr>
              <a:t>tidak</a:t>
            </a:r>
            <a:r>
              <a:rPr sz="2400" spc="27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langsung</a:t>
            </a:r>
            <a:r>
              <a:rPr sz="2400" spc="300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dari </a:t>
            </a:r>
            <a:r>
              <a:rPr sz="2400" dirty="0">
                <a:latin typeface="Tahoma" panose="020B0604030504040204"/>
                <a:cs typeface="Tahoma" panose="020B0604030504040204"/>
              </a:rPr>
              <a:t>suatu</a:t>
            </a:r>
            <a:r>
              <a:rPr sz="2400" spc="2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kegiatan</a:t>
            </a:r>
            <a:r>
              <a:rPr sz="2400" spc="2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atau </a:t>
            </a:r>
            <a:r>
              <a:rPr sz="2400" dirty="0">
                <a:latin typeface="Tahoma" panose="020B0604030504040204"/>
                <a:cs typeface="Tahoma" panose="020B0604030504040204"/>
              </a:rPr>
              <a:t>proyek</a:t>
            </a:r>
            <a:r>
              <a:rPr sz="2400" spc="17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35" dirty="0">
                <a:latin typeface="Tahoma" panose="020B0604030504040204"/>
                <a:cs typeface="Tahoma" panose="020B0604030504040204"/>
              </a:rPr>
              <a:t>pembangunan.</a:t>
            </a:r>
            <a:endParaRPr sz="2400">
              <a:latin typeface="Tahoma" panose="020B0604030504040204"/>
              <a:cs typeface="Tahoma" panose="020B0604030504040204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2596592" y="1264282"/>
            <a:ext cx="4387850" cy="3605528"/>
            <a:chOff x="6298296" y="632141"/>
            <a:chExt cx="2193925" cy="1802764"/>
          </a:xfrm>
        </p:grpSpPr>
        <p:sp>
          <p:nvSpPr>
            <p:cNvPr id="9" name="object 9"/>
            <p:cNvSpPr/>
            <p:nvPr/>
          </p:nvSpPr>
          <p:spPr>
            <a:xfrm>
              <a:off x="6298296" y="639956"/>
              <a:ext cx="2187575" cy="1781810"/>
            </a:xfrm>
            <a:custGeom>
              <a:avLst/>
              <a:gdLst/>
              <a:ahLst/>
              <a:cxnLst/>
              <a:rect l="l" t="t" r="r" b="b"/>
              <a:pathLst>
                <a:path w="2187575" h="1781810">
                  <a:moveTo>
                    <a:pt x="1190185" y="0"/>
                  </a:moveTo>
                  <a:lnTo>
                    <a:pt x="1137700" y="3222"/>
                  </a:lnTo>
                  <a:lnTo>
                    <a:pt x="1076593" y="12569"/>
                  </a:lnTo>
                  <a:lnTo>
                    <a:pt x="1019762" y="21529"/>
                  </a:lnTo>
                  <a:lnTo>
                    <a:pt x="968702" y="25667"/>
                  </a:lnTo>
                  <a:lnTo>
                    <a:pt x="922175" y="25993"/>
                  </a:lnTo>
                  <a:lnTo>
                    <a:pt x="878942" y="23518"/>
                  </a:lnTo>
                  <a:lnTo>
                    <a:pt x="837765" y="19251"/>
                  </a:lnTo>
                  <a:lnTo>
                    <a:pt x="797405" y="14201"/>
                  </a:lnTo>
                  <a:lnTo>
                    <a:pt x="756625" y="9379"/>
                  </a:lnTo>
                  <a:lnTo>
                    <a:pt x="714185" y="5796"/>
                  </a:lnTo>
                  <a:lnTo>
                    <a:pt x="668848" y="4459"/>
                  </a:lnTo>
                  <a:lnTo>
                    <a:pt x="619375" y="6381"/>
                  </a:lnTo>
                  <a:lnTo>
                    <a:pt x="506757" y="19285"/>
                  </a:lnTo>
                  <a:lnTo>
                    <a:pt x="449668" y="22632"/>
                  </a:lnTo>
                  <a:lnTo>
                    <a:pt x="393651" y="23287"/>
                  </a:lnTo>
                  <a:lnTo>
                    <a:pt x="339098" y="21923"/>
                  </a:lnTo>
                  <a:lnTo>
                    <a:pt x="286401" y="19216"/>
                  </a:lnTo>
                  <a:lnTo>
                    <a:pt x="188143" y="12473"/>
                  </a:lnTo>
                  <a:lnTo>
                    <a:pt x="143364" y="9787"/>
                  </a:lnTo>
                  <a:lnTo>
                    <a:pt x="102008" y="8458"/>
                  </a:lnTo>
                  <a:lnTo>
                    <a:pt x="64465" y="9160"/>
                  </a:lnTo>
                  <a:lnTo>
                    <a:pt x="31129" y="12569"/>
                  </a:lnTo>
                  <a:lnTo>
                    <a:pt x="42969" y="81467"/>
                  </a:lnTo>
                  <a:lnTo>
                    <a:pt x="50690" y="145995"/>
                  </a:lnTo>
                  <a:lnTo>
                    <a:pt x="54882" y="206455"/>
                  </a:lnTo>
                  <a:lnTo>
                    <a:pt x="56133" y="263150"/>
                  </a:lnTo>
                  <a:lnTo>
                    <a:pt x="55036" y="316382"/>
                  </a:lnTo>
                  <a:lnTo>
                    <a:pt x="52179" y="366455"/>
                  </a:lnTo>
                  <a:lnTo>
                    <a:pt x="48152" y="413670"/>
                  </a:lnTo>
                  <a:lnTo>
                    <a:pt x="38951" y="500738"/>
                  </a:lnTo>
                  <a:lnTo>
                    <a:pt x="34956" y="541195"/>
                  </a:lnTo>
                  <a:lnTo>
                    <a:pt x="32152" y="580005"/>
                  </a:lnTo>
                  <a:lnTo>
                    <a:pt x="31129" y="617470"/>
                  </a:lnTo>
                  <a:lnTo>
                    <a:pt x="29816" y="654076"/>
                  </a:lnTo>
                  <a:lnTo>
                    <a:pt x="26304" y="690532"/>
                  </a:lnTo>
                  <a:lnTo>
                    <a:pt x="21324" y="727476"/>
                  </a:lnTo>
                  <a:lnTo>
                    <a:pt x="9884" y="805385"/>
                  </a:lnTo>
                  <a:lnTo>
                    <a:pt x="4887" y="847626"/>
                  </a:lnTo>
                  <a:lnTo>
                    <a:pt x="1349" y="892910"/>
                  </a:lnTo>
                  <a:lnTo>
                    <a:pt x="0" y="941875"/>
                  </a:lnTo>
                  <a:lnTo>
                    <a:pt x="1571" y="995161"/>
                  </a:lnTo>
                  <a:lnTo>
                    <a:pt x="6796" y="1053404"/>
                  </a:lnTo>
                  <a:lnTo>
                    <a:pt x="16404" y="1117244"/>
                  </a:lnTo>
                  <a:lnTo>
                    <a:pt x="31129" y="1187319"/>
                  </a:lnTo>
                  <a:lnTo>
                    <a:pt x="42451" y="1242363"/>
                  </a:lnTo>
                  <a:lnTo>
                    <a:pt x="48924" y="1290768"/>
                  </a:lnTo>
                  <a:lnTo>
                    <a:pt x="51294" y="1333543"/>
                  </a:lnTo>
                  <a:lnTo>
                    <a:pt x="50307" y="1371696"/>
                  </a:lnTo>
                  <a:lnTo>
                    <a:pt x="46707" y="1406235"/>
                  </a:lnTo>
                  <a:lnTo>
                    <a:pt x="41242" y="1438168"/>
                  </a:lnTo>
                  <a:lnTo>
                    <a:pt x="34656" y="1468504"/>
                  </a:lnTo>
                  <a:lnTo>
                    <a:pt x="27696" y="1498251"/>
                  </a:lnTo>
                  <a:lnTo>
                    <a:pt x="21107" y="1528418"/>
                  </a:lnTo>
                  <a:lnTo>
                    <a:pt x="15635" y="1560013"/>
                  </a:lnTo>
                  <a:lnTo>
                    <a:pt x="12025" y="1594043"/>
                  </a:lnTo>
                  <a:lnTo>
                    <a:pt x="11024" y="1631519"/>
                  </a:lnTo>
                  <a:lnTo>
                    <a:pt x="13377" y="1673447"/>
                  </a:lnTo>
                  <a:lnTo>
                    <a:pt x="19830" y="1720836"/>
                  </a:lnTo>
                  <a:lnTo>
                    <a:pt x="31129" y="1774694"/>
                  </a:lnTo>
                  <a:lnTo>
                    <a:pt x="66159" y="1774386"/>
                  </a:lnTo>
                  <a:lnTo>
                    <a:pt x="107040" y="1774534"/>
                  </a:lnTo>
                  <a:lnTo>
                    <a:pt x="152895" y="1775038"/>
                  </a:lnTo>
                  <a:lnTo>
                    <a:pt x="426147" y="1779293"/>
                  </a:lnTo>
                  <a:lnTo>
                    <a:pt x="483463" y="1779774"/>
                  </a:lnTo>
                  <a:lnTo>
                    <a:pt x="539625" y="1779893"/>
                  </a:lnTo>
                  <a:lnTo>
                    <a:pt x="593757" y="1779547"/>
                  </a:lnTo>
                  <a:lnTo>
                    <a:pt x="644983" y="1778633"/>
                  </a:lnTo>
                  <a:lnTo>
                    <a:pt x="692428" y="1777050"/>
                  </a:lnTo>
                  <a:lnTo>
                    <a:pt x="794860" y="1771496"/>
                  </a:lnTo>
                  <a:lnTo>
                    <a:pt x="849733" y="1770282"/>
                  </a:lnTo>
                  <a:lnTo>
                    <a:pt x="901079" y="1770546"/>
                  </a:lnTo>
                  <a:lnTo>
                    <a:pt x="950138" y="1771778"/>
                  </a:lnTo>
                  <a:lnTo>
                    <a:pt x="1046367" y="1775118"/>
                  </a:lnTo>
                  <a:lnTo>
                    <a:pt x="1096019" y="1776209"/>
                  </a:lnTo>
                  <a:lnTo>
                    <a:pt x="1148352" y="1776237"/>
                  </a:lnTo>
                  <a:lnTo>
                    <a:pt x="1260171" y="1773248"/>
                  </a:lnTo>
                  <a:lnTo>
                    <a:pt x="1310835" y="1773582"/>
                  </a:lnTo>
                  <a:lnTo>
                    <a:pt x="1358335" y="1775090"/>
                  </a:lnTo>
                  <a:lnTo>
                    <a:pt x="1450780" y="1779189"/>
                  </a:lnTo>
                  <a:lnTo>
                    <a:pt x="1499192" y="1780565"/>
                  </a:lnTo>
                  <a:lnTo>
                    <a:pt x="1551377" y="1780680"/>
                  </a:lnTo>
                  <a:lnTo>
                    <a:pt x="1609069" y="1778926"/>
                  </a:lnTo>
                  <a:lnTo>
                    <a:pt x="1674001" y="1774694"/>
                  </a:lnTo>
                  <a:lnTo>
                    <a:pt x="1733347" y="1771128"/>
                  </a:lnTo>
                  <a:lnTo>
                    <a:pt x="1787703" y="1770244"/>
                  </a:lnTo>
                  <a:lnTo>
                    <a:pt x="1838085" y="1771334"/>
                  </a:lnTo>
                  <a:lnTo>
                    <a:pt x="1885507" y="1773689"/>
                  </a:lnTo>
                  <a:lnTo>
                    <a:pt x="1975533" y="1779358"/>
                  </a:lnTo>
                  <a:lnTo>
                    <a:pt x="2020167" y="1781255"/>
                  </a:lnTo>
                  <a:lnTo>
                    <a:pt x="2065900" y="1781583"/>
                  </a:lnTo>
                  <a:lnTo>
                    <a:pt x="2113749" y="1779632"/>
                  </a:lnTo>
                  <a:lnTo>
                    <a:pt x="2164729" y="1774694"/>
                  </a:lnTo>
                  <a:lnTo>
                    <a:pt x="2151144" y="1713893"/>
                  </a:lnTo>
                  <a:lnTo>
                    <a:pt x="2143287" y="1657857"/>
                  </a:lnTo>
                  <a:lnTo>
                    <a:pt x="2140214" y="1605872"/>
                  </a:lnTo>
                  <a:lnTo>
                    <a:pt x="2140980" y="1557227"/>
                  </a:lnTo>
                  <a:lnTo>
                    <a:pt x="2144640" y="1511208"/>
                  </a:lnTo>
                  <a:lnTo>
                    <a:pt x="2150249" y="1467101"/>
                  </a:lnTo>
                  <a:lnTo>
                    <a:pt x="2163535" y="1381774"/>
                  </a:lnTo>
                  <a:lnTo>
                    <a:pt x="2169324" y="1339127"/>
                  </a:lnTo>
                  <a:lnTo>
                    <a:pt x="2173282" y="1295541"/>
                  </a:lnTo>
                  <a:lnTo>
                    <a:pt x="2174465" y="1250302"/>
                  </a:lnTo>
                  <a:lnTo>
                    <a:pt x="2171929" y="1202697"/>
                  </a:lnTo>
                  <a:lnTo>
                    <a:pt x="2164729" y="1152013"/>
                  </a:lnTo>
                  <a:lnTo>
                    <a:pt x="2156237" y="1096222"/>
                  </a:lnTo>
                  <a:lnTo>
                    <a:pt x="2151685" y="1042330"/>
                  </a:lnTo>
                  <a:lnTo>
                    <a:pt x="2150352" y="990059"/>
                  </a:lnTo>
                  <a:lnTo>
                    <a:pt x="2151521" y="939133"/>
                  </a:lnTo>
                  <a:lnTo>
                    <a:pt x="2154473" y="889277"/>
                  </a:lnTo>
                  <a:lnTo>
                    <a:pt x="2158490" y="840213"/>
                  </a:lnTo>
                  <a:lnTo>
                    <a:pt x="2162853" y="791664"/>
                  </a:lnTo>
                  <a:lnTo>
                    <a:pt x="2166845" y="743356"/>
                  </a:lnTo>
                  <a:lnTo>
                    <a:pt x="2169747" y="695010"/>
                  </a:lnTo>
                  <a:lnTo>
                    <a:pt x="2170840" y="646351"/>
                  </a:lnTo>
                  <a:lnTo>
                    <a:pt x="2169407" y="597101"/>
                  </a:lnTo>
                  <a:lnTo>
                    <a:pt x="2164729" y="546985"/>
                  </a:lnTo>
                  <a:lnTo>
                    <a:pt x="2160194" y="493805"/>
                  </a:lnTo>
                  <a:lnTo>
                    <a:pt x="2160138" y="444113"/>
                  </a:lnTo>
                  <a:lnTo>
                    <a:pt x="2163368" y="397054"/>
                  </a:lnTo>
                  <a:lnTo>
                    <a:pt x="2168696" y="351771"/>
                  </a:lnTo>
                  <a:lnTo>
                    <a:pt x="2174931" y="307407"/>
                  </a:lnTo>
                  <a:lnTo>
                    <a:pt x="2180882" y="263106"/>
                  </a:lnTo>
                  <a:lnTo>
                    <a:pt x="2185359" y="218011"/>
                  </a:lnTo>
                  <a:lnTo>
                    <a:pt x="2187173" y="171267"/>
                  </a:lnTo>
                  <a:lnTo>
                    <a:pt x="2185133" y="122016"/>
                  </a:lnTo>
                  <a:lnTo>
                    <a:pt x="2178048" y="69402"/>
                  </a:lnTo>
                  <a:lnTo>
                    <a:pt x="2164729" y="12569"/>
                  </a:lnTo>
                  <a:lnTo>
                    <a:pt x="2098558" y="21281"/>
                  </a:lnTo>
                  <a:lnTo>
                    <a:pt x="2038329" y="25862"/>
                  </a:lnTo>
                  <a:lnTo>
                    <a:pt x="1983266" y="27043"/>
                  </a:lnTo>
                  <a:lnTo>
                    <a:pt x="1932592" y="25555"/>
                  </a:lnTo>
                  <a:lnTo>
                    <a:pt x="1885532" y="22128"/>
                  </a:lnTo>
                  <a:lnTo>
                    <a:pt x="1841309" y="17493"/>
                  </a:lnTo>
                  <a:lnTo>
                    <a:pt x="1758269" y="7520"/>
                  </a:lnTo>
                  <a:lnTo>
                    <a:pt x="1717900" y="3642"/>
                  </a:lnTo>
                  <a:lnTo>
                    <a:pt x="1677264" y="1478"/>
                  </a:lnTo>
                  <a:lnTo>
                    <a:pt x="1635583" y="1757"/>
                  </a:lnTo>
                  <a:lnTo>
                    <a:pt x="1592082" y="5211"/>
                  </a:lnTo>
                  <a:lnTo>
                    <a:pt x="1545985" y="12569"/>
                  </a:lnTo>
                  <a:lnTo>
                    <a:pt x="1488580" y="21437"/>
                  </a:lnTo>
                  <a:lnTo>
                    <a:pt x="1438975" y="24286"/>
                  </a:lnTo>
                  <a:lnTo>
                    <a:pt x="1395118" y="22635"/>
                  </a:lnTo>
                  <a:lnTo>
                    <a:pt x="1354954" y="18001"/>
                  </a:lnTo>
                  <a:lnTo>
                    <a:pt x="1277498" y="5858"/>
                  </a:lnTo>
                  <a:lnTo>
                    <a:pt x="1236101" y="1384"/>
                  </a:lnTo>
                  <a:lnTo>
                    <a:pt x="1190185" y="0"/>
                  </a:lnTo>
                  <a:close/>
                </a:path>
              </a:pathLst>
            </a:custGeom>
            <a:solidFill>
              <a:srgbClr val="A2CEEC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sp>
          <p:nvSpPr>
            <p:cNvPr id="10" name="object 10"/>
            <p:cNvSpPr/>
            <p:nvPr/>
          </p:nvSpPr>
          <p:spPr>
            <a:xfrm>
              <a:off x="6314013" y="636903"/>
              <a:ext cx="2173605" cy="1793239"/>
            </a:xfrm>
            <a:custGeom>
              <a:avLst/>
              <a:gdLst/>
              <a:ahLst/>
              <a:cxnLst/>
              <a:rect l="l" t="t" r="r" b="b"/>
              <a:pathLst>
                <a:path w="2173604" h="1793239">
                  <a:moveTo>
                    <a:pt x="15412" y="15622"/>
                  </a:moveTo>
                  <a:lnTo>
                    <a:pt x="71967" y="6651"/>
                  </a:lnTo>
                  <a:lnTo>
                    <a:pt x="122153" y="1690"/>
                  </a:lnTo>
                  <a:lnTo>
                    <a:pt x="167556" y="0"/>
                  </a:lnTo>
                  <a:lnTo>
                    <a:pt x="209760" y="842"/>
                  </a:lnTo>
                  <a:lnTo>
                    <a:pt x="250353" y="3479"/>
                  </a:lnTo>
                  <a:lnTo>
                    <a:pt x="290917" y="7172"/>
                  </a:lnTo>
                  <a:lnTo>
                    <a:pt x="333040" y="11182"/>
                  </a:lnTo>
                  <a:lnTo>
                    <a:pt x="378305" y="14770"/>
                  </a:lnTo>
                  <a:lnTo>
                    <a:pt x="428299" y="17199"/>
                  </a:lnTo>
                  <a:lnTo>
                    <a:pt x="484606" y="17729"/>
                  </a:lnTo>
                  <a:lnTo>
                    <a:pt x="548812" y="15622"/>
                  </a:lnTo>
                  <a:lnTo>
                    <a:pt x="619121" y="12711"/>
                  </a:lnTo>
                  <a:lnTo>
                    <a:pt x="680254" y="11794"/>
                  </a:lnTo>
                  <a:lnTo>
                    <a:pt x="734059" y="12366"/>
                  </a:lnTo>
                  <a:lnTo>
                    <a:pt x="782386" y="13921"/>
                  </a:lnTo>
                  <a:lnTo>
                    <a:pt x="827085" y="15955"/>
                  </a:lnTo>
                  <a:lnTo>
                    <a:pt x="870004" y="17963"/>
                  </a:lnTo>
                  <a:lnTo>
                    <a:pt x="912994" y="19438"/>
                  </a:lnTo>
                  <a:lnTo>
                    <a:pt x="957903" y="19877"/>
                  </a:lnTo>
                  <a:lnTo>
                    <a:pt x="1006580" y="18773"/>
                  </a:lnTo>
                  <a:lnTo>
                    <a:pt x="1060876" y="15622"/>
                  </a:lnTo>
                  <a:lnTo>
                    <a:pt x="1117373" y="12176"/>
                  </a:lnTo>
                  <a:lnTo>
                    <a:pt x="1171677" y="10379"/>
                  </a:lnTo>
                  <a:lnTo>
                    <a:pt x="1224169" y="9901"/>
                  </a:lnTo>
                  <a:lnTo>
                    <a:pt x="1275230" y="10410"/>
                  </a:lnTo>
                  <a:lnTo>
                    <a:pt x="1325243" y="11574"/>
                  </a:lnTo>
                  <a:lnTo>
                    <a:pt x="1374588" y="13062"/>
                  </a:lnTo>
                  <a:lnTo>
                    <a:pt x="1423649" y="14542"/>
                  </a:lnTo>
                  <a:lnTo>
                    <a:pt x="1472807" y="15683"/>
                  </a:lnTo>
                  <a:lnTo>
                    <a:pt x="1522444" y="16153"/>
                  </a:lnTo>
                  <a:lnTo>
                    <a:pt x="1572940" y="15622"/>
                  </a:lnTo>
                  <a:lnTo>
                    <a:pt x="1617243" y="15607"/>
                  </a:lnTo>
                  <a:lnTo>
                    <a:pt x="1664639" y="17209"/>
                  </a:lnTo>
                  <a:lnTo>
                    <a:pt x="1714404" y="19944"/>
                  </a:lnTo>
                  <a:lnTo>
                    <a:pt x="1765811" y="23327"/>
                  </a:lnTo>
                  <a:lnTo>
                    <a:pt x="1818133" y="26873"/>
                  </a:lnTo>
                  <a:lnTo>
                    <a:pt x="1870644" y="30100"/>
                  </a:lnTo>
                  <a:lnTo>
                    <a:pt x="1922618" y="32522"/>
                  </a:lnTo>
                  <a:lnTo>
                    <a:pt x="1973329" y="33656"/>
                  </a:lnTo>
                  <a:lnTo>
                    <a:pt x="2022050" y="33017"/>
                  </a:lnTo>
                  <a:lnTo>
                    <a:pt x="2068055" y="30121"/>
                  </a:lnTo>
                  <a:lnTo>
                    <a:pt x="2110618" y="24484"/>
                  </a:lnTo>
                  <a:lnTo>
                    <a:pt x="2149012" y="15622"/>
                  </a:lnTo>
                  <a:lnTo>
                    <a:pt x="2150732" y="48297"/>
                  </a:lnTo>
                  <a:lnTo>
                    <a:pt x="2149709" y="83322"/>
                  </a:lnTo>
                  <a:lnTo>
                    <a:pt x="2146673" y="120881"/>
                  </a:lnTo>
                  <a:lnTo>
                    <a:pt x="2142352" y="161155"/>
                  </a:lnTo>
                  <a:lnTo>
                    <a:pt x="2137475" y="204324"/>
                  </a:lnTo>
                  <a:lnTo>
                    <a:pt x="2132772" y="250572"/>
                  </a:lnTo>
                  <a:lnTo>
                    <a:pt x="2128971" y="300079"/>
                  </a:lnTo>
                  <a:lnTo>
                    <a:pt x="2126801" y="353028"/>
                  </a:lnTo>
                  <a:lnTo>
                    <a:pt x="2126992" y="409600"/>
                  </a:lnTo>
                  <a:lnTo>
                    <a:pt x="2130271" y="469976"/>
                  </a:lnTo>
                  <a:lnTo>
                    <a:pt x="2137368" y="534339"/>
                  </a:lnTo>
                  <a:lnTo>
                    <a:pt x="2149012" y="602870"/>
                  </a:lnTo>
                  <a:lnTo>
                    <a:pt x="2161702" y="676394"/>
                  </a:lnTo>
                  <a:lnTo>
                    <a:pt x="2169473" y="743104"/>
                  </a:lnTo>
                  <a:lnTo>
                    <a:pt x="2173119" y="803608"/>
                  </a:lnTo>
                  <a:lnTo>
                    <a:pt x="2173434" y="858516"/>
                  </a:lnTo>
                  <a:lnTo>
                    <a:pt x="2171211" y="908439"/>
                  </a:lnTo>
                  <a:lnTo>
                    <a:pt x="2167243" y="953985"/>
                  </a:lnTo>
                  <a:lnTo>
                    <a:pt x="2162325" y="995765"/>
                  </a:lnTo>
                  <a:lnTo>
                    <a:pt x="2157249" y="1034387"/>
                  </a:lnTo>
                  <a:lnTo>
                    <a:pt x="2152810" y="1070463"/>
                  </a:lnTo>
                  <a:lnTo>
                    <a:pt x="2149799" y="1104602"/>
                  </a:lnTo>
                  <a:lnTo>
                    <a:pt x="2149012" y="1137413"/>
                  </a:lnTo>
                  <a:lnTo>
                    <a:pt x="2149297" y="1166714"/>
                  </a:lnTo>
                  <a:lnTo>
                    <a:pt x="2149264" y="1199739"/>
                  </a:lnTo>
                  <a:lnTo>
                    <a:pt x="2148986" y="1236379"/>
                  </a:lnTo>
                  <a:lnTo>
                    <a:pt x="2148538" y="1276526"/>
                  </a:lnTo>
                  <a:lnTo>
                    <a:pt x="2147992" y="1320072"/>
                  </a:lnTo>
                  <a:lnTo>
                    <a:pt x="2147424" y="1366907"/>
                  </a:lnTo>
                  <a:lnTo>
                    <a:pt x="2146907" y="1416923"/>
                  </a:lnTo>
                  <a:lnTo>
                    <a:pt x="2146515" y="1470012"/>
                  </a:lnTo>
                  <a:lnTo>
                    <a:pt x="2146321" y="1526065"/>
                  </a:lnTo>
                  <a:lnTo>
                    <a:pt x="2146400" y="1584974"/>
                  </a:lnTo>
                  <a:lnTo>
                    <a:pt x="2146826" y="1646629"/>
                  </a:lnTo>
                  <a:lnTo>
                    <a:pt x="2147672" y="1710923"/>
                  </a:lnTo>
                  <a:lnTo>
                    <a:pt x="2149012" y="1777747"/>
                  </a:lnTo>
                  <a:lnTo>
                    <a:pt x="2098455" y="1785160"/>
                  </a:lnTo>
                  <a:lnTo>
                    <a:pt x="2050745" y="1787464"/>
                  </a:lnTo>
                  <a:lnTo>
                    <a:pt x="2005114" y="1785956"/>
                  </a:lnTo>
                  <a:lnTo>
                    <a:pt x="1960798" y="1781935"/>
                  </a:lnTo>
                  <a:lnTo>
                    <a:pt x="1917031" y="1776699"/>
                  </a:lnTo>
                  <a:lnTo>
                    <a:pt x="1873046" y="1771547"/>
                  </a:lnTo>
                  <a:lnTo>
                    <a:pt x="1828079" y="1767778"/>
                  </a:lnTo>
                  <a:lnTo>
                    <a:pt x="1781362" y="1766689"/>
                  </a:lnTo>
                  <a:lnTo>
                    <a:pt x="1732131" y="1769579"/>
                  </a:lnTo>
                  <a:lnTo>
                    <a:pt x="1679620" y="1777747"/>
                  </a:lnTo>
                  <a:lnTo>
                    <a:pt x="1624454" y="1786611"/>
                  </a:lnTo>
                  <a:lnTo>
                    <a:pt x="1568405" y="1791341"/>
                  </a:lnTo>
                  <a:lnTo>
                    <a:pt x="1512311" y="1792749"/>
                  </a:lnTo>
                  <a:lnTo>
                    <a:pt x="1457013" y="1791646"/>
                  </a:lnTo>
                  <a:lnTo>
                    <a:pt x="1403348" y="1788844"/>
                  </a:lnTo>
                  <a:lnTo>
                    <a:pt x="1352155" y="1785154"/>
                  </a:lnTo>
                  <a:lnTo>
                    <a:pt x="1304275" y="1781387"/>
                  </a:lnTo>
                  <a:lnTo>
                    <a:pt x="1260545" y="1778357"/>
                  </a:lnTo>
                  <a:lnTo>
                    <a:pt x="1221804" y="1776873"/>
                  </a:lnTo>
                  <a:lnTo>
                    <a:pt x="1188892" y="1777747"/>
                  </a:lnTo>
                  <a:lnTo>
                    <a:pt x="1159170" y="1778858"/>
                  </a:lnTo>
                  <a:lnTo>
                    <a:pt x="1124254" y="1778345"/>
                  </a:lnTo>
                  <a:lnTo>
                    <a:pt x="1084365" y="1776675"/>
                  </a:lnTo>
                  <a:lnTo>
                    <a:pt x="1039724" y="1774316"/>
                  </a:lnTo>
                  <a:lnTo>
                    <a:pt x="990555" y="1771736"/>
                  </a:lnTo>
                  <a:lnTo>
                    <a:pt x="937077" y="1769400"/>
                  </a:lnTo>
                  <a:lnTo>
                    <a:pt x="879512" y="1767776"/>
                  </a:lnTo>
                  <a:lnTo>
                    <a:pt x="818083" y="1767332"/>
                  </a:lnTo>
                  <a:lnTo>
                    <a:pt x="753010" y="1768534"/>
                  </a:lnTo>
                  <a:lnTo>
                    <a:pt x="684515" y="1771850"/>
                  </a:lnTo>
                  <a:lnTo>
                    <a:pt x="612820" y="1777747"/>
                  </a:lnTo>
                  <a:lnTo>
                    <a:pt x="547679" y="1782986"/>
                  </a:lnTo>
                  <a:lnTo>
                    <a:pt x="486353" y="1785632"/>
                  </a:lnTo>
                  <a:lnTo>
                    <a:pt x="428535" y="1786177"/>
                  </a:lnTo>
                  <a:lnTo>
                    <a:pt x="373919" y="1785113"/>
                  </a:lnTo>
                  <a:lnTo>
                    <a:pt x="322197" y="1782933"/>
                  </a:lnTo>
                  <a:lnTo>
                    <a:pt x="273063" y="1780128"/>
                  </a:lnTo>
                  <a:lnTo>
                    <a:pt x="226210" y="1777191"/>
                  </a:lnTo>
                  <a:lnTo>
                    <a:pt x="181331" y="1774614"/>
                  </a:lnTo>
                  <a:lnTo>
                    <a:pt x="138118" y="1772889"/>
                  </a:lnTo>
                  <a:lnTo>
                    <a:pt x="96265" y="1772508"/>
                  </a:lnTo>
                  <a:lnTo>
                    <a:pt x="55466" y="1773963"/>
                  </a:lnTo>
                  <a:lnTo>
                    <a:pt x="15412" y="1777747"/>
                  </a:lnTo>
                  <a:lnTo>
                    <a:pt x="6431" y="1736976"/>
                  </a:lnTo>
                  <a:lnTo>
                    <a:pt x="1539" y="1690138"/>
                  </a:lnTo>
                  <a:lnTo>
                    <a:pt x="0" y="1638527"/>
                  </a:lnTo>
                  <a:lnTo>
                    <a:pt x="1075" y="1583437"/>
                  </a:lnTo>
                  <a:lnTo>
                    <a:pt x="4030" y="1526161"/>
                  </a:lnTo>
                  <a:lnTo>
                    <a:pt x="8126" y="1467994"/>
                  </a:lnTo>
                  <a:lnTo>
                    <a:pt x="12626" y="1410229"/>
                  </a:lnTo>
                  <a:lnTo>
                    <a:pt x="16795" y="1354160"/>
                  </a:lnTo>
                  <a:lnTo>
                    <a:pt x="19895" y="1301080"/>
                  </a:lnTo>
                  <a:lnTo>
                    <a:pt x="21189" y="1252284"/>
                  </a:lnTo>
                  <a:lnTo>
                    <a:pt x="19940" y="1209066"/>
                  </a:lnTo>
                  <a:lnTo>
                    <a:pt x="15412" y="1172719"/>
                  </a:lnTo>
                  <a:lnTo>
                    <a:pt x="10824" y="1133351"/>
                  </a:lnTo>
                  <a:lnTo>
                    <a:pt x="10399" y="1087150"/>
                  </a:lnTo>
                  <a:lnTo>
                    <a:pt x="13056" y="1035672"/>
                  </a:lnTo>
                  <a:lnTo>
                    <a:pt x="17712" y="980472"/>
                  </a:lnTo>
                  <a:lnTo>
                    <a:pt x="23287" y="923106"/>
                  </a:lnTo>
                  <a:lnTo>
                    <a:pt x="28697" y="865129"/>
                  </a:lnTo>
                  <a:lnTo>
                    <a:pt x="32861" y="808097"/>
                  </a:lnTo>
                  <a:lnTo>
                    <a:pt x="34696" y="753564"/>
                  </a:lnTo>
                  <a:lnTo>
                    <a:pt x="33121" y="703088"/>
                  </a:lnTo>
                  <a:lnTo>
                    <a:pt x="27054" y="658222"/>
                  </a:lnTo>
                  <a:lnTo>
                    <a:pt x="15412" y="620523"/>
                  </a:lnTo>
                  <a:lnTo>
                    <a:pt x="5710" y="588972"/>
                  </a:lnTo>
                  <a:lnTo>
                    <a:pt x="1067" y="551703"/>
                  </a:lnTo>
                  <a:lnTo>
                    <a:pt x="543" y="509595"/>
                  </a:lnTo>
                  <a:lnTo>
                    <a:pt x="3201" y="463525"/>
                  </a:lnTo>
                  <a:lnTo>
                    <a:pt x="8101" y="414374"/>
                  </a:lnTo>
                  <a:lnTo>
                    <a:pt x="14305" y="363019"/>
                  </a:lnTo>
                  <a:lnTo>
                    <a:pt x="20875" y="310338"/>
                  </a:lnTo>
                  <a:lnTo>
                    <a:pt x="26872" y="257211"/>
                  </a:lnTo>
                  <a:lnTo>
                    <a:pt x="31357" y="204515"/>
                  </a:lnTo>
                  <a:lnTo>
                    <a:pt x="33392" y="153130"/>
                  </a:lnTo>
                  <a:lnTo>
                    <a:pt x="32039" y="103934"/>
                  </a:lnTo>
                  <a:lnTo>
                    <a:pt x="26358" y="57805"/>
                  </a:lnTo>
                  <a:lnTo>
                    <a:pt x="15412" y="15622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600"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2883642" y="1370964"/>
            <a:ext cx="3825240" cy="3350260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700" marR="5080" indent="6350" algn="ctr">
              <a:lnSpc>
                <a:spcPct val="100000"/>
              </a:lnSpc>
              <a:spcBef>
                <a:spcPts val="105"/>
              </a:spcBef>
            </a:pPr>
            <a:r>
              <a:rPr sz="2400" dirty="0">
                <a:latin typeface="Tahoma" panose="020B0604030504040204"/>
                <a:cs typeface="Tahoma" panose="020B0604030504040204"/>
              </a:rPr>
              <a:t>segala</a:t>
            </a:r>
            <a:r>
              <a:rPr sz="2400" spc="25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sesuatu</a:t>
            </a:r>
            <a:r>
              <a:rPr sz="2400" spc="320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yang </a:t>
            </a:r>
            <a:r>
              <a:rPr sz="2400" dirty="0">
                <a:latin typeface="Tahoma" panose="020B0604030504040204"/>
                <a:cs typeface="Tahoma" panose="020B0604030504040204"/>
              </a:rPr>
              <a:t>berada</a:t>
            </a:r>
            <a:r>
              <a:rPr sz="2400" spc="18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65" dirty="0">
                <a:latin typeface="Tahoma" panose="020B0604030504040204"/>
                <a:cs typeface="Tahoma" panose="020B0604030504040204"/>
              </a:rPr>
              <a:t>di</a:t>
            </a:r>
            <a:r>
              <a:rPr sz="2400" spc="19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sekitar</a:t>
            </a:r>
            <a:r>
              <a:rPr sz="2400" spc="190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40" dirty="0">
                <a:latin typeface="Tahoma" panose="020B0604030504040204"/>
                <a:cs typeface="Tahoma" panose="020B0604030504040204"/>
              </a:rPr>
              <a:t>makhluk </a:t>
            </a:r>
            <a:r>
              <a:rPr sz="2400" dirty="0">
                <a:latin typeface="Tahoma" panose="020B0604030504040204"/>
                <a:cs typeface="Tahoma" panose="020B0604030504040204"/>
              </a:rPr>
              <a:t>hidup,</a:t>
            </a:r>
            <a:r>
              <a:rPr sz="2400" spc="100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50" dirty="0">
                <a:latin typeface="Tahoma" panose="020B0604030504040204"/>
                <a:cs typeface="Tahoma" panose="020B0604030504040204"/>
              </a:rPr>
              <a:t>termasuk</a:t>
            </a:r>
            <a:r>
              <a:rPr sz="2400" spc="1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unsur </a:t>
            </a:r>
            <a:r>
              <a:rPr sz="2400" b="1" dirty="0">
                <a:latin typeface="Tahoma" panose="020B0604030504040204"/>
                <a:cs typeface="Tahoma" panose="020B0604030504040204"/>
              </a:rPr>
              <a:t>alam</a:t>
            </a:r>
            <a:r>
              <a:rPr sz="2400" b="1" spc="-85" dirty="0">
                <a:latin typeface="Tahoma" panose="020B0604030504040204"/>
                <a:cs typeface="Tahoma" panose="020B0604030504040204"/>
              </a:rPr>
              <a:t> </a:t>
            </a:r>
            <a:r>
              <a:rPr sz="2400" b="1" spc="-50" dirty="0">
                <a:latin typeface="Tahoma" panose="020B0604030504040204"/>
                <a:cs typeface="Tahoma" panose="020B0604030504040204"/>
              </a:rPr>
              <a:t>(tanah,</a:t>
            </a:r>
            <a:r>
              <a:rPr sz="2400" b="1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b="1" spc="-20" dirty="0">
                <a:latin typeface="Tahoma" panose="020B0604030504040204"/>
                <a:cs typeface="Tahoma" panose="020B0604030504040204"/>
              </a:rPr>
              <a:t>air,</a:t>
            </a:r>
            <a:r>
              <a:rPr sz="2400" b="1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400" b="1" spc="-10" dirty="0">
                <a:latin typeface="Tahoma" panose="020B0604030504040204"/>
                <a:cs typeface="Tahoma" panose="020B0604030504040204"/>
              </a:rPr>
              <a:t>udara), </a:t>
            </a:r>
            <a:r>
              <a:rPr sz="2400" b="1" spc="-30" dirty="0">
                <a:latin typeface="Tahoma" panose="020B0604030504040204"/>
                <a:cs typeface="Tahoma" panose="020B0604030504040204"/>
              </a:rPr>
              <a:t>makhluk</a:t>
            </a:r>
            <a:r>
              <a:rPr sz="2400" b="1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400" b="1" spc="-10" dirty="0">
                <a:latin typeface="Tahoma" panose="020B0604030504040204"/>
                <a:cs typeface="Tahoma" panose="020B0604030504040204"/>
              </a:rPr>
              <a:t>hidup</a:t>
            </a:r>
            <a:r>
              <a:rPr sz="2400" b="1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2400" b="1" spc="-40" dirty="0">
                <a:latin typeface="Tahoma" panose="020B0604030504040204"/>
                <a:cs typeface="Tahoma" panose="020B0604030504040204"/>
              </a:rPr>
              <a:t>(flora</a:t>
            </a:r>
            <a:r>
              <a:rPr sz="2400" b="1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400" b="1" spc="-25" dirty="0">
                <a:latin typeface="Tahoma" panose="020B0604030504040204"/>
                <a:cs typeface="Tahoma" panose="020B0604030504040204"/>
              </a:rPr>
              <a:t>dan </a:t>
            </a:r>
            <a:r>
              <a:rPr sz="2400" b="1" spc="-50" dirty="0">
                <a:latin typeface="Tahoma" panose="020B0604030504040204"/>
                <a:cs typeface="Tahoma" panose="020B0604030504040204"/>
              </a:rPr>
              <a:t>fauna),</a:t>
            </a:r>
            <a:r>
              <a:rPr sz="2400" b="1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400" b="1" dirty="0">
                <a:latin typeface="Tahoma" panose="020B0604030504040204"/>
                <a:cs typeface="Tahoma" panose="020B0604030504040204"/>
              </a:rPr>
              <a:t>serta</a:t>
            </a:r>
            <a:r>
              <a:rPr sz="2400" b="1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2400" b="1" spc="-20" dirty="0">
                <a:latin typeface="Tahoma" panose="020B0604030504040204"/>
                <a:cs typeface="Tahoma" panose="020B0604030504040204"/>
              </a:rPr>
              <a:t>unsur</a:t>
            </a:r>
            <a:r>
              <a:rPr sz="2400" b="1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400" b="1" spc="-10" dirty="0">
                <a:latin typeface="Tahoma" panose="020B0604030504040204"/>
                <a:cs typeface="Tahoma" panose="020B0604030504040204"/>
              </a:rPr>
              <a:t>sosial dan</a:t>
            </a:r>
            <a:r>
              <a:rPr sz="2400" b="1" spc="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b="1" spc="-50" dirty="0">
                <a:latin typeface="Tahoma" panose="020B0604030504040204"/>
                <a:cs typeface="Tahoma" panose="020B0604030504040204"/>
              </a:rPr>
              <a:t>budaya</a:t>
            </a:r>
            <a:r>
              <a:rPr sz="2400" b="1" spc="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yang</a:t>
            </a:r>
            <a:r>
              <a:rPr sz="24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40" dirty="0">
                <a:latin typeface="Tahoma" panose="020B0604030504040204"/>
                <a:cs typeface="Tahoma" panose="020B0604030504040204"/>
              </a:rPr>
              <a:t>saling </a:t>
            </a:r>
            <a:r>
              <a:rPr sz="2400" spc="20" dirty="0">
                <a:latin typeface="Tahoma" panose="020B0604030504040204"/>
                <a:cs typeface="Tahoma" panose="020B0604030504040204"/>
              </a:rPr>
              <a:t>berinteraksi</a:t>
            </a:r>
            <a:r>
              <a:rPr sz="2400" spc="27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25" dirty="0">
                <a:latin typeface="Tahoma" panose="020B0604030504040204"/>
                <a:cs typeface="Tahoma" panose="020B0604030504040204"/>
              </a:rPr>
              <a:t>dan </a:t>
            </a:r>
            <a:r>
              <a:rPr sz="2400" spc="45" dirty="0">
                <a:latin typeface="Tahoma" panose="020B0604030504040204"/>
                <a:cs typeface="Tahoma" panose="020B0604030504040204"/>
              </a:rPr>
              <a:t>memengaruhi</a:t>
            </a:r>
            <a:r>
              <a:rPr sz="2400" spc="10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kehidupan.</a:t>
            </a:r>
            <a:endParaRPr sz="24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594484" y="7686674"/>
            <a:ext cx="14349730" cy="1698625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065" marR="5080" indent="-1905" algn="ctr">
              <a:lnSpc>
                <a:spcPct val="101000"/>
              </a:lnSpc>
              <a:spcBef>
                <a:spcPts val="85"/>
              </a:spcBef>
            </a:pPr>
            <a:r>
              <a:rPr sz="3600" b="1" spc="-30" dirty="0">
                <a:latin typeface="Tahoma" panose="020B0604030504040204"/>
                <a:cs typeface="Tahoma" panose="020B0604030504040204"/>
              </a:rPr>
              <a:t>Dampak</a:t>
            </a:r>
            <a:r>
              <a:rPr sz="3600" b="1" spc="-70" dirty="0">
                <a:latin typeface="Tahoma" panose="020B0604030504040204"/>
                <a:cs typeface="Tahoma" panose="020B0604030504040204"/>
              </a:rPr>
              <a:t> </a:t>
            </a:r>
            <a:r>
              <a:rPr sz="3600" b="1" spc="-45" dirty="0">
                <a:latin typeface="Tahoma" panose="020B0604030504040204"/>
                <a:cs typeface="Tahoma" panose="020B0604030504040204"/>
              </a:rPr>
              <a:t>lingkungan</a:t>
            </a:r>
            <a:r>
              <a:rPr sz="3600" b="1" spc="-60" dirty="0">
                <a:latin typeface="Tahoma" panose="020B0604030504040204"/>
                <a:cs typeface="Tahoma" panose="020B0604030504040204"/>
              </a:rPr>
              <a:t> </a:t>
            </a:r>
            <a:r>
              <a:rPr sz="3600" spc="65" dirty="0">
                <a:latin typeface="Tahoma" panose="020B0604030504040204"/>
                <a:cs typeface="Tahoma" panose="020B0604030504040204"/>
              </a:rPr>
              <a:t>adalah</a:t>
            </a:r>
            <a:r>
              <a:rPr sz="3600" spc="-90" dirty="0">
                <a:latin typeface="Tahoma" panose="020B0604030504040204"/>
                <a:cs typeface="Tahoma" panose="020B0604030504040204"/>
              </a:rPr>
              <a:t> </a:t>
            </a:r>
            <a:r>
              <a:rPr sz="3600" b="1" spc="-45" dirty="0">
                <a:latin typeface="Tahoma" panose="020B0604030504040204"/>
                <a:cs typeface="Tahoma" panose="020B0604030504040204"/>
              </a:rPr>
              <a:t>perubahan</a:t>
            </a:r>
            <a:r>
              <a:rPr sz="3600" b="1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3600" b="1" spc="-20" dirty="0">
                <a:latin typeface="Tahoma" panose="020B0604030504040204"/>
                <a:cs typeface="Tahoma" panose="020B0604030504040204"/>
              </a:rPr>
              <a:t>pada</a:t>
            </a:r>
            <a:r>
              <a:rPr sz="3600" b="1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3600" b="1" spc="-10" dirty="0">
                <a:latin typeface="Tahoma" panose="020B0604030504040204"/>
                <a:cs typeface="Tahoma" panose="020B0604030504040204"/>
              </a:rPr>
              <a:t>kondisi</a:t>
            </a:r>
            <a:r>
              <a:rPr sz="3600" b="1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3600" b="1" dirty="0">
                <a:latin typeface="Tahoma" panose="020B0604030504040204"/>
                <a:cs typeface="Tahoma" panose="020B0604030504040204"/>
              </a:rPr>
              <a:t>fisik,</a:t>
            </a:r>
            <a:r>
              <a:rPr sz="3600" b="1" spc="-60" dirty="0">
                <a:latin typeface="Tahoma" panose="020B0604030504040204"/>
                <a:cs typeface="Tahoma" panose="020B0604030504040204"/>
              </a:rPr>
              <a:t> </a:t>
            </a:r>
            <a:r>
              <a:rPr sz="3600" b="1" spc="-10" dirty="0">
                <a:latin typeface="Tahoma" panose="020B0604030504040204"/>
                <a:cs typeface="Tahoma" panose="020B0604030504040204"/>
              </a:rPr>
              <a:t>biotik, </a:t>
            </a:r>
            <a:r>
              <a:rPr sz="3600" b="1" dirty="0">
                <a:latin typeface="Tahoma" panose="020B0604030504040204"/>
                <a:cs typeface="Tahoma" panose="020B0604030504040204"/>
              </a:rPr>
              <a:t>sosial,</a:t>
            </a:r>
            <a:r>
              <a:rPr sz="3600" b="1" spc="50" dirty="0">
                <a:latin typeface="Tahoma" panose="020B0604030504040204"/>
                <a:cs typeface="Tahoma" panose="020B0604030504040204"/>
              </a:rPr>
              <a:t> </a:t>
            </a:r>
            <a:r>
              <a:rPr sz="3600" b="1" spc="-60" dirty="0">
                <a:latin typeface="Tahoma" panose="020B0604030504040204"/>
                <a:cs typeface="Tahoma" panose="020B0604030504040204"/>
              </a:rPr>
              <a:t>atau</a:t>
            </a:r>
            <a:r>
              <a:rPr sz="3600" b="1" spc="30" dirty="0">
                <a:latin typeface="Tahoma" panose="020B0604030504040204"/>
                <a:cs typeface="Tahoma" panose="020B0604030504040204"/>
              </a:rPr>
              <a:t> </a:t>
            </a:r>
            <a:r>
              <a:rPr sz="3600" b="1" spc="-70" dirty="0">
                <a:latin typeface="Tahoma" panose="020B0604030504040204"/>
                <a:cs typeface="Tahoma" panose="020B0604030504040204"/>
              </a:rPr>
              <a:t>budaya</a:t>
            </a:r>
            <a:r>
              <a:rPr sz="3600" b="1" spc="25" dirty="0">
                <a:latin typeface="Tahoma" panose="020B0604030504040204"/>
                <a:cs typeface="Tahoma" panose="020B0604030504040204"/>
              </a:rPr>
              <a:t> </a:t>
            </a:r>
            <a:r>
              <a:rPr sz="3600" dirty="0">
                <a:latin typeface="Tahoma" panose="020B0604030504040204"/>
                <a:cs typeface="Tahoma" panose="020B0604030504040204"/>
              </a:rPr>
              <a:t>yang </a:t>
            </a:r>
            <a:r>
              <a:rPr sz="3600" spc="45" dirty="0">
                <a:latin typeface="Tahoma" panose="020B0604030504040204"/>
                <a:cs typeface="Tahoma" panose="020B0604030504040204"/>
              </a:rPr>
              <a:t>terjadi</a:t>
            </a:r>
            <a:r>
              <a:rPr sz="3600" spc="10" dirty="0">
                <a:latin typeface="Tahoma" panose="020B0604030504040204"/>
                <a:cs typeface="Tahoma" panose="020B0604030504040204"/>
              </a:rPr>
              <a:t> </a:t>
            </a:r>
            <a:r>
              <a:rPr sz="3600" spc="60" dirty="0">
                <a:latin typeface="Tahoma" panose="020B0604030504040204"/>
                <a:cs typeface="Tahoma" panose="020B0604030504040204"/>
              </a:rPr>
              <a:t>sebagai</a:t>
            </a:r>
            <a:r>
              <a:rPr sz="3600" spc="5" dirty="0">
                <a:latin typeface="Tahoma" panose="020B0604030504040204"/>
                <a:cs typeface="Tahoma" panose="020B0604030504040204"/>
              </a:rPr>
              <a:t> </a:t>
            </a:r>
            <a:r>
              <a:rPr sz="3600" spc="70" dirty="0">
                <a:latin typeface="Tahoma" panose="020B0604030504040204"/>
                <a:cs typeface="Tahoma" panose="020B0604030504040204"/>
              </a:rPr>
              <a:t>akibat</a:t>
            </a:r>
            <a:r>
              <a:rPr sz="36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3600" spc="60" dirty="0">
                <a:latin typeface="Tahoma" panose="020B0604030504040204"/>
                <a:cs typeface="Tahoma" panose="020B0604030504040204"/>
              </a:rPr>
              <a:t>langsung</a:t>
            </a:r>
            <a:r>
              <a:rPr sz="3600" spc="45" dirty="0">
                <a:latin typeface="Tahoma" panose="020B0604030504040204"/>
                <a:cs typeface="Tahoma" panose="020B0604030504040204"/>
              </a:rPr>
              <a:t> </a:t>
            </a:r>
            <a:r>
              <a:rPr sz="3600" spc="85" dirty="0">
                <a:latin typeface="Tahoma" panose="020B0604030504040204"/>
                <a:cs typeface="Tahoma" panose="020B0604030504040204"/>
              </a:rPr>
              <a:t>maupun </a:t>
            </a:r>
            <a:r>
              <a:rPr sz="3600" spc="70" dirty="0">
                <a:latin typeface="Tahoma" panose="020B0604030504040204"/>
                <a:cs typeface="Tahoma" panose="020B0604030504040204"/>
              </a:rPr>
              <a:t>tidak</a:t>
            </a:r>
            <a:r>
              <a:rPr sz="3600" spc="45" dirty="0">
                <a:latin typeface="Tahoma" panose="020B0604030504040204"/>
                <a:cs typeface="Tahoma" panose="020B0604030504040204"/>
              </a:rPr>
              <a:t> </a:t>
            </a:r>
            <a:r>
              <a:rPr sz="3600" spc="60" dirty="0">
                <a:latin typeface="Tahoma" panose="020B0604030504040204"/>
                <a:cs typeface="Tahoma" panose="020B0604030504040204"/>
              </a:rPr>
              <a:t>langsung</a:t>
            </a:r>
            <a:r>
              <a:rPr sz="3600" spc="75" dirty="0">
                <a:latin typeface="Tahoma" panose="020B0604030504040204"/>
                <a:cs typeface="Tahoma" panose="020B0604030504040204"/>
              </a:rPr>
              <a:t> dari</a:t>
            </a:r>
            <a:r>
              <a:rPr sz="3600" spc="60" dirty="0">
                <a:latin typeface="Tahoma" panose="020B0604030504040204"/>
                <a:cs typeface="Tahoma" panose="020B0604030504040204"/>
              </a:rPr>
              <a:t> </a:t>
            </a:r>
            <a:r>
              <a:rPr sz="3600" spc="70" dirty="0">
                <a:latin typeface="Tahoma" panose="020B0604030504040204"/>
                <a:cs typeface="Tahoma" panose="020B0604030504040204"/>
              </a:rPr>
              <a:t>suatu</a:t>
            </a:r>
            <a:r>
              <a:rPr sz="3600" spc="45" dirty="0">
                <a:latin typeface="Tahoma" panose="020B0604030504040204"/>
                <a:cs typeface="Tahoma" panose="020B0604030504040204"/>
              </a:rPr>
              <a:t> </a:t>
            </a:r>
            <a:r>
              <a:rPr sz="3600" spc="50" dirty="0">
                <a:latin typeface="Tahoma" panose="020B0604030504040204"/>
                <a:cs typeface="Tahoma" panose="020B0604030504040204"/>
              </a:rPr>
              <a:t>kegiatan</a:t>
            </a:r>
            <a:r>
              <a:rPr sz="3600" spc="55" dirty="0">
                <a:latin typeface="Tahoma" panose="020B0604030504040204"/>
                <a:cs typeface="Tahoma" panose="020B0604030504040204"/>
              </a:rPr>
              <a:t> </a:t>
            </a:r>
            <a:r>
              <a:rPr sz="3600" spc="60" dirty="0">
                <a:latin typeface="Tahoma" panose="020B0604030504040204"/>
                <a:cs typeface="Tahoma" panose="020B0604030504040204"/>
              </a:rPr>
              <a:t>atau</a:t>
            </a:r>
            <a:r>
              <a:rPr sz="3600" spc="45" dirty="0">
                <a:latin typeface="Tahoma" panose="020B0604030504040204"/>
                <a:cs typeface="Tahoma" panose="020B0604030504040204"/>
              </a:rPr>
              <a:t> </a:t>
            </a:r>
            <a:r>
              <a:rPr sz="3600" dirty="0">
                <a:latin typeface="Tahoma" panose="020B0604030504040204"/>
                <a:cs typeface="Tahoma" panose="020B0604030504040204"/>
              </a:rPr>
              <a:t>proyek</a:t>
            </a:r>
            <a:r>
              <a:rPr sz="3600" spc="35" dirty="0">
                <a:latin typeface="Tahoma" panose="020B0604030504040204"/>
                <a:cs typeface="Tahoma" panose="020B0604030504040204"/>
              </a:rPr>
              <a:t> </a:t>
            </a:r>
            <a:r>
              <a:rPr sz="3600" spc="55" dirty="0">
                <a:latin typeface="Tahoma" panose="020B0604030504040204"/>
                <a:cs typeface="Tahoma" panose="020B0604030504040204"/>
              </a:rPr>
              <a:t>pembangunan.</a:t>
            </a:r>
            <a:endParaRPr sz="3600">
              <a:latin typeface="Tahoma" panose="020B0604030504040204"/>
              <a:cs typeface="Tahoma" panose="020B0604030504040204"/>
            </a:endParaRPr>
          </a:p>
        </p:txBody>
      </p: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72100" y="1923922"/>
            <a:ext cx="7229602" cy="2390774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6992618" y="2725420"/>
            <a:ext cx="3810000" cy="786765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900" spc="8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Lingkungan?</a:t>
            </a:r>
            <a:endParaRPr sz="4900">
              <a:latin typeface="Tahoma" panose="020B0604030504040204"/>
              <a:cs typeface="Tahoma" panose="020B0604030504040204"/>
            </a:endParaRPr>
          </a:p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53050" y="4457572"/>
            <a:ext cx="7248652" cy="2390774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7594600" y="5150358"/>
            <a:ext cx="3028950" cy="786765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900" spc="16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Dampak</a:t>
            </a:r>
            <a:r>
              <a:rPr sz="4900" spc="2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4900" spc="-5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?</a:t>
            </a:r>
            <a:endParaRPr sz="4900">
              <a:latin typeface="Tahoma" panose="020B0604030504040204"/>
              <a:cs typeface="Tahoma" panose="020B0604030504040204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834" y="1464182"/>
            <a:ext cx="7993380" cy="64706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4000" b="1" spc="-10" dirty="0">
                <a:latin typeface="Arial" panose="020B0604020202020204"/>
                <a:cs typeface="Arial" panose="020B0604020202020204"/>
              </a:rPr>
              <a:t>Jenis-</a:t>
            </a:r>
            <a:r>
              <a:rPr sz="4000" b="1" dirty="0">
                <a:latin typeface="Arial" panose="020B0604020202020204"/>
                <a:cs typeface="Arial" panose="020B0604020202020204"/>
              </a:rPr>
              <a:t>jenis</a:t>
            </a:r>
            <a:r>
              <a:rPr sz="4000" b="1" spc="-25" dirty="0">
                <a:latin typeface="Arial" panose="020B0604020202020204"/>
                <a:cs typeface="Arial" panose="020B0604020202020204"/>
              </a:rPr>
              <a:t> </a:t>
            </a:r>
            <a:r>
              <a:rPr sz="4000" b="1" dirty="0">
                <a:latin typeface="Arial" panose="020B0604020202020204"/>
                <a:cs typeface="Arial" panose="020B0604020202020204"/>
              </a:rPr>
              <a:t>Dampak</a:t>
            </a:r>
            <a:r>
              <a:rPr sz="4000" b="1" spc="-15" dirty="0">
                <a:latin typeface="Arial" panose="020B0604020202020204"/>
                <a:cs typeface="Arial" panose="020B0604020202020204"/>
              </a:rPr>
              <a:t> </a:t>
            </a:r>
            <a:r>
              <a:rPr sz="4000" b="1" spc="-10" dirty="0">
                <a:latin typeface="Arial" panose="020B0604020202020204"/>
                <a:cs typeface="Arial" panose="020B0604020202020204"/>
              </a:rPr>
              <a:t>Lingkungan:</a:t>
            </a:r>
            <a:endParaRPr sz="4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xfrm>
            <a:off x="2358388" y="281812"/>
            <a:ext cx="2627628" cy="87884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pc="-10" dirty="0"/>
              <a:t>Definisi</a:t>
            </a:r>
            <a:endParaRPr spc="-10" dirty="0"/>
          </a:p>
        </p:txBody>
      </p:sp>
      <p:pic>
        <p:nvPicPr>
          <p:cNvPr id="4" name="object 4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152400" y="2209796"/>
            <a:ext cx="18135600" cy="80391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314450" y="5962650"/>
            <a:ext cx="5219700" cy="3905250"/>
            <a:chOff x="657225" y="2981325"/>
            <a:chExt cx="2609850" cy="195262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57225" y="2981325"/>
              <a:ext cx="2609850" cy="195262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42950" y="4543425"/>
              <a:ext cx="466725" cy="333375"/>
            </a:xfrm>
            <a:custGeom>
              <a:avLst/>
              <a:gdLst/>
              <a:ahLst/>
              <a:cxnLst/>
              <a:rect l="l" t="t" r="r" b="b"/>
              <a:pathLst>
                <a:path w="466725" h="333375">
                  <a:moveTo>
                    <a:pt x="466725" y="0"/>
                  </a:moveTo>
                  <a:lnTo>
                    <a:pt x="0" y="0"/>
                  </a:lnTo>
                  <a:lnTo>
                    <a:pt x="0" y="333375"/>
                  </a:lnTo>
                  <a:lnTo>
                    <a:pt x="466725" y="333375"/>
                  </a:lnTo>
                  <a:lnTo>
                    <a:pt x="466725" y="0"/>
                  </a:lnTo>
                  <a:close/>
                </a:path>
              </a:pathLst>
            </a:custGeom>
            <a:solidFill>
              <a:srgbClr val="3493B9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sp>
          <p:nvSpPr>
            <p:cNvPr id="5" name="object 5"/>
            <p:cNvSpPr/>
            <p:nvPr/>
          </p:nvSpPr>
          <p:spPr>
            <a:xfrm>
              <a:off x="723900" y="4524375"/>
              <a:ext cx="504825" cy="371475"/>
            </a:xfrm>
            <a:custGeom>
              <a:avLst/>
              <a:gdLst/>
              <a:ahLst/>
              <a:cxnLst/>
              <a:rect l="l" t="t" r="r" b="b"/>
              <a:pathLst>
                <a:path w="504825" h="371475">
                  <a:moveTo>
                    <a:pt x="485775" y="0"/>
                  </a:moveTo>
                  <a:lnTo>
                    <a:pt x="19050" y="0"/>
                  </a:lnTo>
                  <a:lnTo>
                    <a:pt x="11637" y="1496"/>
                  </a:lnTo>
                  <a:lnTo>
                    <a:pt x="5581" y="5576"/>
                  </a:lnTo>
                  <a:lnTo>
                    <a:pt x="1497" y="11631"/>
                  </a:lnTo>
                  <a:lnTo>
                    <a:pt x="0" y="19050"/>
                  </a:lnTo>
                  <a:lnTo>
                    <a:pt x="0" y="352425"/>
                  </a:lnTo>
                  <a:lnTo>
                    <a:pt x="1497" y="359837"/>
                  </a:lnTo>
                  <a:lnTo>
                    <a:pt x="5581" y="365893"/>
                  </a:lnTo>
                  <a:lnTo>
                    <a:pt x="11637" y="369977"/>
                  </a:lnTo>
                  <a:lnTo>
                    <a:pt x="19050" y="371475"/>
                  </a:lnTo>
                  <a:lnTo>
                    <a:pt x="485775" y="371475"/>
                  </a:lnTo>
                  <a:lnTo>
                    <a:pt x="493187" y="369977"/>
                  </a:lnTo>
                  <a:lnTo>
                    <a:pt x="499243" y="365893"/>
                  </a:lnTo>
                  <a:lnTo>
                    <a:pt x="503327" y="359837"/>
                  </a:lnTo>
                  <a:lnTo>
                    <a:pt x="504825" y="352425"/>
                  </a:lnTo>
                  <a:lnTo>
                    <a:pt x="504825" y="348615"/>
                  </a:lnTo>
                  <a:lnTo>
                    <a:pt x="22859" y="348615"/>
                  </a:lnTo>
                  <a:lnTo>
                    <a:pt x="22859" y="22859"/>
                  </a:lnTo>
                  <a:lnTo>
                    <a:pt x="504825" y="22859"/>
                  </a:lnTo>
                  <a:lnTo>
                    <a:pt x="504825" y="19050"/>
                  </a:lnTo>
                  <a:lnTo>
                    <a:pt x="503327" y="11631"/>
                  </a:lnTo>
                  <a:lnTo>
                    <a:pt x="499243" y="5576"/>
                  </a:lnTo>
                  <a:lnTo>
                    <a:pt x="493187" y="1496"/>
                  </a:lnTo>
                  <a:lnTo>
                    <a:pt x="485775" y="0"/>
                  </a:lnTo>
                  <a:close/>
                </a:path>
                <a:path w="504825" h="371475">
                  <a:moveTo>
                    <a:pt x="504825" y="22859"/>
                  </a:moveTo>
                  <a:lnTo>
                    <a:pt x="481965" y="22859"/>
                  </a:lnTo>
                  <a:lnTo>
                    <a:pt x="481965" y="348615"/>
                  </a:lnTo>
                  <a:lnTo>
                    <a:pt x="504825" y="348615"/>
                  </a:lnTo>
                  <a:lnTo>
                    <a:pt x="504825" y="22859"/>
                  </a:lnTo>
                  <a:close/>
                </a:path>
                <a:path w="504825" h="371475">
                  <a:moveTo>
                    <a:pt x="474344" y="30479"/>
                  </a:moveTo>
                  <a:lnTo>
                    <a:pt x="30479" y="30479"/>
                  </a:lnTo>
                  <a:lnTo>
                    <a:pt x="30479" y="340995"/>
                  </a:lnTo>
                  <a:lnTo>
                    <a:pt x="474344" y="340995"/>
                  </a:lnTo>
                  <a:lnTo>
                    <a:pt x="474344" y="333375"/>
                  </a:lnTo>
                  <a:lnTo>
                    <a:pt x="38100" y="333375"/>
                  </a:lnTo>
                  <a:lnTo>
                    <a:pt x="38100" y="38100"/>
                  </a:lnTo>
                  <a:lnTo>
                    <a:pt x="474344" y="38100"/>
                  </a:lnTo>
                  <a:lnTo>
                    <a:pt x="474344" y="30479"/>
                  </a:lnTo>
                  <a:close/>
                </a:path>
                <a:path w="504825" h="371475">
                  <a:moveTo>
                    <a:pt x="474344" y="38100"/>
                  </a:moveTo>
                  <a:lnTo>
                    <a:pt x="466725" y="38100"/>
                  </a:lnTo>
                  <a:lnTo>
                    <a:pt x="466725" y="333375"/>
                  </a:lnTo>
                  <a:lnTo>
                    <a:pt x="474344" y="333375"/>
                  </a:lnTo>
                  <a:lnTo>
                    <a:pt x="474344" y="38100"/>
                  </a:lnTo>
                  <a:close/>
                </a:path>
              </a:pathLst>
            </a:custGeom>
            <a:solidFill>
              <a:srgbClr val="226B87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863088" y="123188"/>
            <a:ext cx="14561820" cy="87884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260350">
              <a:lnSpc>
                <a:spcPct val="100000"/>
              </a:lnSpc>
              <a:spcBef>
                <a:spcPts val="130"/>
              </a:spcBef>
            </a:pPr>
            <a:r>
              <a:rPr dirty="0"/>
              <a:t>Dampak</a:t>
            </a:r>
            <a:r>
              <a:rPr spc="145" dirty="0"/>
              <a:t> </a:t>
            </a:r>
            <a:r>
              <a:rPr dirty="0"/>
              <a:t>Positif</a:t>
            </a:r>
            <a:r>
              <a:rPr spc="155" dirty="0"/>
              <a:t> </a:t>
            </a:r>
            <a:r>
              <a:rPr dirty="0"/>
              <a:t>dan</a:t>
            </a:r>
            <a:r>
              <a:rPr spc="140" dirty="0"/>
              <a:t> </a:t>
            </a:r>
            <a:r>
              <a:rPr spc="-10" dirty="0"/>
              <a:t>Negatif</a:t>
            </a:r>
            <a:endParaRPr spc="-10" dirty="0"/>
          </a:p>
        </p:txBody>
      </p:sp>
      <p:grpSp>
        <p:nvGrpSpPr>
          <p:cNvPr id="8" name="object 8"/>
          <p:cNvGrpSpPr/>
          <p:nvPr/>
        </p:nvGrpSpPr>
        <p:grpSpPr>
          <a:xfrm>
            <a:off x="666750" y="1543050"/>
            <a:ext cx="3257550" cy="4038600"/>
            <a:chOff x="333375" y="771525"/>
            <a:chExt cx="1628775" cy="2019300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3375" y="771525"/>
              <a:ext cx="1628775" cy="200025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61950" y="2438400"/>
              <a:ext cx="466725" cy="333375"/>
            </a:xfrm>
            <a:custGeom>
              <a:avLst/>
              <a:gdLst/>
              <a:ahLst/>
              <a:cxnLst/>
              <a:rect l="l" t="t" r="r" b="b"/>
              <a:pathLst>
                <a:path w="466725" h="333375">
                  <a:moveTo>
                    <a:pt x="466725" y="0"/>
                  </a:moveTo>
                  <a:lnTo>
                    <a:pt x="0" y="0"/>
                  </a:lnTo>
                  <a:lnTo>
                    <a:pt x="0" y="333375"/>
                  </a:lnTo>
                  <a:lnTo>
                    <a:pt x="466725" y="333375"/>
                  </a:lnTo>
                  <a:lnTo>
                    <a:pt x="466725" y="0"/>
                  </a:lnTo>
                  <a:close/>
                </a:path>
              </a:pathLst>
            </a:custGeom>
            <a:solidFill>
              <a:srgbClr val="3493B9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sp>
          <p:nvSpPr>
            <p:cNvPr id="11" name="object 11"/>
            <p:cNvSpPr/>
            <p:nvPr/>
          </p:nvSpPr>
          <p:spPr>
            <a:xfrm>
              <a:off x="342900" y="2419350"/>
              <a:ext cx="504825" cy="371475"/>
            </a:xfrm>
            <a:custGeom>
              <a:avLst/>
              <a:gdLst/>
              <a:ahLst/>
              <a:cxnLst/>
              <a:rect l="l" t="t" r="r" b="b"/>
              <a:pathLst>
                <a:path w="504825" h="371475">
                  <a:moveTo>
                    <a:pt x="485775" y="0"/>
                  </a:moveTo>
                  <a:lnTo>
                    <a:pt x="19050" y="0"/>
                  </a:lnTo>
                  <a:lnTo>
                    <a:pt x="11637" y="1494"/>
                  </a:lnTo>
                  <a:lnTo>
                    <a:pt x="5581" y="5572"/>
                  </a:lnTo>
                  <a:lnTo>
                    <a:pt x="1497" y="11626"/>
                  </a:lnTo>
                  <a:lnTo>
                    <a:pt x="0" y="19050"/>
                  </a:lnTo>
                  <a:lnTo>
                    <a:pt x="0" y="352425"/>
                  </a:lnTo>
                  <a:lnTo>
                    <a:pt x="1497" y="359848"/>
                  </a:lnTo>
                  <a:lnTo>
                    <a:pt x="5581" y="365902"/>
                  </a:lnTo>
                  <a:lnTo>
                    <a:pt x="11637" y="369980"/>
                  </a:lnTo>
                  <a:lnTo>
                    <a:pt x="19050" y="371475"/>
                  </a:lnTo>
                  <a:lnTo>
                    <a:pt x="485775" y="371475"/>
                  </a:lnTo>
                  <a:lnTo>
                    <a:pt x="493187" y="369980"/>
                  </a:lnTo>
                  <a:lnTo>
                    <a:pt x="499243" y="365902"/>
                  </a:lnTo>
                  <a:lnTo>
                    <a:pt x="503327" y="359848"/>
                  </a:lnTo>
                  <a:lnTo>
                    <a:pt x="504825" y="352425"/>
                  </a:lnTo>
                  <a:lnTo>
                    <a:pt x="504825" y="348614"/>
                  </a:lnTo>
                  <a:lnTo>
                    <a:pt x="22860" y="348614"/>
                  </a:lnTo>
                  <a:lnTo>
                    <a:pt x="22860" y="22860"/>
                  </a:lnTo>
                  <a:lnTo>
                    <a:pt x="504825" y="22860"/>
                  </a:lnTo>
                  <a:lnTo>
                    <a:pt x="504825" y="19050"/>
                  </a:lnTo>
                  <a:lnTo>
                    <a:pt x="503327" y="11626"/>
                  </a:lnTo>
                  <a:lnTo>
                    <a:pt x="499243" y="5572"/>
                  </a:lnTo>
                  <a:lnTo>
                    <a:pt x="493187" y="1494"/>
                  </a:lnTo>
                  <a:lnTo>
                    <a:pt x="485775" y="0"/>
                  </a:lnTo>
                  <a:close/>
                </a:path>
                <a:path w="504825" h="371475">
                  <a:moveTo>
                    <a:pt x="504825" y="22860"/>
                  </a:moveTo>
                  <a:lnTo>
                    <a:pt x="481965" y="22860"/>
                  </a:lnTo>
                  <a:lnTo>
                    <a:pt x="481965" y="348614"/>
                  </a:lnTo>
                  <a:lnTo>
                    <a:pt x="504825" y="348614"/>
                  </a:lnTo>
                  <a:lnTo>
                    <a:pt x="504825" y="22860"/>
                  </a:lnTo>
                  <a:close/>
                </a:path>
                <a:path w="504825" h="371475">
                  <a:moveTo>
                    <a:pt x="474344" y="30480"/>
                  </a:moveTo>
                  <a:lnTo>
                    <a:pt x="30479" y="30480"/>
                  </a:lnTo>
                  <a:lnTo>
                    <a:pt x="30479" y="340994"/>
                  </a:lnTo>
                  <a:lnTo>
                    <a:pt x="474344" y="340994"/>
                  </a:lnTo>
                  <a:lnTo>
                    <a:pt x="474344" y="333375"/>
                  </a:lnTo>
                  <a:lnTo>
                    <a:pt x="38100" y="333375"/>
                  </a:lnTo>
                  <a:lnTo>
                    <a:pt x="38100" y="38100"/>
                  </a:lnTo>
                  <a:lnTo>
                    <a:pt x="474344" y="38100"/>
                  </a:lnTo>
                  <a:lnTo>
                    <a:pt x="474344" y="30480"/>
                  </a:lnTo>
                  <a:close/>
                </a:path>
                <a:path w="504825" h="371475">
                  <a:moveTo>
                    <a:pt x="474344" y="38100"/>
                  </a:moveTo>
                  <a:lnTo>
                    <a:pt x="466725" y="38100"/>
                  </a:lnTo>
                  <a:lnTo>
                    <a:pt x="466725" y="333375"/>
                  </a:lnTo>
                  <a:lnTo>
                    <a:pt x="474344" y="333375"/>
                  </a:lnTo>
                  <a:lnTo>
                    <a:pt x="474344" y="38100"/>
                  </a:lnTo>
                  <a:close/>
                </a:path>
              </a:pathLst>
            </a:custGeom>
            <a:solidFill>
              <a:srgbClr val="226B87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5734050" y="2095500"/>
            <a:ext cx="12172950" cy="3448050"/>
            <a:chOff x="2867025" y="1047750"/>
            <a:chExt cx="6086475" cy="1724025"/>
          </a:xfrm>
        </p:grpSpPr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76550" y="1047750"/>
              <a:ext cx="6076950" cy="171450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2886075" y="2419350"/>
              <a:ext cx="476250" cy="333375"/>
            </a:xfrm>
            <a:custGeom>
              <a:avLst/>
              <a:gdLst/>
              <a:ahLst/>
              <a:cxnLst/>
              <a:rect l="l" t="t" r="r" b="b"/>
              <a:pathLst>
                <a:path w="476250" h="333375">
                  <a:moveTo>
                    <a:pt x="476250" y="0"/>
                  </a:moveTo>
                  <a:lnTo>
                    <a:pt x="0" y="0"/>
                  </a:lnTo>
                  <a:lnTo>
                    <a:pt x="0" y="333375"/>
                  </a:lnTo>
                  <a:lnTo>
                    <a:pt x="476250" y="333375"/>
                  </a:lnTo>
                  <a:lnTo>
                    <a:pt x="476250" y="0"/>
                  </a:lnTo>
                  <a:close/>
                </a:path>
              </a:pathLst>
            </a:custGeom>
            <a:solidFill>
              <a:srgbClr val="3493B9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sp>
          <p:nvSpPr>
            <p:cNvPr id="15" name="object 15"/>
            <p:cNvSpPr/>
            <p:nvPr/>
          </p:nvSpPr>
          <p:spPr>
            <a:xfrm>
              <a:off x="2867025" y="2400300"/>
              <a:ext cx="514350" cy="371475"/>
            </a:xfrm>
            <a:custGeom>
              <a:avLst/>
              <a:gdLst/>
              <a:ahLst/>
              <a:cxnLst/>
              <a:rect l="l" t="t" r="r" b="b"/>
              <a:pathLst>
                <a:path w="514350" h="371475">
                  <a:moveTo>
                    <a:pt x="495300" y="0"/>
                  </a:moveTo>
                  <a:lnTo>
                    <a:pt x="19050" y="0"/>
                  </a:lnTo>
                  <a:lnTo>
                    <a:pt x="11626" y="1494"/>
                  </a:lnTo>
                  <a:lnTo>
                    <a:pt x="5572" y="5572"/>
                  </a:lnTo>
                  <a:lnTo>
                    <a:pt x="1494" y="11626"/>
                  </a:lnTo>
                  <a:lnTo>
                    <a:pt x="0" y="19050"/>
                  </a:lnTo>
                  <a:lnTo>
                    <a:pt x="0" y="352425"/>
                  </a:lnTo>
                  <a:lnTo>
                    <a:pt x="1494" y="359848"/>
                  </a:lnTo>
                  <a:lnTo>
                    <a:pt x="5572" y="365902"/>
                  </a:lnTo>
                  <a:lnTo>
                    <a:pt x="11626" y="369980"/>
                  </a:lnTo>
                  <a:lnTo>
                    <a:pt x="19050" y="371475"/>
                  </a:lnTo>
                  <a:lnTo>
                    <a:pt x="495300" y="371475"/>
                  </a:lnTo>
                  <a:lnTo>
                    <a:pt x="502723" y="369980"/>
                  </a:lnTo>
                  <a:lnTo>
                    <a:pt x="508777" y="365902"/>
                  </a:lnTo>
                  <a:lnTo>
                    <a:pt x="512855" y="359848"/>
                  </a:lnTo>
                  <a:lnTo>
                    <a:pt x="514350" y="352425"/>
                  </a:lnTo>
                  <a:lnTo>
                    <a:pt x="514350" y="348614"/>
                  </a:lnTo>
                  <a:lnTo>
                    <a:pt x="22860" y="348614"/>
                  </a:lnTo>
                  <a:lnTo>
                    <a:pt x="22860" y="22860"/>
                  </a:lnTo>
                  <a:lnTo>
                    <a:pt x="514350" y="22860"/>
                  </a:lnTo>
                  <a:lnTo>
                    <a:pt x="514350" y="19050"/>
                  </a:lnTo>
                  <a:lnTo>
                    <a:pt x="512855" y="11626"/>
                  </a:lnTo>
                  <a:lnTo>
                    <a:pt x="508777" y="5572"/>
                  </a:lnTo>
                  <a:lnTo>
                    <a:pt x="502723" y="1494"/>
                  </a:lnTo>
                  <a:lnTo>
                    <a:pt x="495300" y="0"/>
                  </a:lnTo>
                  <a:close/>
                </a:path>
                <a:path w="514350" h="371475">
                  <a:moveTo>
                    <a:pt x="514350" y="22860"/>
                  </a:moveTo>
                  <a:lnTo>
                    <a:pt x="491489" y="22860"/>
                  </a:lnTo>
                  <a:lnTo>
                    <a:pt x="491489" y="348614"/>
                  </a:lnTo>
                  <a:lnTo>
                    <a:pt x="514350" y="348614"/>
                  </a:lnTo>
                  <a:lnTo>
                    <a:pt x="514350" y="22860"/>
                  </a:lnTo>
                  <a:close/>
                </a:path>
                <a:path w="514350" h="371475">
                  <a:moveTo>
                    <a:pt x="483870" y="30480"/>
                  </a:moveTo>
                  <a:lnTo>
                    <a:pt x="30480" y="30480"/>
                  </a:lnTo>
                  <a:lnTo>
                    <a:pt x="30480" y="340994"/>
                  </a:lnTo>
                  <a:lnTo>
                    <a:pt x="483870" y="340994"/>
                  </a:lnTo>
                  <a:lnTo>
                    <a:pt x="483870" y="333375"/>
                  </a:lnTo>
                  <a:lnTo>
                    <a:pt x="38100" y="333375"/>
                  </a:lnTo>
                  <a:lnTo>
                    <a:pt x="38100" y="38100"/>
                  </a:lnTo>
                  <a:lnTo>
                    <a:pt x="483870" y="38100"/>
                  </a:lnTo>
                  <a:lnTo>
                    <a:pt x="483870" y="30480"/>
                  </a:lnTo>
                  <a:close/>
                </a:path>
                <a:path w="514350" h="371475">
                  <a:moveTo>
                    <a:pt x="483870" y="38100"/>
                  </a:moveTo>
                  <a:lnTo>
                    <a:pt x="476250" y="38100"/>
                  </a:lnTo>
                  <a:lnTo>
                    <a:pt x="476250" y="333375"/>
                  </a:lnTo>
                  <a:lnTo>
                    <a:pt x="483870" y="333375"/>
                  </a:lnTo>
                  <a:lnTo>
                    <a:pt x="483870" y="38100"/>
                  </a:lnTo>
                  <a:close/>
                </a:path>
              </a:pathLst>
            </a:custGeom>
            <a:solidFill>
              <a:srgbClr val="226B87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8077200" y="6076950"/>
            <a:ext cx="6953250" cy="3924300"/>
            <a:chOff x="4038600" y="3038475"/>
            <a:chExt cx="3476625" cy="1962150"/>
          </a:xfrm>
        </p:grpSpPr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48125" y="3038475"/>
              <a:ext cx="3467100" cy="1952625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4057650" y="4648200"/>
              <a:ext cx="466725" cy="333375"/>
            </a:xfrm>
            <a:custGeom>
              <a:avLst/>
              <a:gdLst/>
              <a:ahLst/>
              <a:cxnLst/>
              <a:rect l="l" t="t" r="r" b="b"/>
              <a:pathLst>
                <a:path w="466725" h="333375">
                  <a:moveTo>
                    <a:pt x="466725" y="0"/>
                  </a:moveTo>
                  <a:lnTo>
                    <a:pt x="0" y="0"/>
                  </a:lnTo>
                  <a:lnTo>
                    <a:pt x="0" y="333375"/>
                  </a:lnTo>
                  <a:lnTo>
                    <a:pt x="466725" y="333375"/>
                  </a:lnTo>
                  <a:lnTo>
                    <a:pt x="466725" y="0"/>
                  </a:lnTo>
                  <a:close/>
                </a:path>
              </a:pathLst>
            </a:custGeom>
            <a:solidFill>
              <a:srgbClr val="3493B9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sp>
          <p:nvSpPr>
            <p:cNvPr id="19" name="object 19"/>
            <p:cNvSpPr/>
            <p:nvPr/>
          </p:nvSpPr>
          <p:spPr>
            <a:xfrm>
              <a:off x="4038600" y="4629150"/>
              <a:ext cx="504825" cy="371475"/>
            </a:xfrm>
            <a:custGeom>
              <a:avLst/>
              <a:gdLst/>
              <a:ahLst/>
              <a:cxnLst/>
              <a:rect l="l" t="t" r="r" b="b"/>
              <a:pathLst>
                <a:path w="504825" h="371475">
                  <a:moveTo>
                    <a:pt x="485775" y="0"/>
                  </a:moveTo>
                  <a:lnTo>
                    <a:pt x="19050" y="0"/>
                  </a:lnTo>
                  <a:lnTo>
                    <a:pt x="11626" y="1497"/>
                  </a:lnTo>
                  <a:lnTo>
                    <a:pt x="5572" y="5581"/>
                  </a:lnTo>
                  <a:lnTo>
                    <a:pt x="1494" y="11637"/>
                  </a:lnTo>
                  <a:lnTo>
                    <a:pt x="0" y="19050"/>
                  </a:lnTo>
                  <a:lnTo>
                    <a:pt x="0" y="352425"/>
                  </a:lnTo>
                  <a:lnTo>
                    <a:pt x="1494" y="359837"/>
                  </a:lnTo>
                  <a:lnTo>
                    <a:pt x="5572" y="365893"/>
                  </a:lnTo>
                  <a:lnTo>
                    <a:pt x="11626" y="369977"/>
                  </a:lnTo>
                  <a:lnTo>
                    <a:pt x="19050" y="371475"/>
                  </a:lnTo>
                  <a:lnTo>
                    <a:pt x="485775" y="371475"/>
                  </a:lnTo>
                  <a:lnTo>
                    <a:pt x="493198" y="369977"/>
                  </a:lnTo>
                  <a:lnTo>
                    <a:pt x="499252" y="365893"/>
                  </a:lnTo>
                  <a:lnTo>
                    <a:pt x="503330" y="359837"/>
                  </a:lnTo>
                  <a:lnTo>
                    <a:pt x="504825" y="352425"/>
                  </a:lnTo>
                  <a:lnTo>
                    <a:pt x="504825" y="348615"/>
                  </a:lnTo>
                  <a:lnTo>
                    <a:pt x="22860" y="348615"/>
                  </a:lnTo>
                  <a:lnTo>
                    <a:pt x="22860" y="22859"/>
                  </a:lnTo>
                  <a:lnTo>
                    <a:pt x="504825" y="22859"/>
                  </a:lnTo>
                  <a:lnTo>
                    <a:pt x="504825" y="19050"/>
                  </a:lnTo>
                  <a:lnTo>
                    <a:pt x="503330" y="11637"/>
                  </a:lnTo>
                  <a:lnTo>
                    <a:pt x="499252" y="5581"/>
                  </a:lnTo>
                  <a:lnTo>
                    <a:pt x="493198" y="1497"/>
                  </a:lnTo>
                  <a:lnTo>
                    <a:pt x="485775" y="0"/>
                  </a:lnTo>
                  <a:close/>
                </a:path>
                <a:path w="504825" h="371475">
                  <a:moveTo>
                    <a:pt x="504825" y="22859"/>
                  </a:moveTo>
                  <a:lnTo>
                    <a:pt x="481964" y="22859"/>
                  </a:lnTo>
                  <a:lnTo>
                    <a:pt x="481964" y="348615"/>
                  </a:lnTo>
                  <a:lnTo>
                    <a:pt x="504825" y="348615"/>
                  </a:lnTo>
                  <a:lnTo>
                    <a:pt x="504825" y="22859"/>
                  </a:lnTo>
                  <a:close/>
                </a:path>
                <a:path w="504825" h="371475">
                  <a:moveTo>
                    <a:pt x="474345" y="30479"/>
                  </a:moveTo>
                  <a:lnTo>
                    <a:pt x="30479" y="30479"/>
                  </a:lnTo>
                  <a:lnTo>
                    <a:pt x="30479" y="340995"/>
                  </a:lnTo>
                  <a:lnTo>
                    <a:pt x="474345" y="340995"/>
                  </a:lnTo>
                  <a:lnTo>
                    <a:pt x="474345" y="333375"/>
                  </a:lnTo>
                  <a:lnTo>
                    <a:pt x="38100" y="333375"/>
                  </a:lnTo>
                  <a:lnTo>
                    <a:pt x="38100" y="38100"/>
                  </a:lnTo>
                  <a:lnTo>
                    <a:pt x="474345" y="38100"/>
                  </a:lnTo>
                  <a:lnTo>
                    <a:pt x="474345" y="30479"/>
                  </a:lnTo>
                  <a:close/>
                </a:path>
                <a:path w="504825" h="371475">
                  <a:moveTo>
                    <a:pt x="474345" y="38100"/>
                  </a:moveTo>
                  <a:lnTo>
                    <a:pt x="466725" y="38100"/>
                  </a:lnTo>
                  <a:lnTo>
                    <a:pt x="466725" y="333375"/>
                  </a:lnTo>
                  <a:lnTo>
                    <a:pt x="474345" y="333375"/>
                  </a:lnTo>
                  <a:lnTo>
                    <a:pt x="474345" y="38100"/>
                  </a:lnTo>
                  <a:close/>
                </a:path>
              </a:pathLst>
            </a:custGeom>
            <a:solidFill>
              <a:srgbClr val="226B87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1792604" y="9112250"/>
            <a:ext cx="337820" cy="580390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spc="8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2</a:t>
            </a:r>
            <a:endParaRPr sz="36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22984" y="4905374"/>
            <a:ext cx="337820" cy="57912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8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1</a:t>
            </a:r>
            <a:endParaRPr sz="36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422640" y="9324974"/>
            <a:ext cx="337820" cy="580390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spc="8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4</a:t>
            </a:r>
            <a:endParaRPr sz="36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089140" y="4854574"/>
            <a:ext cx="337820" cy="57912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8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3</a:t>
            </a:r>
            <a:endParaRPr sz="3600">
              <a:latin typeface="Tahoma" panose="020B0604030504040204"/>
              <a:cs typeface="Tahoma" panose="020B0604030504040204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63088" y="123188"/>
            <a:ext cx="14561820" cy="87884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260350">
              <a:lnSpc>
                <a:spcPct val="100000"/>
              </a:lnSpc>
              <a:spcBef>
                <a:spcPts val="130"/>
              </a:spcBef>
            </a:pPr>
            <a:r>
              <a:rPr dirty="0">
                <a:solidFill>
                  <a:srgbClr val="2583C5"/>
                </a:solidFill>
              </a:rPr>
              <a:t>Dampak</a:t>
            </a:r>
            <a:r>
              <a:rPr spc="140" dirty="0">
                <a:solidFill>
                  <a:srgbClr val="2583C5"/>
                </a:solidFill>
              </a:rPr>
              <a:t> </a:t>
            </a:r>
            <a:r>
              <a:rPr dirty="0">
                <a:solidFill>
                  <a:srgbClr val="2583C5"/>
                </a:solidFill>
              </a:rPr>
              <a:t>Langsung</a:t>
            </a:r>
            <a:r>
              <a:rPr spc="175" dirty="0">
                <a:solidFill>
                  <a:srgbClr val="2583C5"/>
                </a:solidFill>
              </a:rPr>
              <a:t> </a:t>
            </a:r>
            <a:r>
              <a:rPr dirty="0">
                <a:solidFill>
                  <a:srgbClr val="2583C5"/>
                </a:solidFill>
              </a:rPr>
              <a:t>dan</a:t>
            </a:r>
            <a:r>
              <a:rPr spc="150" dirty="0">
                <a:solidFill>
                  <a:srgbClr val="2583C5"/>
                </a:solidFill>
              </a:rPr>
              <a:t> </a:t>
            </a:r>
            <a:r>
              <a:rPr dirty="0">
                <a:solidFill>
                  <a:srgbClr val="2583C5"/>
                </a:solidFill>
              </a:rPr>
              <a:t>Tidak</a:t>
            </a:r>
            <a:r>
              <a:rPr spc="150" dirty="0">
                <a:solidFill>
                  <a:srgbClr val="2583C5"/>
                </a:solidFill>
              </a:rPr>
              <a:t> </a:t>
            </a:r>
            <a:r>
              <a:rPr spc="-10" dirty="0">
                <a:solidFill>
                  <a:srgbClr val="2583C5"/>
                </a:solidFill>
              </a:rPr>
              <a:t>Langsung</a:t>
            </a:r>
            <a:endParaRPr spc="-10" dirty="0">
              <a:solidFill>
                <a:srgbClr val="2583C5"/>
              </a:solidFill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742950" y="1962150"/>
            <a:ext cx="7239000" cy="4533900"/>
            <a:chOff x="371475" y="981075"/>
            <a:chExt cx="3619500" cy="2266950"/>
          </a:xfrm>
        </p:grpSpPr>
        <p:pic>
          <p:nvPicPr>
            <p:cNvPr id="4" name="object 4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390525" y="981075"/>
              <a:ext cx="3600450" cy="22479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90525" y="2895600"/>
              <a:ext cx="466725" cy="333375"/>
            </a:xfrm>
            <a:custGeom>
              <a:avLst/>
              <a:gdLst/>
              <a:ahLst/>
              <a:cxnLst/>
              <a:rect l="l" t="t" r="r" b="b"/>
              <a:pathLst>
                <a:path w="466725" h="333375">
                  <a:moveTo>
                    <a:pt x="466725" y="0"/>
                  </a:moveTo>
                  <a:lnTo>
                    <a:pt x="0" y="0"/>
                  </a:lnTo>
                  <a:lnTo>
                    <a:pt x="0" y="333375"/>
                  </a:lnTo>
                  <a:lnTo>
                    <a:pt x="466725" y="333375"/>
                  </a:lnTo>
                  <a:lnTo>
                    <a:pt x="466725" y="0"/>
                  </a:lnTo>
                  <a:close/>
                </a:path>
              </a:pathLst>
            </a:custGeom>
            <a:solidFill>
              <a:srgbClr val="3493B9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sp>
          <p:nvSpPr>
            <p:cNvPr id="6" name="object 6"/>
            <p:cNvSpPr/>
            <p:nvPr/>
          </p:nvSpPr>
          <p:spPr>
            <a:xfrm>
              <a:off x="371475" y="2876550"/>
              <a:ext cx="504825" cy="371475"/>
            </a:xfrm>
            <a:custGeom>
              <a:avLst/>
              <a:gdLst/>
              <a:ahLst/>
              <a:cxnLst/>
              <a:rect l="l" t="t" r="r" b="b"/>
              <a:pathLst>
                <a:path w="504825" h="371475">
                  <a:moveTo>
                    <a:pt x="485775" y="0"/>
                  </a:moveTo>
                  <a:lnTo>
                    <a:pt x="19050" y="0"/>
                  </a:lnTo>
                  <a:lnTo>
                    <a:pt x="11637" y="1494"/>
                  </a:lnTo>
                  <a:lnTo>
                    <a:pt x="5581" y="5572"/>
                  </a:lnTo>
                  <a:lnTo>
                    <a:pt x="1497" y="11626"/>
                  </a:lnTo>
                  <a:lnTo>
                    <a:pt x="0" y="19050"/>
                  </a:lnTo>
                  <a:lnTo>
                    <a:pt x="0" y="352425"/>
                  </a:lnTo>
                  <a:lnTo>
                    <a:pt x="1497" y="359848"/>
                  </a:lnTo>
                  <a:lnTo>
                    <a:pt x="5581" y="365902"/>
                  </a:lnTo>
                  <a:lnTo>
                    <a:pt x="11637" y="369980"/>
                  </a:lnTo>
                  <a:lnTo>
                    <a:pt x="19050" y="371475"/>
                  </a:lnTo>
                  <a:lnTo>
                    <a:pt x="485775" y="371475"/>
                  </a:lnTo>
                  <a:lnTo>
                    <a:pt x="493187" y="369980"/>
                  </a:lnTo>
                  <a:lnTo>
                    <a:pt x="499243" y="365902"/>
                  </a:lnTo>
                  <a:lnTo>
                    <a:pt x="503327" y="359848"/>
                  </a:lnTo>
                  <a:lnTo>
                    <a:pt x="504825" y="352425"/>
                  </a:lnTo>
                  <a:lnTo>
                    <a:pt x="504825" y="348614"/>
                  </a:lnTo>
                  <a:lnTo>
                    <a:pt x="22860" y="348614"/>
                  </a:lnTo>
                  <a:lnTo>
                    <a:pt x="22860" y="22860"/>
                  </a:lnTo>
                  <a:lnTo>
                    <a:pt x="504825" y="22860"/>
                  </a:lnTo>
                  <a:lnTo>
                    <a:pt x="504825" y="19050"/>
                  </a:lnTo>
                  <a:lnTo>
                    <a:pt x="503327" y="11626"/>
                  </a:lnTo>
                  <a:lnTo>
                    <a:pt x="499243" y="5572"/>
                  </a:lnTo>
                  <a:lnTo>
                    <a:pt x="493187" y="1494"/>
                  </a:lnTo>
                  <a:lnTo>
                    <a:pt x="485775" y="0"/>
                  </a:lnTo>
                  <a:close/>
                </a:path>
                <a:path w="504825" h="371475">
                  <a:moveTo>
                    <a:pt x="504825" y="22860"/>
                  </a:moveTo>
                  <a:lnTo>
                    <a:pt x="481965" y="22860"/>
                  </a:lnTo>
                  <a:lnTo>
                    <a:pt x="481965" y="348614"/>
                  </a:lnTo>
                  <a:lnTo>
                    <a:pt x="504825" y="348614"/>
                  </a:lnTo>
                  <a:lnTo>
                    <a:pt x="504825" y="22860"/>
                  </a:lnTo>
                  <a:close/>
                </a:path>
                <a:path w="504825" h="371475">
                  <a:moveTo>
                    <a:pt x="474344" y="30480"/>
                  </a:moveTo>
                  <a:lnTo>
                    <a:pt x="30479" y="30480"/>
                  </a:lnTo>
                  <a:lnTo>
                    <a:pt x="30479" y="340994"/>
                  </a:lnTo>
                  <a:lnTo>
                    <a:pt x="474344" y="340994"/>
                  </a:lnTo>
                  <a:lnTo>
                    <a:pt x="474344" y="333375"/>
                  </a:lnTo>
                  <a:lnTo>
                    <a:pt x="38100" y="333375"/>
                  </a:lnTo>
                  <a:lnTo>
                    <a:pt x="38100" y="38100"/>
                  </a:lnTo>
                  <a:lnTo>
                    <a:pt x="474344" y="38100"/>
                  </a:lnTo>
                  <a:lnTo>
                    <a:pt x="474344" y="30480"/>
                  </a:lnTo>
                  <a:close/>
                </a:path>
                <a:path w="504825" h="371475">
                  <a:moveTo>
                    <a:pt x="474344" y="38100"/>
                  </a:moveTo>
                  <a:lnTo>
                    <a:pt x="466725" y="38100"/>
                  </a:lnTo>
                  <a:lnTo>
                    <a:pt x="466725" y="333375"/>
                  </a:lnTo>
                  <a:lnTo>
                    <a:pt x="474344" y="333375"/>
                  </a:lnTo>
                  <a:lnTo>
                    <a:pt x="474344" y="38100"/>
                  </a:lnTo>
                  <a:close/>
                </a:path>
              </a:pathLst>
            </a:custGeom>
            <a:solidFill>
              <a:srgbClr val="226B87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082674" y="5824346"/>
            <a:ext cx="337820" cy="57912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8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1</a:t>
            </a:r>
            <a:endParaRPr sz="3600">
              <a:latin typeface="Tahoma" panose="020B0604030504040204"/>
              <a:cs typeface="Tahoma" panose="020B0604030504040204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8229600" y="4057650"/>
            <a:ext cx="9848850" cy="4895850"/>
            <a:chOff x="4114800" y="2333625"/>
            <a:chExt cx="4924425" cy="244792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33850" y="2333625"/>
              <a:ext cx="4905375" cy="241935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4133850" y="4429125"/>
              <a:ext cx="476250" cy="333375"/>
            </a:xfrm>
            <a:custGeom>
              <a:avLst/>
              <a:gdLst/>
              <a:ahLst/>
              <a:cxnLst/>
              <a:rect l="l" t="t" r="r" b="b"/>
              <a:pathLst>
                <a:path w="476250" h="333375">
                  <a:moveTo>
                    <a:pt x="476250" y="0"/>
                  </a:moveTo>
                  <a:lnTo>
                    <a:pt x="0" y="0"/>
                  </a:lnTo>
                  <a:lnTo>
                    <a:pt x="0" y="333375"/>
                  </a:lnTo>
                  <a:lnTo>
                    <a:pt x="476250" y="333375"/>
                  </a:lnTo>
                  <a:lnTo>
                    <a:pt x="476250" y="0"/>
                  </a:lnTo>
                  <a:close/>
                </a:path>
              </a:pathLst>
            </a:custGeom>
            <a:solidFill>
              <a:srgbClr val="3493B9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sp>
          <p:nvSpPr>
            <p:cNvPr id="11" name="object 11"/>
            <p:cNvSpPr/>
            <p:nvPr/>
          </p:nvSpPr>
          <p:spPr>
            <a:xfrm>
              <a:off x="4114800" y="4410075"/>
              <a:ext cx="514350" cy="371475"/>
            </a:xfrm>
            <a:custGeom>
              <a:avLst/>
              <a:gdLst/>
              <a:ahLst/>
              <a:cxnLst/>
              <a:rect l="l" t="t" r="r" b="b"/>
              <a:pathLst>
                <a:path w="514350" h="371475">
                  <a:moveTo>
                    <a:pt x="495300" y="0"/>
                  </a:moveTo>
                  <a:lnTo>
                    <a:pt x="19050" y="0"/>
                  </a:lnTo>
                  <a:lnTo>
                    <a:pt x="11626" y="1496"/>
                  </a:lnTo>
                  <a:lnTo>
                    <a:pt x="5572" y="5576"/>
                  </a:lnTo>
                  <a:lnTo>
                    <a:pt x="1494" y="11631"/>
                  </a:lnTo>
                  <a:lnTo>
                    <a:pt x="0" y="19050"/>
                  </a:lnTo>
                  <a:lnTo>
                    <a:pt x="0" y="352425"/>
                  </a:lnTo>
                  <a:lnTo>
                    <a:pt x="1494" y="359837"/>
                  </a:lnTo>
                  <a:lnTo>
                    <a:pt x="5572" y="365893"/>
                  </a:lnTo>
                  <a:lnTo>
                    <a:pt x="11626" y="369977"/>
                  </a:lnTo>
                  <a:lnTo>
                    <a:pt x="19050" y="371475"/>
                  </a:lnTo>
                  <a:lnTo>
                    <a:pt x="495300" y="371475"/>
                  </a:lnTo>
                  <a:lnTo>
                    <a:pt x="502723" y="369977"/>
                  </a:lnTo>
                  <a:lnTo>
                    <a:pt x="508777" y="365893"/>
                  </a:lnTo>
                  <a:lnTo>
                    <a:pt x="512855" y="359837"/>
                  </a:lnTo>
                  <a:lnTo>
                    <a:pt x="514350" y="352425"/>
                  </a:lnTo>
                  <a:lnTo>
                    <a:pt x="514350" y="348615"/>
                  </a:lnTo>
                  <a:lnTo>
                    <a:pt x="22860" y="348615"/>
                  </a:lnTo>
                  <a:lnTo>
                    <a:pt x="22860" y="22859"/>
                  </a:lnTo>
                  <a:lnTo>
                    <a:pt x="514350" y="22859"/>
                  </a:lnTo>
                  <a:lnTo>
                    <a:pt x="514350" y="19050"/>
                  </a:lnTo>
                  <a:lnTo>
                    <a:pt x="512855" y="11631"/>
                  </a:lnTo>
                  <a:lnTo>
                    <a:pt x="508777" y="5576"/>
                  </a:lnTo>
                  <a:lnTo>
                    <a:pt x="502723" y="1496"/>
                  </a:lnTo>
                  <a:lnTo>
                    <a:pt x="495300" y="0"/>
                  </a:lnTo>
                  <a:close/>
                </a:path>
                <a:path w="514350" h="371475">
                  <a:moveTo>
                    <a:pt x="514350" y="22859"/>
                  </a:moveTo>
                  <a:lnTo>
                    <a:pt x="491489" y="22859"/>
                  </a:lnTo>
                  <a:lnTo>
                    <a:pt x="491489" y="348615"/>
                  </a:lnTo>
                  <a:lnTo>
                    <a:pt x="514350" y="348615"/>
                  </a:lnTo>
                  <a:lnTo>
                    <a:pt x="514350" y="22859"/>
                  </a:lnTo>
                  <a:close/>
                </a:path>
                <a:path w="514350" h="371475">
                  <a:moveTo>
                    <a:pt x="483870" y="30479"/>
                  </a:moveTo>
                  <a:lnTo>
                    <a:pt x="30479" y="30479"/>
                  </a:lnTo>
                  <a:lnTo>
                    <a:pt x="30479" y="340995"/>
                  </a:lnTo>
                  <a:lnTo>
                    <a:pt x="483870" y="340995"/>
                  </a:lnTo>
                  <a:lnTo>
                    <a:pt x="483870" y="333374"/>
                  </a:lnTo>
                  <a:lnTo>
                    <a:pt x="38100" y="333375"/>
                  </a:lnTo>
                  <a:lnTo>
                    <a:pt x="38100" y="38100"/>
                  </a:lnTo>
                  <a:lnTo>
                    <a:pt x="483870" y="38100"/>
                  </a:lnTo>
                  <a:lnTo>
                    <a:pt x="483870" y="30479"/>
                  </a:lnTo>
                  <a:close/>
                </a:path>
                <a:path w="514350" h="371475">
                  <a:moveTo>
                    <a:pt x="483870" y="38100"/>
                  </a:moveTo>
                  <a:lnTo>
                    <a:pt x="476250" y="38100"/>
                  </a:lnTo>
                  <a:lnTo>
                    <a:pt x="476250" y="333375"/>
                  </a:lnTo>
                  <a:lnTo>
                    <a:pt x="483870" y="333374"/>
                  </a:lnTo>
                  <a:lnTo>
                    <a:pt x="483870" y="38100"/>
                  </a:lnTo>
                  <a:close/>
                </a:path>
              </a:pathLst>
            </a:custGeom>
            <a:solidFill>
              <a:srgbClr val="226B87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8575167" y="8267700"/>
            <a:ext cx="337820" cy="580390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spc="8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2</a:t>
            </a:r>
            <a:endParaRPr sz="3600">
              <a:latin typeface="Tahoma" panose="020B0604030504040204"/>
              <a:cs typeface="Tahoma" panose="020B0604030504040204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63088" y="123188"/>
            <a:ext cx="14561820" cy="87884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260350">
              <a:lnSpc>
                <a:spcPct val="100000"/>
              </a:lnSpc>
              <a:spcBef>
                <a:spcPts val="130"/>
              </a:spcBef>
            </a:pPr>
            <a:r>
              <a:rPr dirty="0">
                <a:solidFill>
                  <a:srgbClr val="2583C5"/>
                </a:solidFill>
              </a:rPr>
              <a:t>Dampak</a:t>
            </a:r>
            <a:r>
              <a:rPr spc="190" dirty="0">
                <a:solidFill>
                  <a:srgbClr val="2583C5"/>
                </a:solidFill>
              </a:rPr>
              <a:t> </a:t>
            </a:r>
            <a:r>
              <a:rPr spc="-10" dirty="0">
                <a:solidFill>
                  <a:srgbClr val="2583C5"/>
                </a:solidFill>
              </a:rPr>
              <a:t>Induksi</a:t>
            </a:r>
            <a:endParaRPr spc="-10" dirty="0">
              <a:solidFill>
                <a:srgbClr val="2583C5"/>
              </a:solidFill>
            </a:endParaRPr>
          </a:p>
        </p:txBody>
      </p:sp>
      <p:pic>
        <p:nvPicPr>
          <p:cNvPr id="3" name="object 3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876300" y="2990850"/>
            <a:ext cx="10077450" cy="428625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87150" y="2990850"/>
            <a:ext cx="5791200" cy="428625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2084704" y="7694294"/>
            <a:ext cx="14089380" cy="105537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>
              <a:lnSpc>
                <a:spcPct val="101000"/>
              </a:lnSpc>
              <a:spcBef>
                <a:spcPts val="120"/>
              </a:spcBef>
            </a:pPr>
            <a:r>
              <a:rPr sz="2200" spc="55" dirty="0">
                <a:latin typeface="Tahoma" panose="020B0604030504040204"/>
                <a:cs typeface="Tahoma" panose="020B0604030504040204"/>
              </a:rPr>
              <a:t>Dampak</a:t>
            </a:r>
            <a:r>
              <a:rPr sz="2200" spc="85" dirty="0"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yang</a:t>
            </a:r>
            <a:r>
              <a:rPr sz="2200" spc="25" dirty="0">
                <a:latin typeface="Tahoma" panose="020B0604030504040204"/>
                <a:cs typeface="Tahoma" panose="020B0604030504040204"/>
              </a:rPr>
              <a:t> </a:t>
            </a:r>
            <a:r>
              <a:rPr sz="2200" b="1" spc="-20" dirty="0">
                <a:latin typeface="Tahoma" panose="020B0604030504040204"/>
                <a:cs typeface="Tahoma" panose="020B0604030504040204"/>
              </a:rPr>
              <a:t>terjadi</a:t>
            </a:r>
            <a:r>
              <a:rPr sz="2200" b="1" spc="90" dirty="0">
                <a:latin typeface="Tahoma" panose="020B0604030504040204"/>
                <a:cs typeface="Tahoma" panose="020B0604030504040204"/>
              </a:rPr>
              <a:t> </a:t>
            </a:r>
            <a:r>
              <a:rPr sz="2200" b="1" spc="-20" dirty="0">
                <a:latin typeface="Tahoma" panose="020B0604030504040204"/>
                <a:cs typeface="Tahoma" panose="020B0604030504040204"/>
              </a:rPr>
              <a:t>sebagai</a:t>
            </a:r>
            <a:r>
              <a:rPr sz="2200" b="1" spc="120" dirty="0">
                <a:latin typeface="Tahoma" panose="020B0604030504040204"/>
                <a:cs typeface="Tahoma" panose="020B0604030504040204"/>
              </a:rPr>
              <a:t> </a:t>
            </a:r>
            <a:r>
              <a:rPr sz="2200" b="1" spc="-30" dirty="0">
                <a:latin typeface="Tahoma" panose="020B0604030504040204"/>
                <a:cs typeface="Tahoma" panose="020B0604030504040204"/>
              </a:rPr>
              <a:t>konsekuensi</a:t>
            </a:r>
            <a:r>
              <a:rPr sz="2200" b="1" spc="135" dirty="0">
                <a:latin typeface="Tahoma" panose="020B0604030504040204"/>
                <a:cs typeface="Tahoma" panose="020B0604030504040204"/>
              </a:rPr>
              <a:t> </a:t>
            </a:r>
            <a:r>
              <a:rPr sz="2200" b="1" spc="-20" dirty="0">
                <a:latin typeface="Tahoma" panose="020B0604030504040204"/>
                <a:cs typeface="Tahoma" panose="020B0604030504040204"/>
              </a:rPr>
              <a:t>tidak</a:t>
            </a:r>
            <a:r>
              <a:rPr sz="2200" b="1" spc="120" dirty="0">
                <a:latin typeface="Tahoma" panose="020B0604030504040204"/>
                <a:cs typeface="Tahoma" panose="020B0604030504040204"/>
              </a:rPr>
              <a:t> </a:t>
            </a:r>
            <a:r>
              <a:rPr sz="2200" b="1" spc="-30" dirty="0">
                <a:latin typeface="Tahoma" panose="020B0604030504040204"/>
                <a:cs typeface="Tahoma" panose="020B0604030504040204"/>
              </a:rPr>
              <a:t>langsung</a:t>
            </a:r>
            <a:r>
              <a:rPr sz="2200" b="1" spc="125" dirty="0"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dari</a:t>
            </a:r>
            <a:r>
              <a:rPr sz="2200" spc="130" dirty="0"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suatu</a:t>
            </a:r>
            <a:r>
              <a:rPr sz="2200" spc="55" dirty="0"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kegiatan/proyek.</a:t>
            </a:r>
            <a:r>
              <a:rPr sz="2200" spc="90" dirty="0">
                <a:latin typeface="Tahoma" panose="020B0604030504040204"/>
                <a:cs typeface="Tahoma" panose="020B0604030504040204"/>
              </a:rPr>
              <a:t> </a:t>
            </a:r>
            <a:r>
              <a:rPr sz="2200" spc="55" dirty="0">
                <a:latin typeface="Tahoma" panose="020B0604030504040204"/>
                <a:cs typeface="Tahoma" panose="020B0604030504040204"/>
              </a:rPr>
              <a:t>Dampak</a:t>
            </a:r>
            <a:r>
              <a:rPr sz="2200" spc="95" dirty="0">
                <a:latin typeface="Tahoma" panose="020B0604030504040204"/>
                <a:cs typeface="Tahoma" panose="020B0604030504040204"/>
              </a:rPr>
              <a:t> </a:t>
            </a:r>
            <a:r>
              <a:rPr sz="2200" spc="55" dirty="0">
                <a:latin typeface="Tahoma" panose="020B0604030504040204"/>
                <a:cs typeface="Tahoma" panose="020B0604030504040204"/>
              </a:rPr>
              <a:t>ini</a:t>
            </a:r>
            <a:r>
              <a:rPr sz="2200" spc="75" dirty="0">
                <a:latin typeface="Tahoma" panose="020B0604030504040204"/>
                <a:cs typeface="Tahoma" panose="020B0604030504040204"/>
              </a:rPr>
              <a:t> </a:t>
            </a:r>
            <a:r>
              <a:rPr sz="2200" b="1" spc="-10" dirty="0">
                <a:latin typeface="Tahoma" panose="020B0604030504040204"/>
                <a:cs typeface="Tahoma" panose="020B0604030504040204"/>
              </a:rPr>
              <a:t>tidak </a:t>
            </a:r>
            <a:r>
              <a:rPr sz="2200" b="1" spc="-20" dirty="0">
                <a:latin typeface="Tahoma" panose="020B0604030504040204"/>
                <a:cs typeface="Tahoma" panose="020B0604030504040204"/>
              </a:rPr>
              <a:t>muncul</a:t>
            </a:r>
            <a:r>
              <a:rPr sz="2200" b="1" spc="15" dirty="0">
                <a:latin typeface="Tahoma" panose="020B0604030504040204"/>
                <a:cs typeface="Tahoma" panose="020B0604030504040204"/>
              </a:rPr>
              <a:t> </a:t>
            </a:r>
            <a:r>
              <a:rPr sz="2200" b="1" spc="-30" dirty="0">
                <a:latin typeface="Tahoma" panose="020B0604030504040204"/>
                <a:cs typeface="Tahoma" panose="020B0604030504040204"/>
              </a:rPr>
              <a:t>langsung</a:t>
            </a:r>
            <a:r>
              <a:rPr sz="2200" b="1" spc="25" dirty="0">
                <a:latin typeface="Tahoma" panose="020B0604030504040204"/>
                <a:cs typeface="Tahoma" panose="020B0604030504040204"/>
              </a:rPr>
              <a:t> </a:t>
            </a:r>
            <a:r>
              <a:rPr sz="2200" b="1" dirty="0">
                <a:latin typeface="Tahoma" panose="020B0604030504040204"/>
                <a:cs typeface="Tahoma" panose="020B0604030504040204"/>
              </a:rPr>
              <a:t>dari</a:t>
            </a:r>
            <a:r>
              <a:rPr sz="2200" b="1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200" b="1" spc="-30" dirty="0">
                <a:latin typeface="Tahoma" panose="020B0604030504040204"/>
                <a:cs typeface="Tahoma" panose="020B0604030504040204"/>
              </a:rPr>
              <a:t>aktivitas</a:t>
            </a:r>
            <a:r>
              <a:rPr sz="2200" b="1" spc="35" dirty="0">
                <a:latin typeface="Tahoma" panose="020B0604030504040204"/>
                <a:cs typeface="Tahoma" panose="020B0604030504040204"/>
              </a:rPr>
              <a:t> </a:t>
            </a:r>
            <a:r>
              <a:rPr sz="2200" b="1" spc="-45" dirty="0">
                <a:latin typeface="Tahoma" panose="020B0604030504040204"/>
                <a:cs typeface="Tahoma" panose="020B0604030504040204"/>
              </a:rPr>
              <a:t>utama</a:t>
            </a:r>
            <a:r>
              <a:rPr sz="2200" b="1" spc="-10" dirty="0">
                <a:latin typeface="Tahoma" panose="020B0604030504040204"/>
                <a:cs typeface="Tahoma" panose="020B0604030504040204"/>
              </a:rPr>
              <a:t> </a:t>
            </a:r>
            <a:r>
              <a:rPr sz="2200" b="1" spc="-25" dirty="0">
                <a:latin typeface="Tahoma" panose="020B0604030504040204"/>
                <a:cs typeface="Tahoma" panose="020B0604030504040204"/>
              </a:rPr>
              <a:t>proyek</a:t>
            </a:r>
            <a:r>
              <a:rPr sz="2200" spc="-25" dirty="0">
                <a:latin typeface="Tahoma" panose="020B0604030504040204"/>
                <a:cs typeface="Tahoma" panose="020B0604030504040204"/>
              </a:rPr>
              <a:t>,</a:t>
            </a:r>
            <a:r>
              <a:rPr sz="2200" spc="-10" dirty="0"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tetapi</a:t>
            </a:r>
            <a:r>
              <a:rPr sz="22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2200" b="1" spc="-20" dirty="0">
                <a:latin typeface="Tahoma" panose="020B0604030504040204"/>
                <a:cs typeface="Tahoma" panose="020B0604030504040204"/>
              </a:rPr>
              <a:t>terjadi</a:t>
            </a:r>
            <a:r>
              <a:rPr sz="2200" b="1" spc="5" dirty="0">
                <a:latin typeface="Tahoma" panose="020B0604030504040204"/>
                <a:cs typeface="Tahoma" panose="020B0604030504040204"/>
              </a:rPr>
              <a:t> </a:t>
            </a:r>
            <a:r>
              <a:rPr sz="2200" b="1" spc="-25" dirty="0">
                <a:latin typeface="Tahoma" panose="020B0604030504040204"/>
                <a:cs typeface="Tahoma" panose="020B0604030504040204"/>
              </a:rPr>
              <a:t>karena</a:t>
            </a:r>
            <a:r>
              <a:rPr sz="2200" b="1" spc="-5" dirty="0">
                <a:latin typeface="Tahoma" panose="020B0604030504040204"/>
                <a:cs typeface="Tahoma" panose="020B0604030504040204"/>
              </a:rPr>
              <a:t> </a:t>
            </a:r>
            <a:r>
              <a:rPr sz="2200" b="1" spc="-35" dirty="0">
                <a:latin typeface="Tahoma" panose="020B0604030504040204"/>
                <a:cs typeface="Tahoma" panose="020B0604030504040204"/>
              </a:rPr>
              <a:t>adanya</a:t>
            </a:r>
            <a:r>
              <a:rPr sz="2200" b="1" spc="15" dirty="0">
                <a:latin typeface="Tahoma" panose="020B0604030504040204"/>
                <a:cs typeface="Tahoma" panose="020B0604030504040204"/>
              </a:rPr>
              <a:t> </a:t>
            </a:r>
            <a:r>
              <a:rPr sz="2200" b="1" spc="-35" dirty="0">
                <a:latin typeface="Tahoma" panose="020B0604030504040204"/>
                <a:cs typeface="Tahoma" panose="020B0604030504040204"/>
              </a:rPr>
              <a:t>perubahan</a:t>
            </a:r>
            <a:r>
              <a:rPr sz="2200" b="1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200" b="1" spc="-50" dirty="0">
                <a:latin typeface="Tahoma" panose="020B0604030504040204"/>
                <a:cs typeface="Tahoma" panose="020B0604030504040204"/>
              </a:rPr>
              <a:t>yang</a:t>
            </a:r>
            <a:r>
              <a:rPr sz="2200" b="1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200" b="1" spc="-10" dirty="0">
                <a:latin typeface="Tahoma" panose="020B0604030504040204"/>
                <a:cs typeface="Tahoma" panose="020B0604030504040204"/>
              </a:rPr>
              <a:t>ditimbulkan oleh</a:t>
            </a:r>
            <a:r>
              <a:rPr sz="2200" b="1" spc="80" dirty="0">
                <a:latin typeface="Tahoma" panose="020B0604030504040204"/>
                <a:cs typeface="Tahoma" panose="020B0604030504040204"/>
              </a:rPr>
              <a:t> </a:t>
            </a:r>
            <a:r>
              <a:rPr sz="2200" b="1" spc="-25" dirty="0">
                <a:latin typeface="Tahoma" panose="020B0604030504040204"/>
                <a:cs typeface="Tahoma" panose="020B0604030504040204"/>
              </a:rPr>
              <a:t>proyek</a:t>
            </a:r>
            <a:r>
              <a:rPr sz="2200" b="1" spc="95" dirty="0">
                <a:latin typeface="Tahoma" panose="020B0604030504040204"/>
                <a:cs typeface="Tahoma" panose="020B0604030504040204"/>
              </a:rPr>
              <a:t> </a:t>
            </a:r>
            <a:r>
              <a:rPr sz="2200" b="1" spc="-25" dirty="0">
                <a:latin typeface="Tahoma" panose="020B0604030504040204"/>
                <a:cs typeface="Tahoma" panose="020B0604030504040204"/>
              </a:rPr>
              <a:t>tersebut</a:t>
            </a:r>
            <a:r>
              <a:rPr sz="2200" spc="-25" dirty="0">
                <a:latin typeface="Tahoma" panose="020B0604030504040204"/>
                <a:cs typeface="Tahoma" panose="020B0604030504040204"/>
              </a:rPr>
              <a:t>,</a:t>
            </a:r>
            <a:r>
              <a:rPr sz="2200" spc="140" dirty="0">
                <a:latin typeface="Tahoma" panose="020B0604030504040204"/>
                <a:cs typeface="Tahoma" panose="020B0604030504040204"/>
              </a:rPr>
              <a:t> </a:t>
            </a:r>
            <a:r>
              <a:rPr sz="2200" spc="45" dirty="0">
                <a:latin typeface="Tahoma" panose="020B0604030504040204"/>
                <a:cs typeface="Tahoma" panose="020B0604030504040204"/>
              </a:rPr>
              <a:t>seperti</a:t>
            </a:r>
            <a:r>
              <a:rPr sz="2200" spc="130" dirty="0"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perubahan</a:t>
            </a:r>
            <a:r>
              <a:rPr sz="2200" spc="130" dirty="0">
                <a:latin typeface="Tahoma" panose="020B0604030504040204"/>
                <a:cs typeface="Tahoma" panose="020B0604030504040204"/>
              </a:rPr>
              <a:t> </a:t>
            </a:r>
            <a:r>
              <a:rPr sz="2200" spc="55" dirty="0">
                <a:latin typeface="Tahoma" panose="020B0604030504040204"/>
                <a:cs typeface="Tahoma" panose="020B0604030504040204"/>
              </a:rPr>
              <a:t>pola</a:t>
            </a:r>
            <a:r>
              <a:rPr sz="2200" spc="80" dirty="0"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penggunaan</a:t>
            </a:r>
            <a:r>
              <a:rPr sz="2200" spc="145" dirty="0"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lahan,</a:t>
            </a:r>
            <a:r>
              <a:rPr sz="2200" spc="145" dirty="0">
                <a:latin typeface="Tahoma" panose="020B0604030504040204"/>
                <a:cs typeface="Tahoma" panose="020B0604030504040204"/>
              </a:rPr>
              <a:t> </a:t>
            </a:r>
            <a:r>
              <a:rPr sz="2200" spc="50" dirty="0">
                <a:latin typeface="Tahoma" panose="020B0604030504040204"/>
                <a:cs typeface="Tahoma" panose="020B0604030504040204"/>
              </a:rPr>
              <a:t>migrasi</a:t>
            </a:r>
            <a:r>
              <a:rPr sz="2200" spc="160" dirty="0"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penduduk,</a:t>
            </a:r>
            <a:r>
              <a:rPr sz="2200" spc="150" dirty="0"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atau</a:t>
            </a:r>
            <a:r>
              <a:rPr sz="2200" spc="125" dirty="0">
                <a:latin typeface="Tahoma" panose="020B0604030504040204"/>
                <a:cs typeface="Tahoma" panose="020B0604030504040204"/>
              </a:rPr>
              <a:t> </a:t>
            </a:r>
            <a:r>
              <a:rPr sz="2200" spc="35" dirty="0">
                <a:latin typeface="Tahoma" panose="020B0604030504040204"/>
                <a:cs typeface="Tahoma" panose="020B0604030504040204"/>
              </a:rPr>
              <a:t>pertumbuhan </a:t>
            </a:r>
            <a:r>
              <a:rPr sz="2200" dirty="0">
                <a:latin typeface="Tahoma" panose="020B0604030504040204"/>
                <a:cs typeface="Tahoma" panose="020B0604030504040204"/>
              </a:rPr>
              <a:t>ekonomi</a:t>
            </a:r>
            <a:r>
              <a:rPr sz="2200" spc="315" dirty="0">
                <a:latin typeface="Tahoma" panose="020B0604030504040204"/>
                <a:cs typeface="Tahoma" panose="020B0604030504040204"/>
              </a:rPr>
              <a:t> </a:t>
            </a:r>
            <a:r>
              <a:rPr sz="2200" spc="-10" dirty="0">
                <a:latin typeface="Tahoma" panose="020B0604030504040204"/>
                <a:cs typeface="Tahoma" panose="020B0604030504040204"/>
              </a:rPr>
              <a:t>lokal.</a:t>
            </a:r>
            <a:endParaRPr sz="2200">
              <a:latin typeface="Tahoma" panose="020B0604030504040204"/>
              <a:cs typeface="Tahoma" panose="020B0604030504040204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58388" y="281812"/>
            <a:ext cx="2627630" cy="87884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pc="-10" dirty="0"/>
              <a:t>Definisi</a:t>
            </a:r>
            <a:endParaRPr spc="-10" dirty="0"/>
          </a:p>
        </p:txBody>
      </p:sp>
      <p:pic>
        <p:nvPicPr>
          <p:cNvPr id="3" name="object 3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17220786" y="0"/>
            <a:ext cx="800510" cy="129540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3987808" y="3306934"/>
            <a:ext cx="10741660" cy="2773680"/>
            <a:chOff x="1993904" y="1653467"/>
            <a:chExt cx="5370830" cy="1386840"/>
          </a:xfrm>
        </p:grpSpPr>
        <p:sp>
          <p:nvSpPr>
            <p:cNvPr id="5" name="object 5"/>
            <p:cNvSpPr/>
            <p:nvPr/>
          </p:nvSpPr>
          <p:spPr>
            <a:xfrm>
              <a:off x="2023741" y="1666713"/>
              <a:ext cx="5339715" cy="1361440"/>
            </a:xfrm>
            <a:custGeom>
              <a:avLst/>
              <a:gdLst/>
              <a:ahLst/>
              <a:cxnLst/>
              <a:rect l="l" t="t" r="r" b="b"/>
              <a:pathLst>
                <a:path w="5339715" h="1361439">
                  <a:moveTo>
                    <a:pt x="3523399" y="0"/>
                  </a:moveTo>
                  <a:lnTo>
                    <a:pt x="3477903" y="875"/>
                  </a:lnTo>
                  <a:lnTo>
                    <a:pt x="3433685" y="2602"/>
                  </a:lnTo>
                  <a:lnTo>
                    <a:pt x="3389680" y="5004"/>
                  </a:lnTo>
                  <a:lnTo>
                    <a:pt x="3248282" y="14512"/>
                  </a:lnTo>
                  <a:lnTo>
                    <a:pt x="3194917" y="17827"/>
                  </a:lnTo>
                  <a:lnTo>
                    <a:pt x="3138827" y="20891"/>
                  </a:lnTo>
                  <a:lnTo>
                    <a:pt x="3081088" y="23567"/>
                  </a:lnTo>
                  <a:lnTo>
                    <a:pt x="3022780" y="25717"/>
                  </a:lnTo>
                  <a:lnTo>
                    <a:pt x="2964981" y="27205"/>
                  </a:lnTo>
                  <a:lnTo>
                    <a:pt x="2908768" y="27892"/>
                  </a:lnTo>
                  <a:lnTo>
                    <a:pt x="2855219" y="27641"/>
                  </a:lnTo>
                  <a:lnTo>
                    <a:pt x="2805413" y="26315"/>
                  </a:lnTo>
                  <a:lnTo>
                    <a:pt x="2760427" y="23777"/>
                  </a:lnTo>
                  <a:lnTo>
                    <a:pt x="2721339" y="19888"/>
                  </a:lnTo>
                  <a:lnTo>
                    <a:pt x="2689228" y="14512"/>
                  </a:lnTo>
                  <a:lnTo>
                    <a:pt x="2656264" y="9578"/>
                  </a:lnTo>
                  <a:lnTo>
                    <a:pt x="2619577" y="7880"/>
                  </a:lnTo>
                  <a:lnTo>
                    <a:pt x="2579095" y="8616"/>
                  </a:lnTo>
                  <a:lnTo>
                    <a:pt x="2534746" y="10983"/>
                  </a:lnTo>
                  <a:lnTo>
                    <a:pt x="2434157" y="17402"/>
                  </a:lnTo>
                  <a:lnTo>
                    <a:pt x="2377772" y="19849"/>
                  </a:lnTo>
                  <a:lnTo>
                    <a:pt x="2317230" y="20718"/>
                  </a:lnTo>
                  <a:lnTo>
                    <a:pt x="2252460" y="19207"/>
                  </a:lnTo>
                  <a:lnTo>
                    <a:pt x="2183387" y="14512"/>
                  </a:lnTo>
                  <a:lnTo>
                    <a:pt x="2115447" y="8899"/>
                  </a:lnTo>
                  <a:lnTo>
                    <a:pt x="2053568" y="5100"/>
                  </a:lnTo>
                  <a:lnTo>
                    <a:pt x="1996924" y="2903"/>
                  </a:lnTo>
                  <a:lnTo>
                    <a:pt x="1944688" y="2095"/>
                  </a:lnTo>
                  <a:lnTo>
                    <a:pt x="1896034" y="2463"/>
                  </a:lnTo>
                  <a:lnTo>
                    <a:pt x="1850134" y="3796"/>
                  </a:lnTo>
                  <a:lnTo>
                    <a:pt x="1806163" y="5879"/>
                  </a:lnTo>
                  <a:lnTo>
                    <a:pt x="1763292" y="8502"/>
                  </a:lnTo>
                  <a:lnTo>
                    <a:pt x="1677546" y="14512"/>
                  </a:lnTo>
                  <a:lnTo>
                    <a:pt x="1633434" y="16199"/>
                  </a:lnTo>
                  <a:lnTo>
                    <a:pt x="1588375" y="15695"/>
                  </a:lnTo>
                  <a:lnTo>
                    <a:pt x="1542186" y="13680"/>
                  </a:lnTo>
                  <a:lnTo>
                    <a:pt x="1445676" y="7845"/>
                  </a:lnTo>
                  <a:lnTo>
                    <a:pt x="1394988" y="5387"/>
                  </a:lnTo>
                  <a:lnTo>
                    <a:pt x="1342431" y="4143"/>
                  </a:lnTo>
                  <a:lnTo>
                    <a:pt x="1287821" y="4795"/>
                  </a:lnTo>
                  <a:lnTo>
                    <a:pt x="1230974" y="8025"/>
                  </a:lnTo>
                  <a:lnTo>
                    <a:pt x="1171705" y="14512"/>
                  </a:lnTo>
                  <a:lnTo>
                    <a:pt x="1117396" y="21033"/>
                  </a:lnTo>
                  <a:lnTo>
                    <a:pt x="1064404" y="25632"/>
                  </a:lnTo>
                  <a:lnTo>
                    <a:pt x="1012522" y="28514"/>
                  </a:lnTo>
                  <a:lnTo>
                    <a:pt x="961544" y="29885"/>
                  </a:lnTo>
                  <a:lnTo>
                    <a:pt x="911264" y="29953"/>
                  </a:lnTo>
                  <a:lnTo>
                    <a:pt x="861474" y="28922"/>
                  </a:lnTo>
                  <a:lnTo>
                    <a:pt x="811968" y="27000"/>
                  </a:lnTo>
                  <a:lnTo>
                    <a:pt x="762540" y="24392"/>
                  </a:lnTo>
                  <a:lnTo>
                    <a:pt x="712982" y="21303"/>
                  </a:lnTo>
                  <a:lnTo>
                    <a:pt x="612651" y="14512"/>
                  </a:lnTo>
                  <a:lnTo>
                    <a:pt x="522011" y="8771"/>
                  </a:lnTo>
                  <a:lnTo>
                    <a:pt x="477641" y="6422"/>
                  </a:lnTo>
                  <a:lnTo>
                    <a:pt x="433116" y="4522"/>
                  </a:lnTo>
                  <a:lnTo>
                    <a:pt x="387845" y="3145"/>
                  </a:lnTo>
                  <a:lnTo>
                    <a:pt x="341237" y="2368"/>
                  </a:lnTo>
                  <a:lnTo>
                    <a:pt x="292699" y="2266"/>
                  </a:lnTo>
                  <a:lnTo>
                    <a:pt x="241642" y="2913"/>
                  </a:lnTo>
                  <a:lnTo>
                    <a:pt x="187473" y="4386"/>
                  </a:lnTo>
                  <a:lnTo>
                    <a:pt x="129602" y="6760"/>
                  </a:lnTo>
                  <a:lnTo>
                    <a:pt x="67436" y="10110"/>
                  </a:lnTo>
                  <a:lnTo>
                    <a:pt x="384" y="14512"/>
                  </a:lnTo>
                  <a:lnTo>
                    <a:pt x="5585" y="61986"/>
                  </a:lnTo>
                  <a:lnTo>
                    <a:pt x="8988" y="110929"/>
                  </a:lnTo>
                  <a:lnTo>
                    <a:pt x="10847" y="161097"/>
                  </a:lnTo>
                  <a:lnTo>
                    <a:pt x="11416" y="212246"/>
                  </a:lnTo>
                  <a:lnTo>
                    <a:pt x="10949" y="264132"/>
                  </a:lnTo>
                  <a:lnTo>
                    <a:pt x="9700" y="316510"/>
                  </a:lnTo>
                  <a:lnTo>
                    <a:pt x="7923" y="369136"/>
                  </a:lnTo>
                  <a:lnTo>
                    <a:pt x="1961" y="526064"/>
                  </a:lnTo>
                  <a:lnTo>
                    <a:pt x="610" y="577242"/>
                  </a:lnTo>
                  <a:lnTo>
                    <a:pt x="0" y="627448"/>
                  </a:lnTo>
                  <a:lnTo>
                    <a:pt x="384" y="676436"/>
                  </a:lnTo>
                  <a:lnTo>
                    <a:pt x="2292" y="776722"/>
                  </a:lnTo>
                  <a:lnTo>
                    <a:pt x="4727" y="936073"/>
                  </a:lnTo>
                  <a:lnTo>
                    <a:pt x="5556" y="1043674"/>
                  </a:lnTo>
                  <a:lnTo>
                    <a:pt x="5601" y="1096706"/>
                  </a:lnTo>
                  <a:lnTo>
                    <a:pt x="5341" y="1148704"/>
                  </a:lnTo>
                  <a:lnTo>
                    <a:pt x="4734" y="1199273"/>
                  </a:lnTo>
                  <a:lnTo>
                    <a:pt x="3734" y="1248022"/>
                  </a:lnTo>
                  <a:lnTo>
                    <a:pt x="2299" y="1294558"/>
                  </a:lnTo>
                  <a:lnTo>
                    <a:pt x="384" y="1338487"/>
                  </a:lnTo>
                  <a:lnTo>
                    <a:pt x="49624" y="1343333"/>
                  </a:lnTo>
                  <a:lnTo>
                    <a:pt x="101353" y="1347600"/>
                  </a:lnTo>
                  <a:lnTo>
                    <a:pt x="155135" y="1351284"/>
                  </a:lnTo>
                  <a:lnTo>
                    <a:pt x="210533" y="1354380"/>
                  </a:lnTo>
                  <a:lnTo>
                    <a:pt x="267108" y="1356881"/>
                  </a:lnTo>
                  <a:lnTo>
                    <a:pt x="324426" y="1358781"/>
                  </a:lnTo>
                  <a:lnTo>
                    <a:pt x="382047" y="1360076"/>
                  </a:lnTo>
                  <a:lnTo>
                    <a:pt x="439536" y="1360760"/>
                  </a:lnTo>
                  <a:lnTo>
                    <a:pt x="496455" y="1360827"/>
                  </a:lnTo>
                  <a:lnTo>
                    <a:pt x="552367" y="1360272"/>
                  </a:lnTo>
                  <a:lnTo>
                    <a:pt x="606835" y="1359088"/>
                  </a:lnTo>
                  <a:lnTo>
                    <a:pt x="659422" y="1357271"/>
                  </a:lnTo>
                  <a:lnTo>
                    <a:pt x="709690" y="1354815"/>
                  </a:lnTo>
                  <a:lnTo>
                    <a:pt x="757204" y="1351714"/>
                  </a:lnTo>
                  <a:lnTo>
                    <a:pt x="801526" y="1347963"/>
                  </a:lnTo>
                  <a:lnTo>
                    <a:pt x="842218" y="1343556"/>
                  </a:lnTo>
                  <a:lnTo>
                    <a:pt x="878843" y="1338487"/>
                  </a:lnTo>
                  <a:lnTo>
                    <a:pt x="919911" y="1333212"/>
                  </a:lnTo>
                  <a:lnTo>
                    <a:pt x="964691" y="1329547"/>
                  </a:lnTo>
                  <a:lnTo>
                    <a:pt x="1012670" y="1327295"/>
                  </a:lnTo>
                  <a:lnTo>
                    <a:pt x="1063334" y="1326258"/>
                  </a:lnTo>
                  <a:lnTo>
                    <a:pt x="1116169" y="1326239"/>
                  </a:lnTo>
                  <a:lnTo>
                    <a:pt x="1170661" y="1327039"/>
                  </a:lnTo>
                  <a:lnTo>
                    <a:pt x="1226297" y="1328461"/>
                  </a:lnTo>
                  <a:lnTo>
                    <a:pt x="1282562" y="1330307"/>
                  </a:lnTo>
                  <a:lnTo>
                    <a:pt x="1449995" y="1336411"/>
                  </a:lnTo>
                  <a:lnTo>
                    <a:pt x="1503639" y="1337975"/>
                  </a:lnTo>
                  <a:lnTo>
                    <a:pt x="1555343" y="1338975"/>
                  </a:lnTo>
                  <a:lnTo>
                    <a:pt x="1604594" y="1339211"/>
                  </a:lnTo>
                  <a:lnTo>
                    <a:pt x="1650876" y="1338487"/>
                  </a:lnTo>
                  <a:lnTo>
                    <a:pt x="1703176" y="1337355"/>
                  </a:lnTo>
                  <a:lnTo>
                    <a:pt x="1756761" y="1336866"/>
                  </a:lnTo>
                  <a:lnTo>
                    <a:pt x="1811231" y="1336895"/>
                  </a:lnTo>
                  <a:lnTo>
                    <a:pt x="1866186" y="1337320"/>
                  </a:lnTo>
                  <a:lnTo>
                    <a:pt x="2134206" y="1341035"/>
                  </a:lnTo>
                  <a:lnTo>
                    <a:pt x="2183656" y="1341229"/>
                  </a:lnTo>
                  <a:lnTo>
                    <a:pt x="2230785" y="1340952"/>
                  </a:lnTo>
                  <a:lnTo>
                    <a:pt x="2275195" y="1340079"/>
                  </a:lnTo>
                  <a:lnTo>
                    <a:pt x="2361518" y="1336945"/>
                  </a:lnTo>
                  <a:lnTo>
                    <a:pt x="2410299" y="1336530"/>
                  </a:lnTo>
                  <a:lnTo>
                    <a:pt x="2462031" y="1336987"/>
                  </a:lnTo>
                  <a:lnTo>
                    <a:pt x="2515916" y="1338064"/>
                  </a:lnTo>
                  <a:lnTo>
                    <a:pt x="2682506" y="1342469"/>
                  </a:lnTo>
                  <a:lnTo>
                    <a:pt x="2737023" y="1343483"/>
                  </a:lnTo>
                  <a:lnTo>
                    <a:pt x="2789703" y="1343845"/>
                  </a:lnTo>
                  <a:lnTo>
                    <a:pt x="2839750" y="1343303"/>
                  </a:lnTo>
                  <a:lnTo>
                    <a:pt x="2886365" y="1341602"/>
                  </a:lnTo>
                  <a:lnTo>
                    <a:pt x="2971616" y="1335296"/>
                  </a:lnTo>
                  <a:lnTo>
                    <a:pt x="3019445" y="1333443"/>
                  </a:lnTo>
                  <a:lnTo>
                    <a:pt x="3071193" y="1332701"/>
                  </a:lnTo>
                  <a:lnTo>
                    <a:pt x="3125817" y="1332843"/>
                  </a:lnTo>
                  <a:lnTo>
                    <a:pt x="3182274" y="1333641"/>
                  </a:lnTo>
                  <a:lnTo>
                    <a:pt x="3405560" y="1338845"/>
                  </a:lnTo>
                  <a:lnTo>
                    <a:pt x="3455530" y="1339510"/>
                  </a:lnTo>
                  <a:lnTo>
                    <a:pt x="3501073" y="1339467"/>
                  </a:lnTo>
                  <a:lnTo>
                    <a:pt x="3541144" y="1338487"/>
                  </a:lnTo>
                  <a:lnTo>
                    <a:pt x="3584845" y="1337061"/>
                  </a:lnTo>
                  <a:lnTo>
                    <a:pt x="3627816" y="1336403"/>
                  </a:lnTo>
                  <a:lnTo>
                    <a:pt x="3670905" y="1336343"/>
                  </a:lnTo>
                  <a:lnTo>
                    <a:pt x="3714958" y="1336713"/>
                  </a:lnTo>
                  <a:lnTo>
                    <a:pt x="3861378" y="1338711"/>
                  </a:lnTo>
                  <a:lnTo>
                    <a:pt x="3917763" y="1339109"/>
                  </a:lnTo>
                  <a:lnTo>
                    <a:pt x="3979350" y="1339091"/>
                  </a:lnTo>
                  <a:lnTo>
                    <a:pt x="4046985" y="1338487"/>
                  </a:lnTo>
                  <a:lnTo>
                    <a:pt x="4112992" y="1337195"/>
                  </a:lnTo>
                  <a:lnTo>
                    <a:pt x="4170476" y="1335476"/>
                  </a:lnTo>
                  <a:lnTo>
                    <a:pt x="4267516" y="1331831"/>
                  </a:lnTo>
                  <a:lnTo>
                    <a:pt x="4310891" y="1330439"/>
                  </a:lnTo>
                  <a:lnTo>
                    <a:pt x="4353383" y="1329691"/>
                  </a:lnTo>
                  <a:lnTo>
                    <a:pt x="4396899" y="1329854"/>
                  </a:lnTo>
                  <a:lnTo>
                    <a:pt x="4443351" y="1331197"/>
                  </a:lnTo>
                  <a:lnTo>
                    <a:pt x="4494648" y="1333985"/>
                  </a:lnTo>
                  <a:lnTo>
                    <a:pt x="4596547" y="1341798"/>
                  </a:lnTo>
                  <a:lnTo>
                    <a:pt x="4644779" y="1344534"/>
                  </a:lnTo>
                  <a:lnTo>
                    <a:pt x="4696634" y="1346717"/>
                  </a:lnTo>
                  <a:lnTo>
                    <a:pt x="4751354" y="1348372"/>
                  </a:lnTo>
                  <a:lnTo>
                    <a:pt x="4808176" y="1349522"/>
                  </a:lnTo>
                  <a:lnTo>
                    <a:pt x="4866343" y="1350192"/>
                  </a:lnTo>
                  <a:lnTo>
                    <a:pt x="4925092" y="1350404"/>
                  </a:lnTo>
                  <a:lnTo>
                    <a:pt x="4983665" y="1350183"/>
                  </a:lnTo>
                  <a:lnTo>
                    <a:pt x="5041300" y="1349552"/>
                  </a:lnTo>
                  <a:lnTo>
                    <a:pt x="5097238" y="1348535"/>
                  </a:lnTo>
                  <a:lnTo>
                    <a:pt x="5150718" y="1347155"/>
                  </a:lnTo>
                  <a:lnTo>
                    <a:pt x="5200981" y="1345437"/>
                  </a:lnTo>
                  <a:lnTo>
                    <a:pt x="5247265" y="1343404"/>
                  </a:lnTo>
                  <a:lnTo>
                    <a:pt x="5288812" y="1341079"/>
                  </a:lnTo>
                  <a:lnTo>
                    <a:pt x="5324859" y="1338487"/>
                  </a:lnTo>
                  <a:lnTo>
                    <a:pt x="5321087" y="1254525"/>
                  </a:lnTo>
                  <a:lnTo>
                    <a:pt x="5317884" y="1163987"/>
                  </a:lnTo>
                  <a:lnTo>
                    <a:pt x="5316624" y="1116467"/>
                  </a:lnTo>
                  <a:lnTo>
                    <a:pt x="5315662" y="1067560"/>
                  </a:lnTo>
                  <a:lnTo>
                    <a:pt x="5315049" y="1017352"/>
                  </a:lnTo>
                  <a:lnTo>
                    <a:pt x="5314836" y="965929"/>
                  </a:lnTo>
                  <a:lnTo>
                    <a:pt x="5315075" y="913378"/>
                  </a:lnTo>
                  <a:lnTo>
                    <a:pt x="5315818" y="859783"/>
                  </a:lnTo>
                  <a:lnTo>
                    <a:pt x="5317116" y="805230"/>
                  </a:lnTo>
                  <a:lnTo>
                    <a:pt x="5319021" y="749806"/>
                  </a:lnTo>
                  <a:lnTo>
                    <a:pt x="5321585" y="693596"/>
                  </a:lnTo>
                  <a:lnTo>
                    <a:pt x="5324859" y="636685"/>
                  </a:lnTo>
                  <a:lnTo>
                    <a:pt x="5332215" y="517909"/>
                  </a:lnTo>
                  <a:lnTo>
                    <a:pt x="5335004" y="467355"/>
                  </a:lnTo>
                  <a:lnTo>
                    <a:pt x="5337136" y="420743"/>
                  </a:lnTo>
                  <a:lnTo>
                    <a:pt x="5338565" y="376613"/>
                  </a:lnTo>
                  <a:lnTo>
                    <a:pt x="5339242" y="333505"/>
                  </a:lnTo>
                  <a:lnTo>
                    <a:pt x="5339121" y="289957"/>
                  </a:lnTo>
                  <a:lnTo>
                    <a:pt x="5338152" y="244509"/>
                  </a:lnTo>
                  <a:lnTo>
                    <a:pt x="5336289" y="195702"/>
                  </a:lnTo>
                  <a:lnTo>
                    <a:pt x="5333485" y="142073"/>
                  </a:lnTo>
                  <a:lnTo>
                    <a:pt x="5329691" y="82164"/>
                  </a:lnTo>
                  <a:lnTo>
                    <a:pt x="5324859" y="14512"/>
                  </a:lnTo>
                  <a:lnTo>
                    <a:pt x="5249222" y="18858"/>
                  </a:lnTo>
                  <a:lnTo>
                    <a:pt x="5154599" y="23271"/>
                  </a:lnTo>
                  <a:lnTo>
                    <a:pt x="5101959" y="25326"/>
                  </a:lnTo>
                  <a:lnTo>
                    <a:pt x="5046724" y="27185"/>
                  </a:lnTo>
                  <a:lnTo>
                    <a:pt x="4989609" y="28778"/>
                  </a:lnTo>
                  <a:lnTo>
                    <a:pt x="4931332" y="30035"/>
                  </a:lnTo>
                  <a:lnTo>
                    <a:pt x="4872609" y="30883"/>
                  </a:lnTo>
                  <a:lnTo>
                    <a:pt x="4814158" y="31254"/>
                  </a:lnTo>
                  <a:lnTo>
                    <a:pt x="4756695" y="31075"/>
                  </a:lnTo>
                  <a:lnTo>
                    <a:pt x="4700937" y="30277"/>
                  </a:lnTo>
                  <a:lnTo>
                    <a:pt x="4647602" y="28788"/>
                  </a:lnTo>
                  <a:lnTo>
                    <a:pt x="4597405" y="26538"/>
                  </a:lnTo>
                  <a:lnTo>
                    <a:pt x="4551064" y="23455"/>
                  </a:lnTo>
                  <a:lnTo>
                    <a:pt x="4509295" y="19471"/>
                  </a:lnTo>
                  <a:lnTo>
                    <a:pt x="4472816" y="14512"/>
                  </a:lnTo>
                  <a:lnTo>
                    <a:pt x="4428498" y="8808"/>
                  </a:lnTo>
                  <a:lnTo>
                    <a:pt x="4383300" y="5749"/>
                  </a:lnTo>
                  <a:lnTo>
                    <a:pt x="4337150" y="4872"/>
                  </a:lnTo>
                  <a:lnTo>
                    <a:pt x="4289975" y="5716"/>
                  </a:lnTo>
                  <a:lnTo>
                    <a:pt x="4241703" y="7818"/>
                  </a:lnTo>
                  <a:lnTo>
                    <a:pt x="4089581" y="17058"/>
                  </a:lnTo>
                  <a:lnTo>
                    <a:pt x="4036196" y="19576"/>
                  </a:lnTo>
                  <a:lnTo>
                    <a:pt x="3981351" y="21042"/>
                  </a:lnTo>
                  <a:lnTo>
                    <a:pt x="3924975" y="20994"/>
                  </a:lnTo>
                  <a:lnTo>
                    <a:pt x="3866994" y="18972"/>
                  </a:lnTo>
                  <a:lnTo>
                    <a:pt x="3807336" y="14512"/>
                  </a:lnTo>
                  <a:lnTo>
                    <a:pt x="3739470" y="8507"/>
                  </a:lnTo>
                  <a:lnTo>
                    <a:pt x="3678208" y="4228"/>
                  </a:lnTo>
                  <a:lnTo>
                    <a:pt x="3622487" y="1501"/>
                  </a:lnTo>
                  <a:lnTo>
                    <a:pt x="3571239" y="149"/>
                  </a:lnTo>
                  <a:lnTo>
                    <a:pt x="3523399" y="0"/>
                  </a:lnTo>
                  <a:close/>
                </a:path>
              </a:pathLst>
            </a:custGeom>
            <a:solidFill>
              <a:srgbClr val="E2F1EC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sp>
          <p:nvSpPr>
            <p:cNvPr id="6" name="object 6"/>
            <p:cNvSpPr/>
            <p:nvPr/>
          </p:nvSpPr>
          <p:spPr>
            <a:xfrm>
              <a:off x="2008192" y="1667754"/>
              <a:ext cx="5342255" cy="1358265"/>
            </a:xfrm>
            <a:custGeom>
              <a:avLst/>
              <a:gdLst/>
              <a:ahLst/>
              <a:cxnLst/>
              <a:rect l="l" t="t" r="r" b="b"/>
              <a:pathLst>
                <a:path w="5342255" h="1358264">
                  <a:moveTo>
                    <a:pt x="15933" y="13471"/>
                  </a:moveTo>
                  <a:lnTo>
                    <a:pt x="57463" y="8572"/>
                  </a:lnTo>
                  <a:lnTo>
                    <a:pt x="103657" y="4883"/>
                  </a:lnTo>
                  <a:lnTo>
                    <a:pt x="153681" y="2296"/>
                  </a:lnTo>
                  <a:lnTo>
                    <a:pt x="206703" y="704"/>
                  </a:lnTo>
                  <a:lnTo>
                    <a:pt x="261891" y="0"/>
                  </a:lnTo>
                  <a:lnTo>
                    <a:pt x="318411" y="76"/>
                  </a:lnTo>
                  <a:lnTo>
                    <a:pt x="375432" y="826"/>
                  </a:lnTo>
                  <a:lnTo>
                    <a:pt x="432119" y="2143"/>
                  </a:lnTo>
                  <a:lnTo>
                    <a:pt x="487640" y="3919"/>
                  </a:lnTo>
                  <a:lnTo>
                    <a:pt x="541163" y="6047"/>
                  </a:lnTo>
                  <a:lnTo>
                    <a:pt x="591855" y="8419"/>
                  </a:lnTo>
                  <a:lnTo>
                    <a:pt x="638882" y="10930"/>
                  </a:lnTo>
                  <a:lnTo>
                    <a:pt x="681413" y="13471"/>
                  </a:lnTo>
                  <a:lnTo>
                    <a:pt x="721986" y="15681"/>
                  </a:lnTo>
                  <a:lnTo>
                    <a:pt x="763742" y="17358"/>
                  </a:lnTo>
                  <a:lnTo>
                    <a:pt x="806843" y="18548"/>
                  </a:lnTo>
                  <a:lnTo>
                    <a:pt x="851448" y="19295"/>
                  </a:lnTo>
                  <a:lnTo>
                    <a:pt x="897717" y="19644"/>
                  </a:lnTo>
                  <a:lnTo>
                    <a:pt x="945811" y="19640"/>
                  </a:lnTo>
                  <a:lnTo>
                    <a:pt x="995890" y="19327"/>
                  </a:lnTo>
                  <a:lnTo>
                    <a:pt x="1048114" y="18749"/>
                  </a:lnTo>
                  <a:lnTo>
                    <a:pt x="1102643" y="17953"/>
                  </a:lnTo>
                  <a:lnTo>
                    <a:pt x="1159638" y="16982"/>
                  </a:lnTo>
                  <a:lnTo>
                    <a:pt x="1219259" y="15882"/>
                  </a:lnTo>
                  <a:lnTo>
                    <a:pt x="1281667" y="14696"/>
                  </a:lnTo>
                  <a:lnTo>
                    <a:pt x="1347020" y="13471"/>
                  </a:lnTo>
                  <a:lnTo>
                    <a:pt x="1407054" y="12310"/>
                  </a:lnTo>
                  <a:lnTo>
                    <a:pt x="1463349" y="11191"/>
                  </a:lnTo>
                  <a:lnTo>
                    <a:pt x="1516507" y="10149"/>
                  </a:lnTo>
                  <a:lnTo>
                    <a:pt x="1567126" y="9216"/>
                  </a:lnTo>
                  <a:lnTo>
                    <a:pt x="1615809" y="8428"/>
                  </a:lnTo>
                  <a:lnTo>
                    <a:pt x="1663155" y="7819"/>
                  </a:lnTo>
                  <a:lnTo>
                    <a:pt x="1709764" y="7422"/>
                  </a:lnTo>
                  <a:lnTo>
                    <a:pt x="1756237" y="7272"/>
                  </a:lnTo>
                  <a:lnTo>
                    <a:pt x="1803175" y="7404"/>
                  </a:lnTo>
                  <a:lnTo>
                    <a:pt x="1851177" y="7850"/>
                  </a:lnTo>
                  <a:lnTo>
                    <a:pt x="1900844" y="8646"/>
                  </a:lnTo>
                  <a:lnTo>
                    <a:pt x="1952777" y="9825"/>
                  </a:lnTo>
                  <a:lnTo>
                    <a:pt x="2007575" y="11422"/>
                  </a:lnTo>
                  <a:lnTo>
                    <a:pt x="2065840" y="13471"/>
                  </a:lnTo>
                  <a:lnTo>
                    <a:pt x="2129641" y="15818"/>
                  </a:lnTo>
                  <a:lnTo>
                    <a:pt x="2191430" y="17961"/>
                  </a:lnTo>
                  <a:lnTo>
                    <a:pt x="2251181" y="19849"/>
                  </a:lnTo>
                  <a:lnTo>
                    <a:pt x="2308871" y="21431"/>
                  </a:lnTo>
                  <a:lnTo>
                    <a:pt x="2364476" y="22655"/>
                  </a:lnTo>
                  <a:lnTo>
                    <a:pt x="2417971" y="23471"/>
                  </a:lnTo>
                  <a:lnTo>
                    <a:pt x="2469331" y="23828"/>
                  </a:lnTo>
                  <a:lnTo>
                    <a:pt x="2518534" y="23675"/>
                  </a:lnTo>
                  <a:lnTo>
                    <a:pt x="2565553" y="22960"/>
                  </a:lnTo>
                  <a:lnTo>
                    <a:pt x="2610366" y="21633"/>
                  </a:lnTo>
                  <a:lnTo>
                    <a:pt x="2652948" y="19644"/>
                  </a:lnTo>
                  <a:lnTo>
                    <a:pt x="2693274" y="16940"/>
                  </a:lnTo>
                  <a:lnTo>
                    <a:pt x="2731320" y="13471"/>
                  </a:lnTo>
                  <a:lnTo>
                    <a:pt x="2772185" y="9656"/>
                  </a:lnTo>
                  <a:lnTo>
                    <a:pt x="2814792" y="6636"/>
                  </a:lnTo>
                  <a:lnTo>
                    <a:pt x="2859171" y="4380"/>
                  </a:lnTo>
                  <a:lnTo>
                    <a:pt x="2905357" y="2859"/>
                  </a:lnTo>
                  <a:lnTo>
                    <a:pt x="2953381" y="2042"/>
                  </a:lnTo>
                  <a:lnTo>
                    <a:pt x="3003275" y="1898"/>
                  </a:lnTo>
                  <a:lnTo>
                    <a:pt x="3055071" y="2397"/>
                  </a:lnTo>
                  <a:lnTo>
                    <a:pt x="3108802" y="3508"/>
                  </a:lnTo>
                  <a:lnTo>
                    <a:pt x="3164499" y="5202"/>
                  </a:lnTo>
                  <a:lnTo>
                    <a:pt x="3222196" y="7447"/>
                  </a:lnTo>
                  <a:lnTo>
                    <a:pt x="3281923" y="10213"/>
                  </a:lnTo>
                  <a:lnTo>
                    <a:pt x="3343714" y="13471"/>
                  </a:lnTo>
                  <a:lnTo>
                    <a:pt x="3405631" y="16723"/>
                  </a:lnTo>
                  <a:lnTo>
                    <a:pt x="3465744" y="19530"/>
                  </a:lnTo>
                  <a:lnTo>
                    <a:pt x="3523999" y="21847"/>
                  </a:lnTo>
                  <a:lnTo>
                    <a:pt x="3580343" y="23631"/>
                  </a:lnTo>
                  <a:lnTo>
                    <a:pt x="3634725" y="24838"/>
                  </a:lnTo>
                  <a:lnTo>
                    <a:pt x="3687090" y="25425"/>
                  </a:lnTo>
                  <a:lnTo>
                    <a:pt x="3737387" y="25347"/>
                  </a:lnTo>
                  <a:lnTo>
                    <a:pt x="3785561" y="24562"/>
                  </a:lnTo>
                  <a:lnTo>
                    <a:pt x="3831561" y="23025"/>
                  </a:lnTo>
                  <a:lnTo>
                    <a:pt x="3875333" y="20694"/>
                  </a:lnTo>
                  <a:lnTo>
                    <a:pt x="3916824" y="17523"/>
                  </a:lnTo>
                  <a:lnTo>
                    <a:pt x="3955981" y="13471"/>
                  </a:lnTo>
                  <a:lnTo>
                    <a:pt x="3989681" y="10090"/>
                  </a:lnTo>
                  <a:lnTo>
                    <a:pt x="4025744" y="7659"/>
                  </a:lnTo>
                  <a:lnTo>
                    <a:pt x="4064257" y="6071"/>
                  </a:lnTo>
                  <a:lnTo>
                    <a:pt x="4105308" y="5217"/>
                  </a:lnTo>
                  <a:lnTo>
                    <a:pt x="4148986" y="4992"/>
                  </a:lnTo>
                  <a:lnTo>
                    <a:pt x="4195378" y="5286"/>
                  </a:lnTo>
                  <a:lnTo>
                    <a:pt x="4244573" y="5994"/>
                  </a:lnTo>
                  <a:lnTo>
                    <a:pt x="4296658" y="7006"/>
                  </a:lnTo>
                  <a:lnTo>
                    <a:pt x="4351722" y="8216"/>
                  </a:lnTo>
                  <a:lnTo>
                    <a:pt x="4409853" y="9516"/>
                  </a:lnTo>
                  <a:lnTo>
                    <a:pt x="4471138" y="10799"/>
                  </a:lnTo>
                  <a:lnTo>
                    <a:pt x="4535665" y="11958"/>
                  </a:lnTo>
                  <a:lnTo>
                    <a:pt x="4603524" y="12884"/>
                  </a:lnTo>
                  <a:lnTo>
                    <a:pt x="4674801" y="13471"/>
                  </a:lnTo>
                  <a:lnTo>
                    <a:pt x="4748635" y="13398"/>
                  </a:lnTo>
                  <a:lnTo>
                    <a:pt x="4813817" y="12559"/>
                  </a:lnTo>
                  <a:lnTo>
                    <a:pt x="4871678" y="11166"/>
                  </a:lnTo>
                  <a:lnTo>
                    <a:pt x="4923548" y="9431"/>
                  </a:lnTo>
                  <a:lnTo>
                    <a:pt x="4970759" y="7567"/>
                  </a:lnTo>
                  <a:lnTo>
                    <a:pt x="5014642" y="5786"/>
                  </a:lnTo>
                  <a:lnTo>
                    <a:pt x="5056527" y="4301"/>
                  </a:lnTo>
                  <a:lnTo>
                    <a:pt x="5097745" y="3322"/>
                  </a:lnTo>
                  <a:lnTo>
                    <a:pt x="5139627" y="3063"/>
                  </a:lnTo>
                  <a:lnTo>
                    <a:pt x="5183503" y="3737"/>
                  </a:lnTo>
                  <a:lnTo>
                    <a:pt x="5230705" y="5554"/>
                  </a:lnTo>
                  <a:lnTo>
                    <a:pt x="5282563" y="8728"/>
                  </a:lnTo>
                  <a:lnTo>
                    <a:pt x="5340408" y="13471"/>
                  </a:lnTo>
                  <a:lnTo>
                    <a:pt x="5337858" y="48779"/>
                  </a:lnTo>
                  <a:lnTo>
                    <a:pt x="5335750" y="88936"/>
                  </a:lnTo>
                  <a:lnTo>
                    <a:pt x="5334071" y="133264"/>
                  </a:lnTo>
                  <a:lnTo>
                    <a:pt x="5332810" y="181084"/>
                  </a:lnTo>
                  <a:lnTo>
                    <a:pt x="5331954" y="231716"/>
                  </a:lnTo>
                  <a:lnTo>
                    <a:pt x="5331491" y="284482"/>
                  </a:lnTo>
                  <a:lnTo>
                    <a:pt x="5331407" y="338702"/>
                  </a:lnTo>
                  <a:lnTo>
                    <a:pt x="5331691" y="393698"/>
                  </a:lnTo>
                  <a:lnTo>
                    <a:pt x="5332329" y="448790"/>
                  </a:lnTo>
                  <a:lnTo>
                    <a:pt x="5333310" y="503300"/>
                  </a:lnTo>
                  <a:lnTo>
                    <a:pt x="5334621" y="556549"/>
                  </a:lnTo>
                  <a:lnTo>
                    <a:pt x="5336249" y="607857"/>
                  </a:lnTo>
                  <a:lnTo>
                    <a:pt x="5338183" y="656547"/>
                  </a:lnTo>
                  <a:lnTo>
                    <a:pt x="5340408" y="701938"/>
                  </a:lnTo>
                  <a:lnTo>
                    <a:pt x="5342058" y="749345"/>
                  </a:lnTo>
                  <a:lnTo>
                    <a:pt x="5342194" y="797762"/>
                  </a:lnTo>
                  <a:lnTo>
                    <a:pt x="5341152" y="846981"/>
                  </a:lnTo>
                  <a:lnTo>
                    <a:pt x="5339272" y="896792"/>
                  </a:lnTo>
                  <a:lnTo>
                    <a:pt x="5336891" y="946988"/>
                  </a:lnTo>
                  <a:lnTo>
                    <a:pt x="5334348" y="997361"/>
                  </a:lnTo>
                  <a:lnTo>
                    <a:pt x="5331981" y="1047703"/>
                  </a:lnTo>
                  <a:lnTo>
                    <a:pt x="5330128" y="1097806"/>
                  </a:lnTo>
                  <a:lnTo>
                    <a:pt x="5329127" y="1147461"/>
                  </a:lnTo>
                  <a:lnTo>
                    <a:pt x="5329316" y="1196461"/>
                  </a:lnTo>
                  <a:lnTo>
                    <a:pt x="5331034" y="1244597"/>
                  </a:lnTo>
                  <a:lnTo>
                    <a:pt x="5334619" y="1291661"/>
                  </a:lnTo>
                  <a:lnTo>
                    <a:pt x="5340408" y="1337446"/>
                  </a:lnTo>
                  <a:lnTo>
                    <a:pt x="5285227" y="1332491"/>
                  </a:lnTo>
                  <a:lnTo>
                    <a:pt x="5230453" y="1328701"/>
                  </a:lnTo>
                  <a:lnTo>
                    <a:pt x="5176157" y="1325984"/>
                  </a:lnTo>
                  <a:lnTo>
                    <a:pt x="5122408" y="1324248"/>
                  </a:lnTo>
                  <a:lnTo>
                    <a:pt x="5069276" y="1323399"/>
                  </a:lnTo>
                  <a:lnTo>
                    <a:pt x="5016831" y="1323345"/>
                  </a:lnTo>
                  <a:lnTo>
                    <a:pt x="4965143" y="1323993"/>
                  </a:lnTo>
                  <a:lnTo>
                    <a:pt x="4914281" y="1325251"/>
                  </a:lnTo>
                  <a:lnTo>
                    <a:pt x="4864314" y="1327026"/>
                  </a:lnTo>
                  <a:lnTo>
                    <a:pt x="4815313" y="1329226"/>
                  </a:lnTo>
                  <a:lnTo>
                    <a:pt x="4767348" y="1331757"/>
                  </a:lnTo>
                  <a:lnTo>
                    <a:pt x="4720487" y="1334528"/>
                  </a:lnTo>
                  <a:lnTo>
                    <a:pt x="4674801" y="1337446"/>
                  </a:lnTo>
                  <a:lnTo>
                    <a:pt x="4631960" y="1339974"/>
                  </a:lnTo>
                  <a:lnTo>
                    <a:pt x="4587290" y="1342118"/>
                  </a:lnTo>
                  <a:lnTo>
                    <a:pt x="4540921" y="1343874"/>
                  </a:lnTo>
                  <a:lnTo>
                    <a:pt x="4492984" y="1345243"/>
                  </a:lnTo>
                  <a:lnTo>
                    <a:pt x="4443608" y="1346224"/>
                  </a:lnTo>
                  <a:lnTo>
                    <a:pt x="4392923" y="1346816"/>
                  </a:lnTo>
                  <a:lnTo>
                    <a:pt x="4341061" y="1347018"/>
                  </a:lnTo>
                  <a:lnTo>
                    <a:pt x="4288151" y="1346830"/>
                  </a:lnTo>
                  <a:lnTo>
                    <a:pt x="4234323" y="1346249"/>
                  </a:lnTo>
                  <a:lnTo>
                    <a:pt x="4179709" y="1345277"/>
                  </a:lnTo>
                  <a:lnTo>
                    <a:pt x="4124437" y="1343911"/>
                  </a:lnTo>
                  <a:lnTo>
                    <a:pt x="4068638" y="1342151"/>
                  </a:lnTo>
                  <a:lnTo>
                    <a:pt x="4012443" y="1339996"/>
                  </a:lnTo>
                  <a:lnTo>
                    <a:pt x="3955981" y="1337446"/>
                  </a:lnTo>
                  <a:lnTo>
                    <a:pt x="3886188" y="1334712"/>
                  </a:lnTo>
                  <a:lnTo>
                    <a:pt x="3820655" y="1333385"/>
                  </a:lnTo>
                  <a:lnTo>
                    <a:pt x="3759225" y="1333179"/>
                  </a:lnTo>
                  <a:lnTo>
                    <a:pt x="3701745" y="1333807"/>
                  </a:lnTo>
                  <a:lnTo>
                    <a:pt x="3648059" y="1334981"/>
                  </a:lnTo>
                  <a:lnTo>
                    <a:pt x="3598012" y="1336415"/>
                  </a:lnTo>
                  <a:lnTo>
                    <a:pt x="3551448" y="1337822"/>
                  </a:lnTo>
                  <a:lnTo>
                    <a:pt x="3508213" y="1338916"/>
                  </a:lnTo>
                  <a:lnTo>
                    <a:pt x="3468151" y="1339409"/>
                  </a:lnTo>
                  <a:lnTo>
                    <a:pt x="3431108" y="1339014"/>
                  </a:lnTo>
                  <a:lnTo>
                    <a:pt x="3396927" y="1337446"/>
                  </a:lnTo>
                  <a:lnTo>
                    <a:pt x="3363947" y="1336092"/>
                  </a:lnTo>
                  <a:lnTo>
                    <a:pt x="3325566" y="1336017"/>
                  </a:lnTo>
                  <a:lnTo>
                    <a:pt x="3282419" y="1336910"/>
                  </a:lnTo>
                  <a:lnTo>
                    <a:pt x="3235143" y="1338462"/>
                  </a:lnTo>
                  <a:lnTo>
                    <a:pt x="3184375" y="1340363"/>
                  </a:lnTo>
                  <a:lnTo>
                    <a:pt x="3130751" y="1342303"/>
                  </a:lnTo>
                  <a:lnTo>
                    <a:pt x="3074907" y="1343974"/>
                  </a:lnTo>
                  <a:lnTo>
                    <a:pt x="3017479" y="1345066"/>
                  </a:lnTo>
                  <a:lnTo>
                    <a:pt x="2959105" y="1345268"/>
                  </a:lnTo>
                  <a:lnTo>
                    <a:pt x="2900419" y="1344272"/>
                  </a:lnTo>
                  <a:lnTo>
                    <a:pt x="2842059" y="1341768"/>
                  </a:lnTo>
                  <a:lnTo>
                    <a:pt x="2784660" y="1337446"/>
                  </a:lnTo>
                  <a:lnTo>
                    <a:pt x="2725249" y="1332064"/>
                  </a:lnTo>
                  <a:lnTo>
                    <a:pt x="2670216" y="1327651"/>
                  </a:lnTo>
                  <a:lnTo>
                    <a:pt x="2618673" y="1324241"/>
                  </a:lnTo>
                  <a:lnTo>
                    <a:pt x="2569732" y="1321872"/>
                  </a:lnTo>
                  <a:lnTo>
                    <a:pt x="2522506" y="1320580"/>
                  </a:lnTo>
                  <a:lnTo>
                    <a:pt x="2476109" y="1320399"/>
                  </a:lnTo>
                  <a:lnTo>
                    <a:pt x="2429651" y="1321367"/>
                  </a:lnTo>
                  <a:lnTo>
                    <a:pt x="2382247" y="1323520"/>
                  </a:lnTo>
                  <a:lnTo>
                    <a:pt x="2333009" y="1326893"/>
                  </a:lnTo>
                  <a:lnTo>
                    <a:pt x="2281048" y="1331523"/>
                  </a:lnTo>
                  <a:lnTo>
                    <a:pt x="2225479" y="1337446"/>
                  </a:lnTo>
                  <a:lnTo>
                    <a:pt x="2178548" y="1342312"/>
                  </a:lnTo>
                  <a:lnTo>
                    <a:pt x="2128698" y="1346596"/>
                  </a:lnTo>
                  <a:lnTo>
                    <a:pt x="2076489" y="1350257"/>
                  </a:lnTo>
                  <a:lnTo>
                    <a:pt x="2022482" y="1353252"/>
                  </a:lnTo>
                  <a:lnTo>
                    <a:pt x="1967237" y="1355540"/>
                  </a:lnTo>
                  <a:lnTo>
                    <a:pt x="1911314" y="1357080"/>
                  </a:lnTo>
                  <a:lnTo>
                    <a:pt x="1855274" y="1357829"/>
                  </a:lnTo>
                  <a:lnTo>
                    <a:pt x="1799677" y="1357746"/>
                  </a:lnTo>
                  <a:lnTo>
                    <a:pt x="1745084" y="1356790"/>
                  </a:lnTo>
                  <a:lnTo>
                    <a:pt x="1692055" y="1354918"/>
                  </a:lnTo>
                  <a:lnTo>
                    <a:pt x="1641150" y="1352090"/>
                  </a:lnTo>
                  <a:lnTo>
                    <a:pt x="1592930" y="1348262"/>
                  </a:lnTo>
                  <a:lnTo>
                    <a:pt x="1547955" y="1343395"/>
                  </a:lnTo>
                  <a:lnTo>
                    <a:pt x="1506786" y="1337446"/>
                  </a:lnTo>
                  <a:lnTo>
                    <a:pt x="1467795" y="1332278"/>
                  </a:lnTo>
                  <a:lnTo>
                    <a:pt x="1424249" y="1328816"/>
                  </a:lnTo>
                  <a:lnTo>
                    <a:pt x="1376787" y="1326839"/>
                  </a:lnTo>
                  <a:lnTo>
                    <a:pt x="1326049" y="1326121"/>
                  </a:lnTo>
                  <a:lnTo>
                    <a:pt x="1272673" y="1326439"/>
                  </a:lnTo>
                  <a:lnTo>
                    <a:pt x="1217301" y="1327570"/>
                  </a:lnTo>
                  <a:lnTo>
                    <a:pt x="1160572" y="1329291"/>
                  </a:lnTo>
                  <a:lnTo>
                    <a:pt x="1103125" y="1331377"/>
                  </a:lnTo>
                  <a:lnTo>
                    <a:pt x="1045599" y="1333605"/>
                  </a:lnTo>
                  <a:lnTo>
                    <a:pt x="988636" y="1335752"/>
                  </a:lnTo>
                  <a:lnTo>
                    <a:pt x="932873" y="1337595"/>
                  </a:lnTo>
                  <a:lnTo>
                    <a:pt x="878951" y="1338909"/>
                  </a:lnTo>
                  <a:lnTo>
                    <a:pt x="827509" y="1339471"/>
                  </a:lnTo>
                  <a:lnTo>
                    <a:pt x="779188" y="1339058"/>
                  </a:lnTo>
                  <a:lnTo>
                    <a:pt x="734626" y="1337446"/>
                  </a:lnTo>
                  <a:lnTo>
                    <a:pt x="688818" y="1335200"/>
                  </a:lnTo>
                  <a:lnTo>
                    <a:pt x="642317" y="1333400"/>
                  </a:lnTo>
                  <a:lnTo>
                    <a:pt x="595084" y="1332021"/>
                  </a:lnTo>
                  <a:lnTo>
                    <a:pt x="547080" y="1331036"/>
                  </a:lnTo>
                  <a:lnTo>
                    <a:pt x="498265" y="1330423"/>
                  </a:lnTo>
                  <a:lnTo>
                    <a:pt x="448600" y="1330154"/>
                  </a:lnTo>
                  <a:lnTo>
                    <a:pt x="398044" y="1330207"/>
                  </a:lnTo>
                  <a:lnTo>
                    <a:pt x="346560" y="1330554"/>
                  </a:lnTo>
                  <a:lnTo>
                    <a:pt x="294107" y="1331172"/>
                  </a:lnTo>
                  <a:lnTo>
                    <a:pt x="240646" y="1332036"/>
                  </a:lnTo>
                  <a:lnTo>
                    <a:pt x="186138" y="1333120"/>
                  </a:lnTo>
                  <a:lnTo>
                    <a:pt x="130542" y="1334400"/>
                  </a:lnTo>
                  <a:lnTo>
                    <a:pt x="73821" y="1335850"/>
                  </a:lnTo>
                  <a:lnTo>
                    <a:pt x="15933" y="1337446"/>
                  </a:lnTo>
                  <a:lnTo>
                    <a:pt x="12394" y="1278693"/>
                  </a:lnTo>
                  <a:lnTo>
                    <a:pt x="10701" y="1223909"/>
                  </a:lnTo>
                  <a:lnTo>
                    <a:pt x="10531" y="1172507"/>
                  </a:lnTo>
                  <a:lnTo>
                    <a:pt x="11557" y="1123898"/>
                  </a:lnTo>
                  <a:lnTo>
                    <a:pt x="13453" y="1077496"/>
                  </a:lnTo>
                  <a:lnTo>
                    <a:pt x="15893" y="1032711"/>
                  </a:lnTo>
                  <a:lnTo>
                    <a:pt x="18553" y="988958"/>
                  </a:lnTo>
                  <a:lnTo>
                    <a:pt x="21105" y="945647"/>
                  </a:lnTo>
                  <a:lnTo>
                    <a:pt x="23225" y="902193"/>
                  </a:lnTo>
                  <a:lnTo>
                    <a:pt x="24586" y="858006"/>
                  </a:lnTo>
                  <a:lnTo>
                    <a:pt x="24863" y="812499"/>
                  </a:lnTo>
                  <a:lnTo>
                    <a:pt x="23731" y="765086"/>
                  </a:lnTo>
                  <a:lnTo>
                    <a:pt x="20863" y="715177"/>
                  </a:lnTo>
                  <a:lnTo>
                    <a:pt x="15933" y="662187"/>
                  </a:lnTo>
                  <a:lnTo>
                    <a:pt x="10129" y="603841"/>
                  </a:lnTo>
                  <a:lnTo>
                    <a:pt x="5762" y="546715"/>
                  </a:lnTo>
                  <a:lnTo>
                    <a:pt x="2703" y="490859"/>
                  </a:lnTo>
                  <a:lnTo>
                    <a:pt x="825" y="436325"/>
                  </a:lnTo>
                  <a:lnTo>
                    <a:pt x="0" y="383165"/>
                  </a:lnTo>
                  <a:lnTo>
                    <a:pt x="99" y="331428"/>
                  </a:lnTo>
                  <a:lnTo>
                    <a:pt x="995" y="281168"/>
                  </a:lnTo>
                  <a:lnTo>
                    <a:pt x="2559" y="232434"/>
                  </a:lnTo>
                  <a:lnTo>
                    <a:pt x="4664" y="185279"/>
                  </a:lnTo>
                  <a:lnTo>
                    <a:pt x="7182" y="139754"/>
                  </a:lnTo>
                  <a:lnTo>
                    <a:pt x="9985" y="95910"/>
                  </a:lnTo>
                  <a:lnTo>
                    <a:pt x="12945" y="53798"/>
                  </a:lnTo>
                  <a:lnTo>
                    <a:pt x="15933" y="13471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600"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4528820" y="2208022"/>
            <a:ext cx="9677400" cy="344551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2555">
              <a:lnSpc>
                <a:spcPct val="100000"/>
              </a:lnSpc>
              <a:spcBef>
                <a:spcPts val="130"/>
              </a:spcBef>
            </a:pPr>
            <a:r>
              <a:rPr sz="5500" b="1" dirty="0">
                <a:solidFill>
                  <a:srgbClr val="0000FF"/>
                </a:solidFill>
                <a:latin typeface="Arial" panose="020B0604020202020204"/>
                <a:cs typeface="Arial" panose="020B0604020202020204"/>
              </a:rPr>
              <a:t>Tindakan/Upaya</a:t>
            </a:r>
            <a:r>
              <a:rPr sz="5500" b="1" spc="395" dirty="0">
                <a:solidFill>
                  <a:srgbClr val="0000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5500" b="1" spc="-10" dirty="0">
                <a:solidFill>
                  <a:srgbClr val="0000FF"/>
                </a:solidFill>
                <a:latin typeface="Arial" panose="020B0604020202020204"/>
                <a:cs typeface="Arial" panose="020B0604020202020204"/>
              </a:rPr>
              <a:t>Mitigasi?</a:t>
            </a:r>
            <a:endParaRPr sz="5500">
              <a:latin typeface="Arial" panose="020B0604020202020204"/>
              <a:cs typeface="Arial" panose="020B0604020202020204"/>
            </a:endParaRPr>
          </a:p>
          <a:p>
            <a:pPr marL="12065" marR="5080" indent="1905" algn="ctr">
              <a:lnSpc>
                <a:spcPct val="100000"/>
              </a:lnSpc>
              <a:spcBef>
                <a:spcPts val="1410"/>
              </a:spcBef>
            </a:pPr>
            <a:r>
              <a:rPr sz="3100" spc="60" dirty="0">
                <a:latin typeface="Tahoma" panose="020B0604030504040204"/>
                <a:cs typeface="Tahoma" panose="020B0604030504040204"/>
              </a:rPr>
              <a:t>langkah-</a:t>
            </a:r>
            <a:r>
              <a:rPr sz="3100" spc="70" dirty="0">
                <a:latin typeface="Tahoma" panose="020B0604030504040204"/>
                <a:cs typeface="Tahoma" panose="020B0604030504040204"/>
              </a:rPr>
              <a:t>langkah</a:t>
            </a:r>
            <a:r>
              <a:rPr sz="3100" spc="120" dirty="0">
                <a:latin typeface="Tahoma" panose="020B0604030504040204"/>
                <a:cs typeface="Tahoma" panose="020B0604030504040204"/>
              </a:rPr>
              <a:t> </a:t>
            </a:r>
            <a:r>
              <a:rPr sz="3100" dirty="0">
                <a:latin typeface="Tahoma" panose="020B0604030504040204"/>
                <a:cs typeface="Tahoma" panose="020B0604030504040204"/>
              </a:rPr>
              <a:t>yang</a:t>
            </a:r>
            <a:r>
              <a:rPr sz="3100" spc="110" dirty="0">
                <a:latin typeface="Tahoma" panose="020B0604030504040204"/>
                <a:cs typeface="Tahoma" panose="020B0604030504040204"/>
              </a:rPr>
              <a:t> </a:t>
            </a:r>
            <a:r>
              <a:rPr sz="3100" spc="80" dirty="0">
                <a:latin typeface="Tahoma" panose="020B0604030504040204"/>
                <a:cs typeface="Tahoma" panose="020B0604030504040204"/>
              </a:rPr>
              <a:t>dirancang</a:t>
            </a:r>
            <a:r>
              <a:rPr sz="3100" spc="120" dirty="0">
                <a:latin typeface="Tahoma" panose="020B0604030504040204"/>
                <a:cs typeface="Tahoma" panose="020B0604030504040204"/>
              </a:rPr>
              <a:t> </a:t>
            </a:r>
            <a:r>
              <a:rPr sz="3100" spc="85" dirty="0">
                <a:latin typeface="Tahoma" panose="020B0604030504040204"/>
                <a:cs typeface="Tahoma" panose="020B0604030504040204"/>
              </a:rPr>
              <a:t>dan</a:t>
            </a:r>
            <a:r>
              <a:rPr sz="3100" spc="100" dirty="0">
                <a:latin typeface="Tahoma" panose="020B0604030504040204"/>
                <a:cs typeface="Tahoma" panose="020B0604030504040204"/>
              </a:rPr>
              <a:t> </a:t>
            </a:r>
            <a:r>
              <a:rPr sz="3100" spc="70" dirty="0">
                <a:latin typeface="Tahoma" panose="020B0604030504040204"/>
                <a:cs typeface="Tahoma" panose="020B0604030504040204"/>
              </a:rPr>
              <a:t>diterapkan </a:t>
            </a:r>
            <a:r>
              <a:rPr sz="3100" spc="75" dirty="0">
                <a:latin typeface="Tahoma" panose="020B0604030504040204"/>
                <a:cs typeface="Tahoma" panose="020B0604030504040204"/>
              </a:rPr>
              <a:t>untuk</a:t>
            </a:r>
            <a:r>
              <a:rPr sz="31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3100" b="1" dirty="0">
                <a:latin typeface="Tahoma" panose="020B0604030504040204"/>
                <a:cs typeface="Tahoma" panose="020B0604030504040204"/>
              </a:rPr>
              <a:t>menghindari,</a:t>
            </a:r>
            <a:r>
              <a:rPr sz="3100" b="1" spc="10" dirty="0">
                <a:latin typeface="Tahoma" panose="020B0604030504040204"/>
                <a:cs typeface="Tahoma" panose="020B0604030504040204"/>
              </a:rPr>
              <a:t> </a:t>
            </a:r>
            <a:r>
              <a:rPr sz="3100" b="1" dirty="0">
                <a:latin typeface="Tahoma" panose="020B0604030504040204"/>
                <a:cs typeface="Tahoma" panose="020B0604030504040204"/>
              </a:rPr>
              <a:t>meminimalisir,</a:t>
            </a:r>
            <a:r>
              <a:rPr sz="3100" b="1" spc="10" dirty="0">
                <a:latin typeface="Tahoma" panose="020B0604030504040204"/>
                <a:cs typeface="Tahoma" panose="020B0604030504040204"/>
              </a:rPr>
              <a:t> </a:t>
            </a:r>
            <a:r>
              <a:rPr sz="3100" b="1" spc="-20" dirty="0">
                <a:latin typeface="Tahoma" panose="020B0604030504040204"/>
                <a:cs typeface="Tahoma" panose="020B0604030504040204"/>
              </a:rPr>
              <a:t>atau </a:t>
            </a:r>
            <a:r>
              <a:rPr sz="3100" b="1" spc="-10" dirty="0">
                <a:latin typeface="Tahoma" panose="020B0604030504040204"/>
                <a:cs typeface="Tahoma" panose="020B0604030504040204"/>
              </a:rPr>
              <a:t>mengendalikan</a:t>
            </a:r>
            <a:r>
              <a:rPr sz="3100" b="1" spc="70" dirty="0">
                <a:latin typeface="Tahoma" panose="020B0604030504040204"/>
                <a:cs typeface="Tahoma" panose="020B0604030504040204"/>
              </a:rPr>
              <a:t> </a:t>
            </a:r>
            <a:r>
              <a:rPr sz="3100" b="1" dirty="0">
                <a:latin typeface="Tahoma" panose="020B0604030504040204"/>
                <a:cs typeface="Tahoma" panose="020B0604030504040204"/>
              </a:rPr>
              <a:t>dampak</a:t>
            </a:r>
            <a:r>
              <a:rPr sz="3100" b="1" spc="20" dirty="0">
                <a:latin typeface="Tahoma" panose="020B0604030504040204"/>
                <a:cs typeface="Tahoma" panose="020B0604030504040204"/>
              </a:rPr>
              <a:t> </a:t>
            </a:r>
            <a:r>
              <a:rPr sz="3100" b="1" spc="-20" dirty="0">
                <a:latin typeface="Tahoma" panose="020B0604030504040204"/>
                <a:cs typeface="Tahoma" panose="020B0604030504040204"/>
              </a:rPr>
              <a:t>negatif</a:t>
            </a:r>
            <a:r>
              <a:rPr sz="3100" b="1" dirty="0">
                <a:latin typeface="Tahoma" panose="020B0604030504040204"/>
                <a:cs typeface="Tahoma" panose="020B0604030504040204"/>
              </a:rPr>
              <a:t> </a:t>
            </a:r>
            <a:r>
              <a:rPr sz="3100" dirty="0">
                <a:latin typeface="Tahoma" panose="020B0604030504040204"/>
                <a:cs typeface="Tahoma" panose="020B0604030504040204"/>
              </a:rPr>
              <a:t>yang</a:t>
            </a:r>
            <a:r>
              <a:rPr sz="3100" spc="15" dirty="0">
                <a:latin typeface="Tahoma" panose="020B0604030504040204"/>
                <a:cs typeface="Tahoma" panose="020B0604030504040204"/>
              </a:rPr>
              <a:t> </a:t>
            </a:r>
            <a:r>
              <a:rPr sz="3100" spc="85" dirty="0">
                <a:latin typeface="Tahoma" panose="020B0604030504040204"/>
                <a:cs typeface="Tahoma" panose="020B0604030504040204"/>
              </a:rPr>
              <a:t>ditimbulkan </a:t>
            </a:r>
            <a:r>
              <a:rPr sz="3100" spc="75" dirty="0">
                <a:latin typeface="Tahoma" panose="020B0604030504040204"/>
                <a:cs typeface="Tahoma" panose="020B0604030504040204"/>
              </a:rPr>
              <a:t>oleh</a:t>
            </a:r>
            <a:r>
              <a:rPr sz="3100" spc="15" dirty="0">
                <a:latin typeface="Tahoma" panose="020B0604030504040204"/>
                <a:cs typeface="Tahoma" panose="020B0604030504040204"/>
              </a:rPr>
              <a:t> </a:t>
            </a:r>
            <a:r>
              <a:rPr sz="3100" spc="75" dirty="0">
                <a:latin typeface="Tahoma" panose="020B0604030504040204"/>
                <a:cs typeface="Tahoma" panose="020B0604030504040204"/>
              </a:rPr>
              <a:t>suatu </a:t>
            </a:r>
            <a:r>
              <a:rPr sz="3100" spc="65" dirty="0">
                <a:latin typeface="Tahoma" panose="020B0604030504040204"/>
                <a:cs typeface="Tahoma" panose="020B0604030504040204"/>
              </a:rPr>
              <a:t>kegiatan</a:t>
            </a:r>
            <a:r>
              <a:rPr sz="3100" spc="20" dirty="0">
                <a:latin typeface="Tahoma" panose="020B0604030504040204"/>
                <a:cs typeface="Tahoma" panose="020B0604030504040204"/>
              </a:rPr>
              <a:t> </a:t>
            </a:r>
            <a:r>
              <a:rPr sz="3100" spc="90" dirty="0">
                <a:latin typeface="Tahoma" panose="020B0604030504040204"/>
                <a:cs typeface="Tahoma" panose="020B0604030504040204"/>
              </a:rPr>
              <a:t>pembangunan</a:t>
            </a:r>
            <a:r>
              <a:rPr sz="3100" spc="35" dirty="0">
                <a:latin typeface="Tahoma" panose="020B0604030504040204"/>
                <a:cs typeface="Tahoma" panose="020B0604030504040204"/>
              </a:rPr>
              <a:t> </a:t>
            </a:r>
            <a:r>
              <a:rPr sz="3100" spc="70" dirty="0">
                <a:latin typeface="Tahoma" panose="020B0604030504040204"/>
                <a:cs typeface="Tahoma" panose="020B0604030504040204"/>
              </a:rPr>
              <a:t>terhadap </a:t>
            </a:r>
            <a:r>
              <a:rPr sz="3100" spc="75" dirty="0">
                <a:latin typeface="Tahoma" panose="020B0604030504040204"/>
                <a:cs typeface="Tahoma" panose="020B0604030504040204"/>
              </a:rPr>
              <a:t>lingkungan</a:t>
            </a:r>
            <a:r>
              <a:rPr sz="3100" spc="45" dirty="0">
                <a:latin typeface="Tahoma" panose="020B0604030504040204"/>
                <a:cs typeface="Tahoma" panose="020B0604030504040204"/>
              </a:rPr>
              <a:t> </a:t>
            </a:r>
            <a:r>
              <a:rPr sz="3100" spc="85" dirty="0">
                <a:latin typeface="Tahoma" panose="020B0604030504040204"/>
                <a:cs typeface="Tahoma" panose="020B0604030504040204"/>
              </a:rPr>
              <a:t>dan</a:t>
            </a:r>
            <a:r>
              <a:rPr sz="3100" spc="60" dirty="0">
                <a:latin typeface="Tahoma" panose="020B0604030504040204"/>
                <a:cs typeface="Tahoma" panose="020B0604030504040204"/>
              </a:rPr>
              <a:t> </a:t>
            </a:r>
            <a:r>
              <a:rPr sz="3100" spc="70" dirty="0">
                <a:latin typeface="Tahoma" panose="020B0604030504040204"/>
                <a:cs typeface="Tahoma" panose="020B0604030504040204"/>
              </a:rPr>
              <a:t>masyarakat.</a:t>
            </a:r>
            <a:endParaRPr sz="3100">
              <a:latin typeface="Tahoma" panose="020B0604030504040204"/>
              <a:cs typeface="Tahoma" panose="020B0604030504040204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47850" y="6362700"/>
            <a:ext cx="3409950" cy="314325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19750" y="6381750"/>
            <a:ext cx="3429000" cy="314325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992100" y="6362700"/>
            <a:ext cx="3390900" cy="3143250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429750" y="6362700"/>
            <a:ext cx="3238500" cy="32004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>
            <a:hlinkClick r:id="rId1"/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030200" y="1840508"/>
            <a:ext cx="4141200" cy="621386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083434" y="361314"/>
            <a:ext cx="15460980" cy="693420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 marR="5080">
              <a:lnSpc>
                <a:spcPct val="102000"/>
              </a:lnSpc>
              <a:spcBef>
                <a:spcPts val="75"/>
              </a:spcBef>
            </a:pPr>
            <a:r>
              <a:rPr sz="4300" dirty="0"/>
              <a:t>Pernyataan</a:t>
            </a:r>
            <a:r>
              <a:rPr sz="4300" spc="200" dirty="0"/>
              <a:t> </a:t>
            </a:r>
            <a:r>
              <a:rPr sz="4300" dirty="0"/>
              <a:t>Kebijakan</a:t>
            </a:r>
            <a:r>
              <a:rPr sz="4300" spc="155" dirty="0"/>
              <a:t> </a:t>
            </a:r>
            <a:r>
              <a:rPr sz="4300" dirty="0"/>
              <a:t>Upaya</a:t>
            </a:r>
            <a:r>
              <a:rPr sz="4300" spc="155" dirty="0"/>
              <a:t> </a:t>
            </a:r>
            <a:r>
              <a:rPr sz="4300" spc="-10" dirty="0"/>
              <a:t>Perlindungan </a:t>
            </a:r>
            <a:r>
              <a:rPr sz="4300" dirty="0"/>
              <a:t>(SPS)</a:t>
            </a:r>
            <a:r>
              <a:rPr sz="4300" spc="30" dirty="0"/>
              <a:t> </a:t>
            </a:r>
            <a:r>
              <a:rPr sz="4300" spc="-25" dirty="0"/>
              <a:t>ADB</a:t>
            </a:r>
            <a:endParaRPr sz="4300"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8600" y="9429748"/>
            <a:ext cx="742950" cy="857248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941194" y="2131264"/>
            <a:ext cx="9620250" cy="4951730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90"/>
              </a:spcBef>
            </a:pPr>
            <a:r>
              <a:rPr sz="2800" dirty="0">
                <a:latin typeface="Arial MT"/>
                <a:cs typeface="Arial MT"/>
              </a:rPr>
              <a:t>Tujuan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dari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Kebijakan</a:t>
            </a:r>
            <a:r>
              <a:rPr sz="2800" spc="-9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Perlindungan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Lingkungan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(SPS</a:t>
            </a:r>
            <a:r>
              <a:rPr sz="2800" spc="-2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2009):</a:t>
            </a:r>
            <a:endParaRPr sz="2800">
              <a:latin typeface="Arial MT"/>
              <a:cs typeface="Arial MT"/>
            </a:endParaRPr>
          </a:p>
          <a:p>
            <a:pPr marL="246380" marR="175260" indent="-232410">
              <a:lnSpc>
                <a:spcPct val="100000"/>
              </a:lnSpc>
              <a:spcBef>
                <a:spcPts val="695"/>
              </a:spcBef>
              <a:buFont typeface="Arial MT"/>
              <a:buChar char="•"/>
              <a:tabLst>
                <a:tab pos="245745" algn="l"/>
              </a:tabLst>
            </a:pPr>
            <a:r>
              <a:rPr sz="2800" b="1" dirty="0">
                <a:latin typeface="Arial" panose="020B0604020202020204"/>
                <a:cs typeface="Arial" panose="020B0604020202020204"/>
              </a:rPr>
              <a:t>Menghindari</a:t>
            </a:r>
            <a:r>
              <a:rPr sz="2800" b="1" spc="-15" dirty="0">
                <a:latin typeface="Arial" panose="020B0604020202020204"/>
                <a:cs typeface="Arial" panose="020B0604020202020204"/>
              </a:rPr>
              <a:t> </a:t>
            </a:r>
            <a:r>
              <a:rPr sz="2800" dirty="0">
                <a:latin typeface="Arial MT"/>
                <a:cs typeface="Arial MT"/>
              </a:rPr>
              <a:t>dampak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merugikan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yang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diakibatkan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oleh </a:t>
            </a:r>
            <a:r>
              <a:rPr sz="2800" dirty="0">
                <a:latin typeface="Arial MT"/>
                <a:cs typeface="Arial MT"/>
              </a:rPr>
              <a:t>proyek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terhadap</a:t>
            </a:r>
            <a:r>
              <a:rPr sz="2800" spc="-2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lingkungan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hidup</a:t>
            </a:r>
            <a:r>
              <a:rPr sz="2800" spc="-2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dan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manusia,</a:t>
            </a:r>
            <a:r>
              <a:rPr sz="2800" spc="-20" dirty="0">
                <a:latin typeface="Arial MT"/>
                <a:cs typeface="Arial MT"/>
              </a:rPr>
              <a:t> jika </a:t>
            </a:r>
            <a:r>
              <a:rPr sz="2800" spc="-10" dirty="0">
                <a:latin typeface="Arial MT"/>
                <a:cs typeface="Arial MT"/>
              </a:rPr>
              <a:t>memungkinkan;</a:t>
            </a:r>
            <a:endParaRPr sz="2800">
              <a:latin typeface="Arial MT"/>
              <a:cs typeface="Arial MT"/>
            </a:endParaRPr>
          </a:p>
          <a:p>
            <a:pPr marL="246380" marR="436880" indent="-232410">
              <a:lnSpc>
                <a:spcPct val="100000"/>
              </a:lnSpc>
              <a:spcBef>
                <a:spcPts val="1590"/>
              </a:spcBef>
              <a:buFont typeface="Arial MT"/>
              <a:buChar char="•"/>
              <a:tabLst>
                <a:tab pos="245745" algn="l"/>
              </a:tabLst>
            </a:pPr>
            <a:r>
              <a:rPr sz="2800" b="1" dirty="0">
                <a:latin typeface="Arial" panose="020B0604020202020204"/>
                <a:cs typeface="Arial" panose="020B0604020202020204"/>
              </a:rPr>
              <a:t>Meminimalkan,</a:t>
            </a:r>
            <a:r>
              <a:rPr sz="2800" b="1" spc="-60" dirty="0">
                <a:latin typeface="Arial" panose="020B0604020202020204"/>
                <a:cs typeface="Arial" panose="020B0604020202020204"/>
              </a:rPr>
              <a:t> </a:t>
            </a:r>
            <a:r>
              <a:rPr sz="2800" b="1" dirty="0">
                <a:latin typeface="Arial" panose="020B0604020202020204"/>
                <a:cs typeface="Arial" panose="020B0604020202020204"/>
              </a:rPr>
              <a:t>memitigasi</a:t>
            </a:r>
            <a:r>
              <a:rPr sz="2800" b="1" spc="-45" dirty="0">
                <a:latin typeface="Arial" panose="020B0604020202020204"/>
                <a:cs typeface="Arial" panose="020B0604020202020204"/>
              </a:rPr>
              <a:t> </a:t>
            </a:r>
            <a:r>
              <a:rPr sz="2800" b="1" dirty="0">
                <a:latin typeface="Arial" panose="020B0604020202020204"/>
                <a:cs typeface="Arial" panose="020B0604020202020204"/>
              </a:rPr>
              <a:t>dan/atau</a:t>
            </a:r>
            <a:r>
              <a:rPr sz="2800" b="1" spc="-75" dirty="0">
                <a:latin typeface="Arial" panose="020B0604020202020204"/>
                <a:cs typeface="Arial" panose="020B0604020202020204"/>
              </a:rPr>
              <a:t> </a:t>
            </a:r>
            <a:r>
              <a:rPr sz="2800" b="1" spc="-10" dirty="0">
                <a:latin typeface="Arial" panose="020B0604020202020204"/>
                <a:cs typeface="Arial" panose="020B0604020202020204"/>
              </a:rPr>
              <a:t>memberi </a:t>
            </a:r>
            <a:r>
              <a:rPr sz="2800" b="1" dirty="0">
                <a:latin typeface="Arial" panose="020B0604020202020204"/>
                <a:cs typeface="Arial" panose="020B0604020202020204"/>
              </a:rPr>
              <a:t>kompensasi </a:t>
            </a:r>
            <a:r>
              <a:rPr sz="2800" dirty="0">
                <a:latin typeface="Arial MT"/>
                <a:cs typeface="Arial MT"/>
              </a:rPr>
              <a:t>untuk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dampak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proyek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yang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tidak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dapat </a:t>
            </a:r>
            <a:r>
              <a:rPr sz="2800" dirty="0">
                <a:latin typeface="Arial MT"/>
                <a:cs typeface="Arial MT"/>
              </a:rPr>
              <a:t>dihindari;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dan</a:t>
            </a:r>
            <a:endParaRPr sz="2800">
              <a:latin typeface="Arial MT"/>
              <a:cs typeface="Arial MT"/>
            </a:endParaRPr>
          </a:p>
          <a:p>
            <a:pPr marL="246380" marR="84455" indent="-232410">
              <a:lnSpc>
                <a:spcPct val="100000"/>
              </a:lnSpc>
              <a:spcBef>
                <a:spcPts val="1560"/>
              </a:spcBef>
              <a:buChar char="•"/>
              <a:tabLst>
                <a:tab pos="245745" algn="l"/>
              </a:tabLst>
            </a:pPr>
            <a:r>
              <a:rPr sz="2800" dirty="0">
                <a:latin typeface="Arial MT"/>
                <a:cs typeface="Arial MT"/>
              </a:rPr>
              <a:t>Membantu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klien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untuk</a:t>
            </a:r>
            <a:r>
              <a:rPr sz="2800" spc="-20" dirty="0">
                <a:latin typeface="Arial MT"/>
                <a:cs typeface="Arial MT"/>
              </a:rPr>
              <a:t> </a:t>
            </a:r>
            <a:r>
              <a:rPr sz="2800" b="1" dirty="0">
                <a:latin typeface="Arial" panose="020B0604020202020204"/>
                <a:cs typeface="Arial" panose="020B0604020202020204"/>
              </a:rPr>
              <a:t>memperkuat</a:t>
            </a:r>
            <a:r>
              <a:rPr sz="2800" b="1" spc="-55" dirty="0">
                <a:latin typeface="Arial" panose="020B0604020202020204"/>
                <a:cs typeface="Arial" panose="020B0604020202020204"/>
              </a:rPr>
              <a:t> </a:t>
            </a:r>
            <a:r>
              <a:rPr sz="2800" b="1" dirty="0">
                <a:latin typeface="Arial" panose="020B0604020202020204"/>
                <a:cs typeface="Arial" panose="020B0604020202020204"/>
              </a:rPr>
              <a:t>sistem</a:t>
            </a:r>
            <a:r>
              <a:rPr sz="2800" b="1" spc="-25" dirty="0">
                <a:latin typeface="Arial" panose="020B0604020202020204"/>
                <a:cs typeface="Arial" panose="020B0604020202020204"/>
              </a:rPr>
              <a:t> dan </a:t>
            </a:r>
            <a:r>
              <a:rPr sz="2800" b="1" dirty="0">
                <a:latin typeface="Arial" panose="020B0604020202020204"/>
                <a:cs typeface="Arial" panose="020B0604020202020204"/>
              </a:rPr>
              <a:t>kapasitas</a:t>
            </a:r>
            <a:r>
              <a:rPr sz="2800" b="1" spc="-10" dirty="0">
                <a:latin typeface="Arial" panose="020B0604020202020204"/>
                <a:cs typeface="Arial" panose="020B0604020202020204"/>
              </a:rPr>
              <a:t> </a:t>
            </a:r>
            <a:r>
              <a:rPr sz="2800" dirty="0">
                <a:latin typeface="Arial MT"/>
                <a:cs typeface="Arial MT"/>
              </a:rPr>
              <a:t>dalam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mengelola</a:t>
            </a:r>
            <a:r>
              <a:rPr sz="2800" spc="-9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resiko</a:t>
            </a:r>
            <a:r>
              <a:rPr sz="2800" spc="-2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lingkungan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hidup</a:t>
            </a:r>
            <a:r>
              <a:rPr sz="2800" spc="-25" dirty="0">
                <a:latin typeface="Arial MT"/>
                <a:cs typeface="Arial MT"/>
              </a:rPr>
              <a:t> dan </a:t>
            </a:r>
            <a:r>
              <a:rPr sz="2800" spc="-10" dirty="0">
                <a:latin typeface="Arial MT"/>
                <a:cs typeface="Arial MT"/>
              </a:rPr>
              <a:t>sosial.</a:t>
            </a:r>
            <a:endParaRPr sz="28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067292" y="9627532"/>
            <a:ext cx="7741920" cy="1822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2400" b="1" u="sng" spc="-10" dirty="0">
                <a:solidFill>
                  <a:srgbClr val="499B82"/>
                </a:solidFill>
                <a:uFill>
                  <a:solidFill>
                    <a:srgbClr val="499B82"/>
                  </a:solidFill>
                </a:uFill>
                <a:latin typeface="Arial" panose="020B0604020202020204"/>
                <a:cs typeface="Arial" panose="020B0604020202020204"/>
                <a:hlinkClick r:id="rId4"/>
              </a:rPr>
              <a:t>www.adb.org/documents/safeguard-policy-statement</a:t>
            </a:r>
            <a:endParaRPr sz="2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07438" y="9659008"/>
            <a:ext cx="5290820" cy="3009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900" dirty="0">
                <a:latin typeface="Arial MT"/>
                <a:cs typeface="Arial MT"/>
              </a:rPr>
              <a:t>SPS</a:t>
            </a:r>
            <a:r>
              <a:rPr sz="1900" spc="6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saat</a:t>
            </a:r>
            <a:r>
              <a:rPr sz="1900" spc="12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ini</a:t>
            </a:r>
            <a:r>
              <a:rPr sz="1900" spc="12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sedang</a:t>
            </a:r>
            <a:r>
              <a:rPr sz="1900" spc="9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direview</a:t>
            </a:r>
            <a:r>
              <a:rPr sz="1900" spc="114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dan</a:t>
            </a:r>
            <a:r>
              <a:rPr sz="1900" spc="65" dirty="0">
                <a:latin typeface="Arial MT"/>
                <a:cs typeface="Arial MT"/>
              </a:rPr>
              <a:t> </a:t>
            </a:r>
            <a:r>
              <a:rPr sz="1900" spc="-10" dirty="0">
                <a:latin typeface="Arial MT"/>
                <a:cs typeface="Arial MT"/>
              </a:rPr>
              <a:t>diperbaharui</a:t>
            </a:r>
            <a:endParaRPr sz="19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773152" y="8181974"/>
            <a:ext cx="4686300" cy="713105"/>
          </a:xfrm>
          <a:prstGeom prst="rect">
            <a:avLst/>
          </a:prstGeom>
          <a:solidFill>
            <a:srgbClr val="AAD5E7"/>
          </a:solidFill>
          <a:ln w="9525">
            <a:solidFill>
              <a:srgbClr val="7EC1DB"/>
            </a:solidFill>
          </a:ln>
        </p:spPr>
        <p:txBody>
          <a:bodyPr vert="horz" wrap="square" lIns="0" tIns="93980" rIns="0" bIns="0" rtlCol="0">
            <a:spAutoFit/>
          </a:bodyPr>
          <a:lstStyle/>
          <a:p>
            <a:pPr marL="180975" marR="164465" indent="73025">
              <a:lnSpc>
                <a:spcPct val="106000"/>
              </a:lnSpc>
              <a:spcBef>
                <a:spcPts val="370"/>
              </a:spcBef>
            </a:pPr>
            <a:r>
              <a:rPr sz="1900" dirty="0">
                <a:latin typeface="Arial MT"/>
                <a:cs typeface="Arial MT"/>
              </a:rPr>
              <a:t>Berlaku</a:t>
            </a:r>
            <a:r>
              <a:rPr sz="1900" spc="11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bagi</a:t>
            </a:r>
            <a:r>
              <a:rPr sz="1900" spc="14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semua</a:t>
            </a:r>
            <a:r>
              <a:rPr sz="1900" spc="9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proyek</a:t>
            </a:r>
            <a:r>
              <a:rPr sz="1900" spc="175" dirty="0">
                <a:latin typeface="Arial MT"/>
                <a:cs typeface="Arial MT"/>
              </a:rPr>
              <a:t> </a:t>
            </a:r>
            <a:r>
              <a:rPr sz="1900" spc="-20" dirty="0">
                <a:latin typeface="Arial MT"/>
                <a:cs typeface="Arial MT"/>
              </a:rPr>
              <a:t>yang </a:t>
            </a:r>
            <a:r>
              <a:rPr sz="1900" dirty="0">
                <a:latin typeface="Arial MT"/>
                <a:cs typeface="Arial MT"/>
              </a:rPr>
              <a:t>didanai</a:t>
            </a:r>
            <a:r>
              <a:rPr sz="1900" spc="12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ADB</a:t>
            </a:r>
            <a:r>
              <a:rPr sz="1900" spc="9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dan/atau</a:t>
            </a:r>
            <a:r>
              <a:rPr sz="1900" spc="19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dikelola</a:t>
            </a:r>
            <a:r>
              <a:rPr sz="1900" spc="125" dirty="0">
                <a:latin typeface="Arial MT"/>
                <a:cs typeface="Arial MT"/>
              </a:rPr>
              <a:t> </a:t>
            </a:r>
            <a:r>
              <a:rPr sz="1900" spc="-25" dirty="0">
                <a:latin typeface="Arial MT"/>
                <a:cs typeface="Arial MT"/>
              </a:rPr>
              <a:t>ADB</a:t>
            </a:r>
            <a:endParaRPr sz="19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515100"/>
            <a:ext cx="4685030" cy="3771900"/>
            <a:chOff x="0" y="3257550"/>
            <a:chExt cx="2342515" cy="1885950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0" y="3427507"/>
              <a:ext cx="2341965" cy="171599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57250" y="3257550"/>
              <a:ext cx="1371600" cy="78105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71524" y="3276600"/>
              <a:ext cx="1438275" cy="723900"/>
            </a:xfrm>
            <a:custGeom>
              <a:avLst/>
              <a:gdLst/>
              <a:ahLst/>
              <a:cxnLst/>
              <a:rect l="l" t="t" r="r" b="b"/>
              <a:pathLst>
                <a:path w="1438275" h="723900">
                  <a:moveTo>
                    <a:pt x="0" y="120650"/>
                  </a:moveTo>
                  <a:lnTo>
                    <a:pt x="9480" y="73669"/>
                  </a:lnTo>
                  <a:lnTo>
                    <a:pt x="35336" y="35321"/>
                  </a:lnTo>
                  <a:lnTo>
                    <a:pt x="73685" y="9475"/>
                  </a:lnTo>
                  <a:lnTo>
                    <a:pt x="120650" y="0"/>
                  </a:lnTo>
                  <a:lnTo>
                    <a:pt x="1317625" y="0"/>
                  </a:lnTo>
                  <a:lnTo>
                    <a:pt x="1364605" y="9475"/>
                  </a:lnTo>
                  <a:lnTo>
                    <a:pt x="1402953" y="35321"/>
                  </a:lnTo>
                  <a:lnTo>
                    <a:pt x="1428799" y="73669"/>
                  </a:lnTo>
                  <a:lnTo>
                    <a:pt x="1438275" y="120650"/>
                  </a:lnTo>
                  <a:lnTo>
                    <a:pt x="1438275" y="603250"/>
                  </a:lnTo>
                  <a:lnTo>
                    <a:pt x="1428799" y="650214"/>
                  </a:lnTo>
                  <a:lnTo>
                    <a:pt x="1402953" y="688563"/>
                  </a:lnTo>
                  <a:lnTo>
                    <a:pt x="1364605" y="714419"/>
                  </a:lnTo>
                  <a:lnTo>
                    <a:pt x="1317625" y="723900"/>
                  </a:lnTo>
                  <a:lnTo>
                    <a:pt x="120650" y="723900"/>
                  </a:lnTo>
                  <a:lnTo>
                    <a:pt x="73685" y="714419"/>
                  </a:lnTo>
                  <a:lnTo>
                    <a:pt x="35336" y="688563"/>
                  </a:lnTo>
                  <a:lnTo>
                    <a:pt x="9480" y="650214"/>
                  </a:lnTo>
                  <a:lnTo>
                    <a:pt x="0" y="603250"/>
                  </a:lnTo>
                  <a:lnTo>
                    <a:pt x="0" y="120650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600"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327726" y="122324"/>
            <a:ext cx="1323340" cy="1244600"/>
            <a:chOff x="163863" y="61162"/>
            <a:chExt cx="661670" cy="622300"/>
          </a:xfrm>
        </p:grpSpPr>
        <p:sp>
          <p:nvSpPr>
            <p:cNvPr id="9" name="object 9"/>
            <p:cNvSpPr/>
            <p:nvPr/>
          </p:nvSpPr>
          <p:spPr>
            <a:xfrm>
              <a:off x="474732" y="423599"/>
              <a:ext cx="300990" cy="259715"/>
            </a:xfrm>
            <a:custGeom>
              <a:avLst/>
              <a:gdLst/>
              <a:ahLst/>
              <a:cxnLst/>
              <a:rect l="l" t="t" r="r" b="b"/>
              <a:pathLst>
                <a:path w="300990" h="259715">
                  <a:moveTo>
                    <a:pt x="160735" y="0"/>
                  </a:moveTo>
                  <a:lnTo>
                    <a:pt x="50881" y="2832"/>
                  </a:lnTo>
                  <a:lnTo>
                    <a:pt x="0" y="6582"/>
                  </a:lnTo>
                  <a:lnTo>
                    <a:pt x="148881" y="65376"/>
                  </a:lnTo>
                  <a:lnTo>
                    <a:pt x="186551" y="150111"/>
                  </a:lnTo>
                  <a:lnTo>
                    <a:pt x="168475" y="226266"/>
                  </a:lnTo>
                  <a:lnTo>
                    <a:pt x="150124" y="259322"/>
                  </a:lnTo>
                  <a:lnTo>
                    <a:pt x="169724" y="236354"/>
                  </a:lnTo>
                  <a:lnTo>
                    <a:pt x="214933" y="180431"/>
                  </a:lnTo>
                  <a:lnTo>
                    <a:pt x="265363" y="111028"/>
                  </a:lnTo>
                  <a:lnTo>
                    <a:pt x="300625" y="47615"/>
                  </a:lnTo>
                  <a:lnTo>
                    <a:pt x="265378" y="10717"/>
                  </a:lnTo>
                  <a:lnTo>
                    <a:pt x="160735" y="0"/>
                  </a:lnTo>
                  <a:close/>
                </a:path>
              </a:pathLst>
            </a:custGeom>
            <a:solidFill>
              <a:srgbClr val="FCB515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sp>
          <p:nvSpPr>
            <p:cNvPr id="10" name="object 10"/>
            <p:cNvSpPr/>
            <p:nvPr/>
          </p:nvSpPr>
          <p:spPr>
            <a:xfrm>
              <a:off x="163863" y="386649"/>
              <a:ext cx="303530" cy="259715"/>
            </a:xfrm>
            <a:custGeom>
              <a:avLst/>
              <a:gdLst/>
              <a:ahLst/>
              <a:cxnLst/>
              <a:rect l="l" t="t" r="r" b="b"/>
              <a:pathLst>
                <a:path w="303530" h="259715">
                  <a:moveTo>
                    <a:pt x="159552" y="0"/>
                  </a:moveTo>
                  <a:lnTo>
                    <a:pt x="50358" y="12453"/>
                  </a:lnTo>
                  <a:lnTo>
                    <a:pt x="0" y="20652"/>
                  </a:lnTo>
                  <a:lnTo>
                    <a:pt x="153557" y="66050"/>
                  </a:lnTo>
                  <a:lnTo>
                    <a:pt x="198640" y="147160"/>
                  </a:lnTo>
                  <a:lnTo>
                    <a:pt x="187425" y="224661"/>
                  </a:lnTo>
                  <a:lnTo>
                    <a:pt x="172092" y="259232"/>
                  </a:lnTo>
                  <a:lnTo>
                    <a:pt x="189588" y="234641"/>
                  </a:lnTo>
                  <a:lnTo>
                    <a:pt x="229671" y="174985"/>
                  </a:lnTo>
                  <a:lnTo>
                    <a:pt x="273736" y="101440"/>
                  </a:lnTo>
                  <a:lnTo>
                    <a:pt x="303176" y="35180"/>
                  </a:lnTo>
                  <a:lnTo>
                    <a:pt x="264765" y="1504"/>
                  </a:lnTo>
                  <a:lnTo>
                    <a:pt x="159552" y="0"/>
                  </a:lnTo>
                  <a:close/>
                </a:path>
              </a:pathLst>
            </a:custGeom>
            <a:solidFill>
              <a:srgbClr val="8DC53E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sp>
          <p:nvSpPr>
            <p:cNvPr id="11" name="object 11"/>
            <p:cNvSpPr/>
            <p:nvPr/>
          </p:nvSpPr>
          <p:spPr>
            <a:xfrm>
              <a:off x="480223" y="115278"/>
              <a:ext cx="345440" cy="286385"/>
            </a:xfrm>
            <a:custGeom>
              <a:avLst/>
              <a:gdLst/>
              <a:ahLst/>
              <a:cxnLst/>
              <a:rect l="l" t="t" r="r" b="b"/>
              <a:pathLst>
                <a:path w="345440" h="286385">
                  <a:moveTo>
                    <a:pt x="304145" y="0"/>
                  </a:moveTo>
                  <a:lnTo>
                    <a:pt x="184123" y="1117"/>
                  </a:lnTo>
                  <a:lnTo>
                    <a:pt x="58268" y="17694"/>
                  </a:lnTo>
                  <a:lnTo>
                    <a:pt x="0" y="28040"/>
                  </a:lnTo>
                  <a:lnTo>
                    <a:pt x="171371" y="73984"/>
                  </a:lnTo>
                  <a:lnTo>
                    <a:pt x="215671" y="161978"/>
                  </a:lnTo>
                  <a:lnTo>
                    <a:pt x="195988" y="247456"/>
                  </a:lnTo>
                  <a:lnTo>
                    <a:pt x="175408" y="285852"/>
                  </a:lnTo>
                  <a:lnTo>
                    <a:pt x="197517" y="258356"/>
                  </a:lnTo>
                  <a:lnTo>
                    <a:pt x="248490" y="191711"/>
                  </a:lnTo>
                  <a:lnTo>
                    <a:pt x="305298" y="109682"/>
                  </a:lnTo>
                  <a:lnTo>
                    <a:pt x="344910" y="36033"/>
                  </a:lnTo>
                  <a:lnTo>
                    <a:pt x="304145" y="0"/>
                  </a:lnTo>
                  <a:close/>
                </a:path>
              </a:pathLst>
            </a:custGeom>
            <a:solidFill>
              <a:srgbClr val="00A0CA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sp>
          <p:nvSpPr>
            <p:cNvPr id="12" name="object 12"/>
            <p:cNvSpPr/>
            <p:nvPr/>
          </p:nvSpPr>
          <p:spPr>
            <a:xfrm>
              <a:off x="177777" y="61162"/>
              <a:ext cx="304165" cy="264160"/>
            </a:xfrm>
            <a:custGeom>
              <a:avLst/>
              <a:gdLst/>
              <a:ahLst/>
              <a:cxnLst/>
              <a:rect l="l" t="t" r="r" b="b"/>
              <a:pathLst>
                <a:path w="304165" h="264160">
                  <a:moveTo>
                    <a:pt x="262758" y="0"/>
                  </a:moveTo>
                  <a:lnTo>
                    <a:pt x="157676" y="5923"/>
                  </a:lnTo>
                  <a:lnTo>
                    <a:pt x="49642" y="26079"/>
                  </a:lnTo>
                  <a:lnTo>
                    <a:pt x="0" y="37829"/>
                  </a:lnTo>
                  <a:lnTo>
                    <a:pt x="156343" y="72367"/>
                  </a:lnTo>
                  <a:lnTo>
                    <a:pt x="207199" y="150098"/>
                  </a:lnTo>
                  <a:lnTo>
                    <a:pt x="201690" y="228165"/>
                  </a:lnTo>
                  <a:lnTo>
                    <a:pt x="188938" y="263711"/>
                  </a:lnTo>
                  <a:lnTo>
                    <a:pt x="204631" y="237963"/>
                  </a:lnTo>
                  <a:lnTo>
                    <a:pt x="240337" y="175653"/>
                  </a:lnTo>
                  <a:lnTo>
                    <a:pt x="278996" y="99181"/>
                  </a:lnTo>
                  <a:lnTo>
                    <a:pt x="303545" y="30950"/>
                  </a:lnTo>
                  <a:lnTo>
                    <a:pt x="262758" y="0"/>
                  </a:lnTo>
                  <a:close/>
                </a:path>
              </a:pathLst>
            </a:custGeom>
            <a:solidFill>
              <a:srgbClr val="E9522B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3197098" y="3123680"/>
            <a:ext cx="14215110" cy="1687830"/>
            <a:chOff x="1598549" y="1561840"/>
            <a:chExt cx="7107555" cy="843915"/>
          </a:xfrm>
        </p:grpSpPr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47890" y="1561840"/>
              <a:ext cx="1557619" cy="84335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05026" y="1595501"/>
              <a:ext cx="1438275" cy="714248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598549" y="1589659"/>
              <a:ext cx="1450975" cy="726440"/>
            </a:xfrm>
            <a:custGeom>
              <a:avLst/>
              <a:gdLst/>
              <a:ahLst/>
              <a:cxnLst/>
              <a:rect l="l" t="t" r="r" b="b"/>
              <a:pathLst>
                <a:path w="1450975" h="726439">
                  <a:moveTo>
                    <a:pt x="1325626" y="0"/>
                  </a:moveTo>
                  <a:lnTo>
                    <a:pt x="125221" y="0"/>
                  </a:lnTo>
                  <a:lnTo>
                    <a:pt x="99821" y="2539"/>
                  </a:lnTo>
                  <a:lnTo>
                    <a:pt x="55118" y="21589"/>
                  </a:lnTo>
                  <a:lnTo>
                    <a:pt x="21335" y="55879"/>
                  </a:lnTo>
                  <a:lnTo>
                    <a:pt x="2539" y="100329"/>
                  </a:lnTo>
                  <a:lnTo>
                    <a:pt x="0" y="125729"/>
                  </a:lnTo>
                  <a:lnTo>
                    <a:pt x="126" y="601979"/>
                  </a:lnTo>
                  <a:lnTo>
                    <a:pt x="698" y="613409"/>
                  </a:lnTo>
                  <a:lnTo>
                    <a:pt x="762" y="614679"/>
                  </a:lnTo>
                  <a:lnTo>
                    <a:pt x="15366" y="661669"/>
                  </a:lnTo>
                  <a:lnTo>
                    <a:pt x="45974" y="698500"/>
                  </a:lnTo>
                  <a:lnTo>
                    <a:pt x="88392" y="721359"/>
                  </a:lnTo>
                  <a:lnTo>
                    <a:pt x="113030" y="726439"/>
                  </a:lnTo>
                  <a:lnTo>
                    <a:pt x="1338833" y="726439"/>
                  </a:lnTo>
                  <a:lnTo>
                    <a:pt x="1363218" y="721359"/>
                  </a:lnTo>
                  <a:lnTo>
                    <a:pt x="1367070" y="720089"/>
                  </a:lnTo>
                  <a:lnTo>
                    <a:pt x="125475" y="720089"/>
                  </a:lnTo>
                  <a:lnTo>
                    <a:pt x="101726" y="717550"/>
                  </a:lnTo>
                  <a:lnTo>
                    <a:pt x="59562" y="699769"/>
                  </a:lnTo>
                  <a:lnTo>
                    <a:pt x="27812" y="668019"/>
                  </a:lnTo>
                  <a:lnTo>
                    <a:pt x="10032" y="624839"/>
                  </a:lnTo>
                  <a:lnTo>
                    <a:pt x="7619" y="601979"/>
                  </a:lnTo>
                  <a:lnTo>
                    <a:pt x="7619" y="125729"/>
                  </a:lnTo>
                  <a:lnTo>
                    <a:pt x="8191" y="114300"/>
                  </a:lnTo>
                  <a:lnTo>
                    <a:pt x="8254" y="113029"/>
                  </a:lnTo>
                  <a:lnTo>
                    <a:pt x="21970" y="68579"/>
                  </a:lnTo>
                  <a:lnTo>
                    <a:pt x="50545" y="34289"/>
                  </a:lnTo>
                  <a:lnTo>
                    <a:pt x="90424" y="12700"/>
                  </a:lnTo>
                  <a:lnTo>
                    <a:pt x="113537" y="7619"/>
                  </a:lnTo>
                  <a:lnTo>
                    <a:pt x="1368424" y="7619"/>
                  </a:lnTo>
                  <a:lnTo>
                    <a:pt x="1362709" y="5079"/>
                  </a:lnTo>
                  <a:lnTo>
                    <a:pt x="1350645" y="2539"/>
                  </a:lnTo>
                  <a:lnTo>
                    <a:pt x="1325626" y="0"/>
                  </a:lnTo>
                  <a:close/>
                </a:path>
                <a:path w="1450975" h="726439">
                  <a:moveTo>
                    <a:pt x="1368424" y="7619"/>
                  </a:moveTo>
                  <a:lnTo>
                    <a:pt x="1337818" y="7619"/>
                  </a:lnTo>
                  <a:lnTo>
                    <a:pt x="1360677" y="12700"/>
                  </a:lnTo>
                  <a:lnTo>
                    <a:pt x="1371600" y="16510"/>
                  </a:lnTo>
                  <a:lnTo>
                    <a:pt x="1408938" y="41910"/>
                  </a:lnTo>
                  <a:lnTo>
                    <a:pt x="1434211" y="80010"/>
                  </a:lnTo>
                  <a:lnTo>
                    <a:pt x="1443482" y="125729"/>
                  </a:lnTo>
                  <a:lnTo>
                    <a:pt x="1443355" y="601979"/>
                  </a:lnTo>
                  <a:lnTo>
                    <a:pt x="1434211" y="647700"/>
                  </a:lnTo>
                  <a:lnTo>
                    <a:pt x="1408938" y="684529"/>
                  </a:lnTo>
                  <a:lnTo>
                    <a:pt x="1371473" y="709929"/>
                  </a:lnTo>
                  <a:lnTo>
                    <a:pt x="1325626" y="720089"/>
                  </a:lnTo>
                  <a:lnTo>
                    <a:pt x="1367070" y="720089"/>
                  </a:lnTo>
                  <a:lnTo>
                    <a:pt x="1374775" y="717550"/>
                  </a:lnTo>
                  <a:lnTo>
                    <a:pt x="1385696" y="711200"/>
                  </a:lnTo>
                  <a:lnTo>
                    <a:pt x="1395983" y="706119"/>
                  </a:lnTo>
                  <a:lnTo>
                    <a:pt x="1429893" y="671829"/>
                  </a:lnTo>
                  <a:lnTo>
                    <a:pt x="1448562" y="626109"/>
                  </a:lnTo>
                  <a:lnTo>
                    <a:pt x="1450975" y="601979"/>
                  </a:lnTo>
                  <a:lnTo>
                    <a:pt x="1450975" y="125729"/>
                  </a:lnTo>
                  <a:lnTo>
                    <a:pt x="1450455" y="114300"/>
                  </a:lnTo>
                  <a:lnTo>
                    <a:pt x="1450339" y="111760"/>
                  </a:lnTo>
                  <a:lnTo>
                    <a:pt x="1435734" y="64769"/>
                  </a:lnTo>
                  <a:lnTo>
                    <a:pt x="1405127" y="27939"/>
                  </a:lnTo>
                  <a:lnTo>
                    <a:pt x="1374139" y="10160"/>
                  </a:lnTo>
                  <a:lnTo>
                    <a:pt x="1368424" y="7619"/>
                  </a:lnTo>
                  <a:close/>
                </a:path>
                <a:path w="1450975" h="726439">
                  <a:moveTo>
                    <a:pt x="1325626" y="10160"/>
                  </a:moveTo>
                  <a:lnTo>
                    <a:pt x="125602" y="10160"/>
                  </a:lnTo>
                  <a:lnTo>
                    <a:pt x="102488" y="12700"/>
                  </a:lnTo>
                  <a:lnTo>
                    <a:pt x="61213" y="30479"/>
                  </a:lnTo>
                  <a:lnTo>
                    <a:pt x="30099" y="60960"/>
                  </a:lnTo>
                  <a:lnTo>
                    <a:pt x="12572" y="101600"/>
                  </a:lnTo>
                  <a:lnTo>
                    <a:pt x="10159" y="125729"/>
                  </a:lnTo>
                  <a:lnTo>
                    <a:pt x="10159" y="601979"/>
                  </a:lnTo>
                  <a:lnTo>
                    <a:pt x="19176" y="646429"/>
                  </a:lnTo>
                  <a:lnTo>
                    <a:pt x="43814" y="683259"/>
                  </a:lnTo>
                  <a:lnTo>
                    <a:pt x="80518" y="707389"/>
                  </a:lnTo>
                  <a:lnTo>
                    <a:pt x="1325499" y="717550"/>
                  </a:lnTo>
                  <a:lnTo>
                    <a:pt x="1348613" y="715009"/>
                  </a:lnTo>
                  <a:lnTo>
                    <a:pt x="1325371" y="715009"/>
                  </a:lnTo>
                  <a:lnTo>
                    <a:pt x="113537" y="713739"/>
                  </a:lnTo>
                  <a:lnTo>
                    <a:pt x="71500" y="701039"/>
                  </a:lnTo>
                  <a:lnTo>
                    <a:pt x="38353" y="673100"/>
                  </a:lnTo>
                  <a:lnTo>
                    <a:pt x="17653" y="635000"/>
                  </a:lnTo>
                  <a:lnTo>
                    <a:pt x="12700" y="601979"/>
                  </a:lnTo>
                  <a:lnTo>
                    <a:pt x="12700" y="125729"/>
                  </a:lnTo>
                  <a:lnTo>
                    <a:pt x="13271" y="114300"/>
                  </a:lnTo>
                  <a:lnTo>
                    <a:pt x="13334" y="113029"/>
                  </a:lnTo>
                  <a:lnTo>
                    <a:pt x="26542" y="71119"/>
                  </a:lnTo>
                  <a:lnTo>
                    <a:pt x="53975" y="38100"/>
                  </a:lnTo>
                  <a:lnTo>
                    <a:pt x="92201" y="17779"/>
                  </a:lnTo>
                  <a:lnTo>
                    <a:pt x="114300" y="12700"/>
                  </a:lnTo>
                  <a:lnTo>
                    <a:pt x="1348994" y="12700"/>
                  </a:lnTo>
                  <a:lnTo>
                    <a:pt x="1325626" y="10160"/>
                  </a:lnTo>
                  <a:close/>
                </a:path>
                <a:path w="1450975" h="726439">
                  <a:moveTo>
                    <a:pt x="1348994" y="12700"/>
                  </a:moveTo>
                  <a:lnTo>
                    <a:pt x="1325626" y="12700"/>
                  </a:lnTo>
                  <a:lnTo>
                    <a:pt x="1348613" y="15239"/>
                  </a:lnTo>
                  <a:lnTo>
                    <a:pt x="1359408" y="17779"/>
                  </a:lnTo>
                  <a:lnTo>
                    <a:pt x="1369821" y="21589"/>
                  </a:lnTo>
                  <a:lnTo>
                    <a:pt x="1379601" y="26669"/>
                  </a:lnTo>
                  <a:lnTo>
                    <a:pt x="1388871" y="31750"/>
                  </a:lnTo>
                  <a:lnTo>
                    <a:pt x="1397508" y="39369"/>
                  </a:lnTo>
                  <a:lnTo>
                    <a:pt x="1405636" y="45719"/>
                  </a:lnTo>
                  <a:lnTo>
                    <a:pt x="1412875" y="53339"/>
                  </a:lnTo>
                  <a:lnTo>
                    <a:pt x="1419352" y="62229"/>
                  </a:lnTo>
                  <a:lnTo>
                    <a:pt x="1424813" y="72389"/>
                  </a:lnTo>
                  <a:lnTo>
                    <a:pt x="1429639" y="81279"/>
                  </a:lnTo>
                  <a:lnTo>
                    <a:pt x="1433449" y="92710"/>
                  </a:lnTo>
                  <a:lnTo>
                    <a:pt x="1436115" y="102869"/>
                  </a:lnTo>
                  <a:lnTo>
                    <a:pt x="1437894" y="114300"/>
                  </a:lnTo>
                  <a:lnTo>
                    <a:pt x="1438402" y="125729"/>
                  </a:lnTo>
                  <a:lnTo>
                    <a:pt x="1438275" y="601979"/>
                  </a:lnTo>
                  <a:lnTo>
                    <a:pt x="1429384" y="646429"/>
                  </a:lnTo>
                  <a:lnTo>
                    <a:pt x="1412494" y="673100"/>
                  </a:lnTo>
                  <a:lnTo>
                    <a:pt x="1405127" y="681989"/>
                  </a:lnTo>
                  <a:lnTo>
                    <a:pt x="1397127" y="688339"/>
                  </a:lnTo>
                  <a:lnTo>
                    <a:pt x="1388364" y="695959"/>
                  </a:lnTo>
                  <a:lnTo>
                    <a:pt x="1379093" y="701039"/>
                  </a:lnTo>
                  <a:lnTo>
                    <a:pt x="1369187" y="706119"/>
                  </a:lnTo>
                  <a:lnTo>
                    <a:pt x="1358900" y="709929"/>
                  </a:lnTo>
                  <a:lnTo>
                    <a:pt x="1347977" y="712469"/>
                  </a:lnTo>
                  <a:lnTo>
                    <a:pt x="1325371" y="715009"/>
                  </a:lnTo>
                  <a:lnTo>
                    <a:pt x="1348613" y="715009"/>
                  </a:lnTo>
                  <a:lnTo>
                    <a:pt x="1389888" y="697229"/>
                  </a:lnTo>
                  <a:lnTo>
                    <a:pt x="1421130" y="666750"/>
                  </a:lnTo>
                  <a:lnTo>
                    <a:pt x="1438528" y="624839"/>
                  </a:lnTo>
                  <a:lnTo>
                    <a:pt x="1440942" y="125729"/>
                  </a:lnTo>
                  <a:lnTo>
                    <a:pt x="1440307" y="114300"/>
                  </a:lnTo>
                  <a:lnTo>
                    <a:pt x="1427099" y="71119"/>
                  </a:lnTo>
                  <a:lnTo>
                    <a:pt x="1399032" y="36829"/>
                  </a:lnTo>
                  <a:lnTo>
                    <a:pt x="1360043" y="15239"/>
                  </a:lnTo>
                  <a:lnTo>
                    <a:pt x="1348994" y="127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sp>
          <p:nvSpPr>
            <p:cNvPr id="17" name="object 17"/>
            <p:cNvSpPr/>
            <p:nvPr/>
          </p:nvSpPr>
          <p:spPr>
            <a:xfrm>
              <a:off x="4648200" y="1581150"/>
              <a:ext cx="1438275" cy="723900"/>
            </a:xfrm>
            <a:custGeom>
              <a:avLst/>
              <a:gdLst/>
              <a:ahLst/>
              <a:cxnLst/>
              <a:rect l="l" t="t" r="r" b="b"/>
              <a:pathLst>
                <a:path w="1438275" h="723900">
                  <a:moveTo>
                    <a:pt x="0" y="120650"/>
                  </a:moveTo>
                  <a:lnTo>
                    <a:pt x="9475" y="73669"/>
                  </a:lnTo>
                  <a:lnTo>
                    <a:pt x="35321" y="35321"/>
                  </a:lnTo>
                  <a:lnTo>
                    <a:pt x="73669" y="9475"/>
                  </a:lnTo>
                  <a:lnTo>
                    <a:pt x="120650" y="0"/>
                  </a:lnTo>
                  <a:lnTo>
                    <a:pt x="1317625" y="0"/>
                  </a:lnTo>
                  <a:lnTo>
                    <a:pt x="1364605" y="9475"/>
                  </a:lnTo>
                  <a:lnTo>
                    <a:pt x="1402953" y="35321"/>
                  </a:lnTo>
                  <a:lnTo>
                    <a:pt x="1428799" y="73669"/>
                  </a:lnTo>
                  <a:lnTo>
                    <a:pt x="1438275" y="120650"/>
                  </a:lnTo>
                  <a:lnTo>
                    <a:pt x="1438275" y="603250"/>
                  </a:lnTo>
                  <a:lnTo>
                    <a:pt x="1428799" y="650230"/>
                  </a:lnTo>
                  <a:lnTo>
                    <a:pt x="1402953" y="688578"/>
                  </a:lnTo>
                  <a:lnTo>
                    <a:pt x="1364605" y="714424"/>
                  </a:lnTo>
                  <a:lnTo>
                    <a:pt x="1317625" y="723900"/>
                  </a:lnTo>
                  <a:lnTo>
                    <a:pt x="120650" y="723900"/>
                  </a:lnTo>
                  <a:lnTo>
                    <a:pt x="73669" y="714424"/>
                  </a:lnTo>
                  <a:lnTo>
                    <a:pt x="35321" y="688578"/>
                  </a:lnTo>
                  <a:lnTo>
                    <a:pt x="9475" y="650230"/>
                  </a:lnTo>
                  <a:lnTo>
                    <a:pt x="0" y="603250"/>
                  </a:lnTo>
                  <a:lnTo>
                    <a:pt x="0" y="120650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148855" y="1739379"/>
              <a:ext cx="1412124" cy="565670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6138926" y="1576324"/>
              <a:ext cx="1447800" cy="733425"/>
            </a:xfrm>
            <a:custGeom>
              <a:avLst/>
              <a:gdLst/>
              <a:ahLst/>
              <a:cxnLst/>
              <a:rect l="l" t="t" r="r" b="b"/>
              <a:pathLst>
                <a:path w="1447800" h="733425">
                  <a:moveTo>
                    <a:pt x="125095" y="0"/>
                  </a:moveTo>
                  <a:lnTo>
                    <a:pt x="1322577" y="0"/>
                  </a:lnTo>
                  <a:lnTo>
                    <a:pt x="1347597" y="2539"/>
                  </a:lnTo>
                  <a:lnTo>
                    <a:pt x="1392427" y="21462"/>
                  </a:lnTo>
                  <a:lnTo>
                    <a:pt x="1426337" y="55372"/>
                  </a:lnTo>
                  <a:lnTo>
                    <a:pt x="1445259" y="100202"/>
                  </a:lnTo>
                  <a:lnTo>
                    <a:pt x="1447800" y="125222"/>
                  </a:lnTo>
                  <a:lnTo>
                    <a:pt x="1447800" y="608330"/>
                  </a:lnTo>
                  <a:lnTo>
                    <a:pt x="1437894" y="656844"/>
                  </a:lnTo>
                  <a:lnTo>
                    <a:pt x="1410970" y="696721"/>
                  </a:lnTo>
                  <a:lnTo>
                    <a:pt x="1371092" y="723645"/>
                  </a:lnTo>
                  <a:lnTo>
                    <a:pt x="1322577" y="733425"/>
                  </a:lnTo>
                  <a:lnTo>
                    <a:pt x="125095" y="733425"/>
                  </a:lnTo>
                  <a:lnTo>
                    <a:pt x="76581" y="723645"/>
                  </a:lnTo>
                  <a:lnTo>
                    <a:pt x="36702" y="696721"/>
                  </a:lnTo>
                  <a:lnTo>
                    <a:pt x="9778" y="656844"/>
                  </a:lnTo>
                  <a:lnTo>
                    <a:pt x="0" y="608330"/>
                  </a:lnTo>
                  <a:lnTo>
                    <a:pt x="0" y="125222"/>
                  </a:lnTo>
                  <a:lnTo>
                    <a:pt x="9778" y="76708"/>
                  </a:lnTo>
                  <a:lnTo>
                    <a:pt x="36702" y="36829"/>
                  </a:lnTo>
                  <a:lnTo>
                    <a:pt x="76581" y="9905"/>
                  </a:lnTo>
                  <a:lnTo>
                    <a:pt x="125095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943850" y="1619250"/>
              <a:ext cx="762000" cy="581025"/>
            </a:xfrm>
            <a:prstGeom prst="rect">
              <a:avLst/>
            </a:prstGeom>
          </p:spPr>
        </p:pic>
      </p:grpSp>
      <p:grpSp>
        <p:nvGrpSpPr>
          <p:cNvPr id="21" name="object 21"/>
          <p:cNvGrpSpPr/>
          <p:nvPr/>
        </p:nvGrpSpPr>
        <p:grpSpPr>
          <a:xfrm>
            <a:off x="190500" y="3162300"/>
            <a:ext cx="2914650" cy="1485900"/>
            <a:chOff x="95250" y="1581150"/>
            <a:chExt cx="1457325" cy="742950"/>
          </a:xfrm>
        </p:grpSpPr>
        <p:sp>
          <p:nvSpPr>
            <p:cNvPr id="22" name="object 22"/>
            <p:cNvSpPr/>
            <p:nvPr/>
          </p:nvSpPr>
          <p:spPr>
            <a:xfrm>
              <a:off x="104775" y="1590675"/>
              <a:ext cx="1438275" cy="723900"/>
            </a:xfrm>
            <a:custGeom>
              <a:avLst/>
              <a:gdLst/>
              <a:ahLst/>
              <a:cxnLst/>
              <a:rect l="l" t="t" r="r" b="b"/>
              <a:pathLst>
                <a:path w="1438275" h="723900">
                  <a:moveTo>
                    <a:pt x="0" y="120650"/>
                  </a:moveTo>
                  <a:lnTo>
                    <a:pt x="9480" y="73669"/>
                  </a:lnTo>
                  <a:lnTo>
                    <a:pt x="35336" y="35321"/>
                  </a:lnTo>
                  <a:lnTo>
                    <a:pt x="73685" y="9475"/>
                  </a:lnTo>
                  <a:lnTo>
                    <a:pt x="120650" y="0"/>
                  </a:lnTo>
                  <a:lnTo>
                    <a:pt x="1317625" y="0"/>
                  </a:lnTo>
                  <a:lnTo>
                    <a:pt x="1364605" y="9475"/>
                  </a:lnTo>
                  <a:lnTo>
                    <a:pt x="1402953" y="35321"/>
                  </a:lnTo>
                  <a:lnTo>
                    <a:pt x="1428799" y="73669"/>
                  </a:lnTo>
                  <a:lnTo>
                    <a:pt x="1438275" y="120650"/>
                  </a:lnTo>
                  <a:lnTo>
                    <a:pt x="1438275" y="603250"/>
                  </a:lnTo>
                  <a:lnTo>
                    <a:pt x="1428799" y="650230"/>
                  </a:lnTo>
                  <a:lnTo>
                    <a:pt x="1402953" y="688578"/>
                  </a:lnTo>
                  <a:lnTo>
                    <a:pt x="1364605" y="714424"/>
                  </a:lnTo>
                  <a:lnTo>
                    <a:pt x="1317625" y="723900"/>
                  </a:lnTo>
                  <a:lnTo>
                    <a:pt x="120650" y="723900"/>
                  </a:lnTo>
                  <a:lnTo>
                    <a:pt x="73685" y="714424"/>
                  </a:lnTo>
                  <a:lnTo>
                    <a:pt x="35336" y="688578"/>
                  </a:lnTo>
                  <a:lnTo>
                    <a:pt x="9480" y="650230"/>
                  </a:lnTo>
                  <a:lnTo>
                    <a:pt x="0" y="603250"/>
                  </a:lnTo>
                  <a:lnTo>
                    <a:pt x="0" y="120650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pic>
          <p:nvPicPr>
            <p:cNvPr id="23" name="object 2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34720" y="1683385"/>
              <a:ext cx="811784" cy="595121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>
            <a:off x="589280" y="4740275"/>
            <a:ext cx="2326640" cy="777875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68275" marR="5080" indent="-156210">
              <a:lnSpc>
                <a:spcPct val="100000"/>
              </a:lnSpc>
              <a:spcBef>
                <a:spcPts val="155"/>
              </a:spcBef>
            </a:pPr>
            <a:r>
              <a:rPr sz="2400" dirty="0">
                <a:latin typeface="Arial MT"/>
                <a:cs typeface="Arial MT"/>
              </a:rPr>
              <a:t>Penyaringan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dan </a:t>
            </a:r>
            <a:r>
              <a:rPr sz="2400" spc="-10" dirty="0">
                <a:latin typeface="Arial MT"/>
                <a:cs typeface="Arial MT"/>
              </a:rPr>
              <a:t>Kategorisasi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836670" y="4739512"/>
            <a:ext cx="1609090" cy="777875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 marR="5080" indent="80010">
              <a:lnSpc>
                <a:spcPct val="100000"/>
              </a:lnSpc>
              <a:spcBef>
                <a:spcPts val="155"/>
              </a:spcBef>
            </a:pPr>
            <a:r>
              <a:rPr sz="2400" spc="-10" dirty="0">
                <a:latin typeface="Arial MT"/>
                <a:cs typeface="Arial MT"/>
              </a:rPr>
              <a:t>Penilaian Lingkungan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861808" y="4739512"/>
            <a:ext cx="1819910" cy="777875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55575" marR="5080" indent="-142875">
              <a:lnSpc>
                <a:spcPct val="100000"/>
              </a:lnSpc>
              <a:spcBef>
                <a:spcPts val="155"/>
              </a:spcBef>
            </a:pPr>
            <a:r>
              <a:rPr sz="2400" spc="-10" dirty="0">
                <a:latin typeface="Arial MT"/>
                <a:cs typeface="Arial MT"/>
              </a:rPr>
              <a:t>Pemeriksaan Alternatif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306052" y="4753102"/>
            <a:ext cx="2876550" cy="1216660"/>
          </a:xfrm>
          <a:prstGeom prst="rect">
            <a:avLst/>
          </a:prstGeom>
          <a:ln w="25400">
            <a:noFill/>
          </a:ln>
        </p:spPr>
        <p:txBody>
          <a:bodyPr vert="horz" wrap="square" lIns="0" tIns="109220" rIns="0" bIns="0" rtlCol="0">
            <a:spAutoFit/>
          </a:bodyPr>
          <a:lstStyle/>
          <a:p>
            <a:pPr marL="299720" marR="285115" indent="-1905" algn="ctr">
              <a:lnSpc>
                <a:spcPct val="100000"/>
              </a:lnSpc>
              <a:spcBef>
                <a:spcPts val="430"/>
              </a:spcBef>
            </a:pPr>
            <a:r>
              <a:rPr sz="2400" spc="-10" dirty="0">
                <a:latin typeface="Arial MT"/>
                <a:cs typeface="Arial MT"/>
              </a:rPr>
              <a:t>Rencana Pengelolaan Lingkungan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2812268" y="4739512"/>
            <a:ext cx="2045970" cy="1516380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 marR="5080" indent="635" algn="ctr">
              <a:lnSpc>
                <a:spcPct val="100000"/>
              </a:lnSpc>
              <a:spcBef>
                <a:spcPts val="155"/>
              </a:spcBef>
            </a:pPr>
            <a:r>
              <a:rPr sz="2400" spc="-10" dirty="0">
                <a:latin typeface="Arial MT"/>
                <a:cs typeface="Arial MT"/>
              </a:rPr>
              <a:t>Mekanisme </a:t>
            </a:r>
            <a:r>
              <a:rPr sz="2400" dirty="0">
                <a:latin typeface="Arial MT"/>
                <a:cs typeface="Arial MT"/>
              </a:rPr>
              <a:t>Konsultasi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dan </a:t>
            </a:r>
            <a:r>
              <a:rPr sz="2400" spc="-10" dirty="0">
                <a:latin typeface="Arial MT"/>
                <a:cs typeface="Arial MT"/>
              </a:rPr>
              <a:t>Penanganan Keluhan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5697200" y="4739512"/>
            <a:ext cx="2085338" cy="777875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209550" marR="5080" indent="-197485">
              <a:lnSpc>
                <a:spcPct val="100000"/>
              </a:lnSpc>
              <a:spcBef>
                <a:spcPts val="155"/>
              </a:spcBef>
            </a:pPr>
            <a:r>
              <a:rPr sz="2400" spc="-10" dirty="0">
                <a:latin typeface="Arial MT"/>
                <a:cs typeface="Arial MT"/>
              </a:rPr>
              <a:t>Pengungkapan Informasi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783714" y="8218168"/>
            <a:ext cx="2372360" cy="777875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245745" marR="5080" indent="-233045">
              <a:lnSpc>
                <a:spcPct val="100000"/>
              </a:lnSpc>
              <a:spcBef>
                <a:spcPts val="155"/>
              </a:spcBef>
            </a:pPr>
            <a:r>
              <a:rPr sz="2400" dirty="0">
                <a:latin typeface="Arial MT"/>
                <a:cs typeface="Arial MT"/>
              </a:rPr>
              <a:t>Pemantauan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dan </a:t>
            </a:r>
            <a:r>
              <a:rPr sz="2400" spc="-10" dirty="0">
                <a:latin typeface="Arial MT"/>
                <a:cs typeface="Arial MT"/>
              </a:rPr>
              <a:t>Pelaporan</a:t>
            </a:r>
            <a:endParaRPr sz="2400">
              <a:latin typeface="Arial MT"/>
              <a:cs typeface="Arial MT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4610100" y="6496050"/>
            <a:ext cx="2914650" cy="1485900"/>
            <a:chOff x="2305050" y="3248025"/>
            <a:chExt cx="1457325" cy="742950"/>
          </a:xfrm>
        </p:grpSpPr>
        <p:pic>
          <p:nvPicPr>
            <p:cNvPr id="32" name="object 3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524125" y="3267075"/>
              <a:ext cx="929148" cy="685800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2314575" y="3257550"/>
              <a:ext cx="1438275" cy="723900"/>
            </a:xfrm>
            <a:custGeom>
              <a:avLst/>
              <a:gdLst/>
              <a:ahLst/>
              <a:cxnLst/>
              <a:rect l="l" t="t" r="r" b="b"/>
              <a:pathLst>
                <a:path w="1438275" h="723900">
                  <a:moveTo>
                    <a:pt x="0" y="120650"/>
                  </a:moveTo>
                  <a:lnTo>
                    <a:pt x="9475" y="73669"/>
                  </a:lnTo>
                  <a:lnTo>
                    <a:pt x="35321" y="35321"/>
                  </a:lnTo>
                  <a:lnTo>
                    <a:pt x="73669" y="9475"/>
                  </a:lnTo>
                  <a:lnTo>
                    <a:pt x="120650" y="0"/>
                  </a:lnTo>
                  <a:lnTo>
                    <a:pt x="1317625" y="0"/>
                  </a:lnTo>
                  <a:lnTo>
                    <a:pt x="1364605" y="9475"/>
                  </a:lnTo>
                  <a:lnTo>
                    <a:pt x="1402953" y="35321"/>
                  </a:lnTo>
                  <a:lnTo>
                    <a:pt x="1428799" y="73669"/>
                  </a:lnTo>
                  <a:lnTo>
                    <a:pt x="1438275" y="120650"/>
                  </a:lnTo>
                  <a:lnTo>
                    <a:pt x="1438275" y="603250"/>
                  </a:lnTo>
                  <a:lnTo>
                    <a:pt x="1428799" y="650214"/>
                  </a:lnTo>
                  <a:lnTo>
                    <a:pt x="1402953" y="688563"/>
                  </a:lnTo>
                  <a:lnTo>
                    <a:pt x="1364605" y="714419"/>
                  </a:lnTo>
                  <a:lnTo>
                    <a:pt x="1317625" y="723900"/>
                  </a:lnTo>
                  <a:lnTo>
                    <a:pt x="120650" y="723900"/>
                  </a:lnTo>
                  <a:lnTo>
                    <a:pt x="73669" y="714419"/>
                  </a:lnTo>
                  <a:lnTo>
                    <a:pt x="35321" y="688563"/>
                  </a:lnTo>
                  <a:lnTo>
                    <a:pt x="9475" y="650214"/>
                  </a:lnTo>
                  <a:lnTo>
                    <a:pt x="0" y="603250"/>
                  </a:lnTo>
                  <a:lnTo>
                    <a:pt x="0" y="120650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600"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4504690" y="8218170"/>
            <a:ext cx="3150235" cy="1516380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 marR="5080" indent="2540" algn="ctr">
              <a:lnSpc>
                <a:spcPct val="100000"/>
              </a:lnSpc>
              <a:spcBef>
                <a:spcPts val="155"/>
              </a:spcBef>
            </a:pPr>
            <a:r>
              <a:rPr sz="2400" spc="-10" dirty="0">
                <a:latin typeface="Arial MT"/>
                <a:cs typeface="Arial MT"/>
              </a:rPr>
              <a:t>Perlindungan keanekaragaman </a:t>
            </a:r>
            <a:r>
              <a:rPr sz="2400" dirty="0">
                <a:latin typeface="Arial MT"/>
                <a:cs typeface="Arial MT"/>
              </a:rPr>
              <a:t>hayati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dan </a:t>
            </a:r>
            <a:r>
              <a:rPr sz="2400" spc="-10" dirty="0">
                <a:latin typeface="Arial MT"/>
                <a:cs typeface="Arial MT"/>
              </a:rPr>
              <a:t>pengelolaan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sumber </a:t>
            </a:r>
            <a:r>
              <a:rPr sz="2400" dirty="0">
                <a:latin typeface="Arial MT"/>
                <a:cs typeface="Arial MT"/>
              </a:rPr>
              <a:t>daya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spc="-20" dirty="0">
                <a:latin typeface="Arial MT"/>
                <a:cs typeface="Arial MT"/>
              </a:rPr>
              <a:t>alam</a:t>
            </a:r>
            <a:endParaRPr sz="2400">
              <a:latin typeface="Arial MT"/>
              <a:cs typeface="Arial MT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7715250" y="6515100"/>
            <a:ext cx="5981700" cy="1485900"/>
            <a:chOff x="3857625" y="3257550"/>
            <a:chExt cx="2990850" cy="742950"/>
          </a:xfrm>
        </p:grpSpPr>
        <p:pic>
          <p:nvPicPr>
            <p:cNvPr id="36" name="object 3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924300" y="3265044"/>
              <a:ext cx="1447800" cy="595288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3867150" y="3267075"/>
              <a:ext cx="1438275" cy="723900"/>
            </a:xfrm>
            <a:custGeom>
              <a:avLst/>
              <a:gdLst/>
              <a:ahLst/>
              <a:cxnLst/>
              <a:rect l="l" t="t" r="r" b="b"/>
              <a:pathLst>
                <a:path w="1438275" h="723900">
                  <a:moveTo>
                    <a:pt x="0" y="120650"/>
                  </a:moveTo>
                  <a:lnTo>
                    <a:pt x="9475" y="73669"/>
                  </a:lnTo>
                  <a:lnTo>
                    <a:pt x="35321" y="35321"/>
                  </a:lnTo>
                  <a:lnTo>
                    <a:pt x="73669" y="9475"/>
                  </a:lnTo>
                  <a:lnTo>
                    <a:pt x="120650" y="0"/>
                  </a:lnTo>
                  <a:lnTo>
                    <a:pt x="1317625" y="0"/>
                  </a:lnTo>
                  <a:lnTo>
                    <a:pt x="1364605" y="9475"/>
                  </a:lnTo>
                  <a:lnTo>
                    <a:pt x="1402953" y="35321"/>
                  </a:lnTo>
                  <a:lnTo>
                    <a:pt x="1428799" y="73669"/>
                  </a:lnTo>
                  <a:lnTo>
                    <a:pt x="1438275" y="120650"/>
                  </a:lnTo>
                  <a:lnTo>
                    <a:pt x="1438275" y="603250"/>
                  </a:lnTo>
                  <a:lnTo>
                    <a:pt x="1428799" y="650214"/>
                  </a:lnTo>
                  <a:lnTo>
                    <a:pt x="1402953" y="688563"/>
                  </a:lnTo>
                  <a:lnTo>
                    <a:pt x="1364605" y="714419"/>
                  </a:lnTo>
                  <a:lnTo>
                    <a:pt x="1317625" y="723900"/>
                  </a:lnTo>
                  <a:lnTo>
                    <a:pt x="120650" y="723900"/>
                  </a:lnTo>
                  <a:lnTo>
                    <a:pt x="73669" y="714419"/>
                  </a:lnTo>
                  <a:lnTo>
                    <a:pt x="35321" y="688563"/>
                  </a:lnTo>
                  <a:lnTo>
                    <a:pt x="9475" y="650214"/>
                  </a:lnTo>
                  <a:lnTo>
                    <a:pt x="0" y="603250"/>
                  </a:lnTo>
                  <a:lnTo>
                    <a:pt x="0" y="120650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pic>
          <p:nvPicPr>
            <p:cNvPr id="38" name="object 3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410200" y="3276600"/>
              <a:ext cx="1438275" cy="723900"/>
            </a:xfrm>
            <a:prstGeom prst="rect">
              <a:avLst/>
            </a:prstGeom>
          </p:spPr>
        </p:pic>
      </p:grpSp>
      <p:sp>
        <p:nvSpPr>
          <p:cNvPr id="39" name="object 39"/>
          <p:cNvSpPr/>
          <p:nvPr/>
        </p:nvSpPr>
        <p:spPr>
          <a:xfrm>
            <a:off x="15259050" y="3162300"/>
            <a:ext cx="2895600" cy="1447800"/>
          </a:xfrm>
          <a:custGeom>
            <a:avLst/>
            <a:gdLst/>
            <a:ahLst/>
            <a:cxnLst/>
            <a:rect l="l" t="t" r="r" b="b"/>
            <a:pathLst>
              <a:path w="1447800" h="723900">
                <a:moveTo>
                  <a:pt x="0" y="120650"/>
                </a:moveTo>
                <a:lnTo>
                  <a:pt x="9475" y="73669"/>
                </a:lnTo>
                <a:lnTo>
                  <a:pt x="35321" y="35321"/>
                </a:lnTo>
                <a:lnTo>
                  <a:pt x="73669" y="9475"/>
                </a:lnTo>
                <a:lnTo>
                  <a:pt x="120650" y="0"/>
                </a:lnTo>
                <a:lnTo>
                  <a:pt x="1327150" y="0"/>
                </a:lnTo>
                <a:lnTo>
                  <a:pt x="1374130" y="9475"/>
                </a:lnTo>
                <a:lnTo>
                  <a:pt x="1412478" y="35321"/>
                </a:lnTo>
                <a:lnTo>
                  <a:pt x="1438324" y="73669"/>
                </a:lnTo>
                <a:lnTo>
                  <a:pt x="1447800" y="120650"/>
                </a:lnTo>
                <a:lnTo>
                  <a:pt x="1447800" y="603250"/>
                </a:lnTo>
                <a:lnTo>
                  <a:pt x="1438324" y="650230"/>
                </a:lnTo>
                <a:lnTo>
                  <a:pt x="1412478" y="688578"/>
                </a:lnTo>
                <a:lnTo>
                  <a:pt x="1374130" y="714424"/>
                </a:lnTo>
                <a:lnTo>
                  <a:pt x="1327150" y="723900"/>
                </a:lnTo>
                <a:lnTo>
                  <a:pt x="120650" y="723900"/>
                </a:lnTo>
                <a:lnTo>
                  <a:pt x="73669" y="714424"/>
                </a:lnTo>
                <a:lnTo>
                  <a:pt x="35321" y="688578"/>
                </a:lnTo>
                <a:lnTo>
                  <a:pt x="9475" y="650230"/>
                </a:lnTo>
                <a:lnTo>
                  <a:pt x="0" y="603250"/>
                </a:lnTo>
                <a:lnTo>
                  <a:pt x="0" y="120650"/>
                </a:lnTo>
                <a:close/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600"/>
          </a:p>
        </p:txBody>
      </p:sp>
      <p:sp>
        <p:nvSpPr>
          <p:cNvPr id="40" name="object 40"/>
          <p:cNvSpPr txBox="1"/>
          <p:nvPr/>
        </p:nvSpPr>
        <p:spPr>
          <a:xfrm>
            <a:off x="1032510" y="1773554"/>
            <a:ext cx="16197580" cy="242316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solidFill>
                  <a:srgbClr val="0000FF"/>
                </a:solidFill>
                <a:latin typeface="Arial" panose="020B0604020202020204"/>
                <a:cs typeface="Arial" panose="020B0604020202020204"/>
              </a:rPr>
              <a:t>11</a:t>
            </a:r>
            <a:r>
              <a:rPr sz="3600" b="1" spc="-55" dirty="0">
                <a:solidFill>
                  <a:srgbClr val="0000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1" dirty="0">
                <a:solidFill>
                  <a:srgbClr val="0000FF"/>
                </a:solidFill>
                <a:latin typeface="Arial" panose="020B0604020202020204"/>
                <a:cs typeface="Arial" panose="020B0604020202020204"/>
              </a:rPr>
              <a:t>PRINSIP</a:t>
            </a:r>
            <a:r>
              <a:rPr sz="3600" b="1" spc="-90" dirty="0">
                <a:solidFill>
                  <a:srgbClr val="0000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1" dirty="0">
                <a:solidFill>
                  <a:srgbClr val="0000FF"/>
                </a:solidFill>
                <a:latin typeface="Arial" panose="020B0604020202020204"/>
                <a:cs typeface="Arial" panose="020B0604020202020204"/>
              </a:rPr>
              <a:t>KEBIJAKAN</a:t>
            </a:r>
            <a:r>
              <a:rPr sz="3600" b="1" spc="-40" dirty="0">
                <a:solidFill>
                  <a:srgbClr val="0000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1" spc="-10" dirty="0">
                <a:solidFill>
                  <a:srgbClr val="0000FF"/>
                </a:solidFill>
                <a:latin typeface="Arial" panose="020B0604020202020204"/>
                <a:cs typeface="Arial" panose="020B0604020202020204"/>
              </a:rPr>
              <a:t>TENTANG</a:t>
            </a:r>
            <a:r>
              <a:rPr sz="3600" b="1" dirty="0">
                <a:solidFill>
                  <a:srgbClr val="0000FF"/>
                </a:solidFill>
                <a:latin typeface="Arial" panose="020B0604020202020204"/>
                <a:cs typeface="Arial" panose="020B0604020202020204"/>
              </a:rPr>
              <a:t> PERLINDUNGAN</a:t>
            </a:r>
            <a:r>
              <a:rPr sz="3600" b="1" spc="-45" dirty="0">
                <a:solidFill>
                  <a:srgbClr val="0000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1" dirty="0">
                <a:solidFill>
                  <a:srgbClr val="0000FF"/>
                </a:solidFill>
                <a:latin typeface="Arial" panose="020B0604020202020204"/>
                <a:cs typeface="Arial" panose="020B0604020202020204"/>
              </a:rPr>
              <a:t>LINGKUNGAN</a:t>
            </a:r>
            <a:r>
              <a:rPr sz="3600" b="1" spc="-40" dirty="0">
                <a:solidFill>
                  <a:srgbClr val="0000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1" spc="-10" dirty="0">
                <a:solidFill>
                  <a:srgbClr val="0000FF"/>
                </a:solidFill>
                <a:latin typeface="Arial" panose="020B0604020202020204"/>
                <a:cs typeface="Arial" panose="020B0604020202020204"/>
              </a:rPr>
              <a:t>HIDUP</a:t>
            </a:r>
            <a:endParaRPr sz="3600">
              <a:latin typeface="Arial" panose="020B0604020202020204"/>
              <a:cs typeface="Arial" panose="020B0604020202020204"/>
            </a:endParaRPr>
          </a:p>
          <a:p>
            <a:pPr>
              <a:lnSpc>
                <a:spcPct val="100000"/>
              </a:lnSpc>
            </a:pPr>
            <a:endParaRPr sz="3600">
              <a:latin typeface="Arial" panose="020B0604020202020204"/>
              <a:cs typeface="Arial" panose="020B0604020202020204"/>
            </a:endParaRPr>
          </a:p>
          <a:p>
            <a:pPr>
              <a:lnSpc>
                <a:spcPct val="100000"/>
              </a:lnSpc>
              <a:spcBef>
                <a:spcPts val="340"/>
              </a:spcBef>
            </a:pPr>
            <a:endParaRPr sz="3600">
              <a:latin typeface="Arial" panose="020B0604020202020204"/>
              <a:cs typeface="Arial" panose="020B0604020202020204"/>
            </a:endParaRPr>
          </a:p>
          <a:p>
            <a:pPr marL="1614805" algn="ctr">
              <a:lnSpc>
                <a:spcPct val="100000"/>
              </a:lnSpc>
            </a:pPr>
            <a:r>
              <a:rPr sz="4500" b="1" spc="-25" dirty="0">
                <a:latin typeface="Arial" panose="020B0604020202020204"/>
                <a:cs typeface="Arial" panose="020B0604020202020204"/>
              </a:rPr>
              <a:t>EMP</a:t>
            </a:r>
            <a:endParaRPr sz="45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1132818" y="8218168"/>
            <a:ext cx="2523490" cy="1146810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 marR="5080" indent="-7620" algn="ctr">
              <a:lnSpc>
                <a:spcPct val="100000"/>
              </a:lnSpc>
              <a:spcBef>
                <a:spcPts val="155"/>
              </a:spcBef>
            </a:pPr>
            <a:r>
              <a:rPr sz="2400" dirty="0">
                <a:latin typeface="Arial MT"/>
                <a:cs typeface="Arial MT"/>
              </a:rPr>
              <a:t>Kesehatan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dan </a:t>
            </a:r>
            <a:r>
              <a:rPr sz="2400" dirty="0">
                <a:latin typeface="Arial MT"/>
                <a:cs typeface="Arial MT"/>
              </a:rPr>
              <a:t>keselamatan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spc="-20" dirty="0">
                <a:latin typeface="Arial MT"/>
                <a:cs typeface="Arial MT"/>
              </a:rPr>
              <a:t>kerja </a:t>
            </a:r>
            <a:r>
              <a:rPr sz="2400" dirty="0">
                <a:latin typeface="Arial MT"/>
                <a:cs typeface="Arial MT"/>
              </a:rPr>
              <a:t>dan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masyarakat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7963535" y="8218170"/>
            <a:ext cx="2479040" cy="1146810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55"/>
              </a:spcBef>
            </a:pPr>
            <a:r>
              <a:rPr sz="2400" dirty="0">
                <a:latin typeface="Arial MT"/>
                <a:cs typeface="Arial MT"/>
              </a:rPr>
              <a:t>Pencegahan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dan </a:t>
            </a:r>
            <a:r>
              <a:rPr sz="2400" spc="-10" dirty="0">
                <a:latin typeface="Arial MT"/>
                <a:cs typeface="Arial MT"/>
              </a:rPr>
              <a:t>pengurangan polusi</a:t>
            </a:r>
            <a:endParaRPr sz="2400">
              <a:latin typeface="Arial MT"/>
              <a:cs typeface="Arial MT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13887576" y="6514972"/>
            <a:ext cx="2914650" cy="1487170"/>
            <a:chOff x="6943788" y="3257486"/>
            <a:chExt cx="1457325" cy="743585"/>
          </a:xfrm>
        </p:grpSpPr>
        <p:pic>
          <p:nvPicPr>
            <p:cNvPr id="44" name="object 4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953250" y="3267074"/>
              <a:ext cx="1438275" cy="723900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6948551" y="3262248"/>
              <a:ext cx="1447800" cy="734060"/>
            </a:xfrm>
            <a:custGeom>
              <a:avLst/>
              <a:gdLst/>
              <a:ahLst/>
              <a:cxnLst/>
              <a:rect l="l" t="t" r="r" b="b"/>
              <a:pathLst>
                <a:path w="1447800" h="734060">
                  <a:moveTo>
                    <a:pt x="125095" y="0"/>
                  </a:moveTo>
                  <a:lnTo>
                    <a:pt x="1322577" y="0"/>
                  </a:lnTo>
                  <a:lnTo>
                    <a:pt x="1347597" y="2539"/>
                  </a:lnTo>
                  <a:lnTo>
                    <a:pt x="1392427" y="21462"/>
                  </a:lnTo>
                  <a:lnTo>
                    <a:pt x="1426337" y="55371"/>
                  </a:lnTo>
                  <a:lnTo>
                    <a:pt x="1445259" y="100202"/>
                  </a:lnTo>
                  <a:lnTo>
                    <a:pt x="1447800" y="125221"/>
                  </a:lnTo>
                  <a:lnTo>
                    <a:pt x="1447800" y="608329"/>
                  </a:lnTo>
                  <a:lnTo>
                    <a:pt x="1437894" y="656894"/>
                  </a:lnTo>
                  <a:lnTo>
                    <a:pt x="1410970" y="696772"/>
                  </a:lnTo>
                  <a:lnTo>
                    <a:pt x="1371092" y="723658"/>
                  </a:lnTo>
                  <a:lnTo>
                    <a:pt x="1322577" y="733488"/>
                  </a:lnTo>
                  <a:lnTo>
                    <a:pt x="125095" y="733488"/>
                  </a:lnTo>
                  <a:lnTo>
                    <a:pt x="76580" y="723658"/>
                  </a:lnTo>
                  <a:lnTo>
                    <a:pt x="36702" y="696772"/>
                  </a:lnTo>
                  <a:lnTo>
                    <a:pt x="9778" y="656894"/>
                  </a:lnTo>
                  <a:lnTo>
                    <a:pt x="0" y="608329"/>
                  </a:lnTo>
                  <a:lnTo>
                    <a:pt x="0" y="125221"/>
                  </a:lnTo>
                  <a:lnTo>
                    <a:pt x="9778" y="76707"/>
                  </a:lnTo>
                  <a:lnTo>
                    <a:pt x="36702" y="36830"/>
                  </a:lnTo>
                  <a:lnTo>
                    <a:pt x="76580" y="9906"/>
                  </a:lnTo>
                  <a:lnTo>
                    <a:pt x="125095" y="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600"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14495780" y="8218168"/>
            <a:ext cx="1858010" cy="777875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63500" marR="5080" indent="-50800">
              <a:lnSpc>
                <a:spcPct val="100000"/>
              </a:lnSpc>
              <a:spcBef>
                <a:spcPts val="155"/>
              </a:spcBef>
            </a:pPr>
            <a:r>
              <a:rPr sz="2400" dirty="0">
                <a:latin typeface="Arial MT"/>
                <a:cs typeface="Arial MT"/>
              </a:rPr>
              <a:t>Sumber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spc="-20" dirty="0">
                <a:latin typeface="Arial MT"/>
                <a:cs typeface="Arial MT"/>
              </a:rPr>
              <a:t>daya </a:t>
            </a:r>
            <a:r>
              <a:rPr sz="2400" dirty="0">
                <a:latin typeface="Arial MT"/>
                <a:cs typeface="Arial MT"/>
              </a:rPr>
              <a:t>budaya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fisik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47" name="object 47"/>
          <p:cNvSpPr txBox="1">
            <a:spLocks noGrp="1"/>
          </p:cNvSpPr>
          <p:nvPr>
            <p:ph type="title"/>
          </p:nvPr>
        </p:nvSpPr>
        <p:spPr>
          <a:xfrm>
            <a:off x="2078988" y="123188"/>
            <a:ext cx="15661640" cy="87884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130"/>
              </a:spcBef>
            </a:pPr>
            <a:r>
              <a:rPr dirty="0"/>
              <a:t>SPS</a:t>
            </a:r>
            <a:r>
              <a:rPr spc="120" dirty="0"/>
              <a:t> </a:t>
            </a:r>
            <a:r>
              <a:rPr dirty="0"/>
              <a:t>dan</a:t>
            </a:r>
            <a:r>
              <a:rPr spc="130" dirty="0"/>
              <a:t> </a:t>
            </a:r>
            <a:r>
              <a:rPr dirty="0"/>
              <a:t>Rencana</a:t>
            </a:r>
            <a:r>
              <a:rPr spc="135" dirty="0"/>
              <a:t> </a:t>
            </a:r>
            <a:r>
              <a:rPr dirty="0"/>
              <a:t>Pengelolaan</a:t>
            </a:r>
            <a:r>
              <a:rPr spc="210" dirty="0"/>
              <a:t> </a:t>
            </a:r>
            <a:r>
              <a:rPr spc="-10" dirty="0"/>
              <a:t>Lingkungan</a:t>
            </a:r>
            <a:endParaRPr spc="-1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89050" y="3070606"/>
            <a:ext cx="15815310" cy="4281805"/>
          </a:xfrm>
          <a:prstGeom prst="rect">
            <a:avLst/>
          </a:prstGeom>
        </p:spPr>
        <p:txBody>
          <a:bodyPr vert="horz" wrap="square" lIns="0" tIns="2387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40"/>
              </a:spcBef>
            </a:pPr>
            <a:r>
              <a:rPr sz="4000" b="1" spc="-10" dirty="0">
                <a:solidFill>
                  <a:srgbClr val="0000FF"/>
                </a:solidFill>
                <a:latin typeface="Arial" panose="020B0604020202020204"/>
                <a:cs typeface="Arial" panose="020B0604020202020204"/>
              </a:rPr>
              <a:t>Penapisan</a:t>
            </a:r>
            <a:endParaRPr sz="4000">
              <a:latin typeface="Arial" panose="020B0604020202020204"/>
              <a:cs typeface="Arial" panose="020B0604020202020204"/>
            </a:endParaRPr>
          </a:p>
          <a:p>
            <a:pPr marL="76200">
              <a:lnSpc>
                <a:spcPct val="100000"/>
              </a:lnSpc>
              <a:spcBef>
                <a:spcPts val="850"/>
              </a:spcBef>
            </a:pPr>
            <a:r>
              <a:rPr sz="4000" dirty="0">
                <a:latin typeface="Arial MT"/>
                <a:cs typeface="Arial MT"/>
              </a:rPr>
              <a:t>Evaluasi</a:t>
            </a:r>
            <a:r>
              <a:rPr sz="4000" spc="-25" dirty="0">
                <a:latin typeface="Arial MT"/>
                <a:cs typeface="Arial MT"/>
              </a:rPr>
              <a:t> </a:t>
            </a:r>
            <a:r>
              <a:rPr sz="4000" dirty="0">
                <a:latin typeface="Arial MT"/>
                <a:cs typeface="Arial MT"/>
              </a:rPr>
              <a:t>awal</a:t>
            </a:r>
            <a:r>
              <a:rPr sz="4000" spc="-35" dirty="0">
                <a:latin typeface="Arial MT"/>
                <a:cs typeface="Arial MT"/>
              </a:rPr>
              <a:t> </a:t>
            </a:r>
            <a:r>
              <a:rPr sz="4000" dirty="0">
                <a:latin typeface="Arial MT"/>
                <a:cs typeface="Arial MT"/>
              </a:rPr>
              <a:t>terhadap</a:t>
            </a:r>
            <a:r>
              <a:rPr sz="4000" spc="-20" dirty="0">
                <a:latin typeface="Arial MT"/>
                <a:cs typeface="Arial MT"/>
              </a:rPr>
              <a:t> </a:t>
            </a:r>
            <a:r>
              <a:rPr sz="4000" dirty="0">
                <a:latin typeface="Arial MT"/>
                <a:cs typeface="Arial MT"/>
              </a:rPr>
              <a:t>potensi</a:t>
            </a:r>
            <a:r>
              <a:rPr sz="4000" spc="-40" dirty="0">
                <a:latin typeface="Arial MT"/>
                <a:cs typeface="Arial MT"/>
              </a:rPr>
              <a:t> </a:t>
            </a:r>
            <a:r>
              <a:rPr sz="4000" dirty="0">
                <a:latin typeface="Arial MT"/>
                <a:cs typeface="Arial MT"/>
              </a:rPr>
              <a:t>dampak</a:t>
            </a:r>
            <a:r>
              <a:rPr sz="4000" spc="-90" dirty="0">
                <a:latin typeface="Arial MT"/>
                <a:cs typeface="Arial MT"/>
              </a:rPr>
              <a:t> </a:t>
            </a:r>
            <a:r>
              <a:rPr sz="4000" dirty="0">
                <a:latin typeface="Arial MT"/>
                <a:cs typeface="Arial MT"/>
              </a:rPr>
              <a:t>lingkungan</a:t>
            </a:r>
            <a:r>
              <a:rPr sz="4000" spc="-35" dirty="0">
                <a:latin typeface="Arial MT"/>
                <a:cs typeface="Arial MT"/>
              </a:rPr>
              <a:t> </a:t>
            </a:r>
            <a:r>
              <a:rPr sz="4000" dirty="0">
                <a:latin typeface="Arial MT"/>
                <a:cs typeface="Arial MT"/>
              </a:rPr>
              <a:t>dari</a:t>
            </a:r>
            <a:r>
              <a:rPr sz="4000" spc="-65" dirty="0">
                <a:latin typeface="Arial MT"/>
                <a:cs typeface="Arial MT"/>
              </a:rPr>
              <a:t> </a:t>
            </a:r>
            <a:r>
              <a:rPr sz="4000" dirty="0">
                <a:latin typeface="Arial MT"/>
                <a:cs typeface="Arial MT"/>
              </a:rPr>
              <a:t>suatu</a:t>
            </a:r>
            <a:r>
              <a:rPr sz="4000" spc="-25" dirty="0">
                <a:latin typeface="Arial MT"/>
                <a:cs typeface="Arial MT"/>
              </a:rPr>
              <a:t> </a:t>
            </a:r>
            <a:r>
              <a:rPr sz="4000" spc="-10" dirty="0">
                <a:latin typeface="Arial MT"/>
                <a:cs typeface="Arial MT"/>
              </a:rPr>
              <a:t>proyek</a:t>
            </a:r>
            <a:endParaRPr sz="4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880"/>
              </a:spcBef>
            </a:pPr>
            <a:endParaRPr sz="40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sz="4000" b="1" spc="-10" dirty="0">
                <a:solidFill>
                  <a:srgbClr val="0000FF"/>
                </a:solidFill>
                <a:latin typeface="Arial" panose="020B0604020202020204"/>
                <a:cs typeface="Arial" panose="020B0604020202020204"/>
              </a:rPr>
              <a:t>Kategorisasi</a:t>
            </a:r>
            <a:endParaRPr sz="4000">
              <a:latin typeface="Arial" panose="020B0604020202020204"/>
              <a:cs typeface="Arial" panose="020B0604020202020204"/>
            </a:endParaRPr>
          </a:p>
          <a:p>
            <a:pPr marL="98425">
              <a:lnSpc>
                <a:spcPct val="100000"/>
              </a:lnSpc>
              <a:spcBef>
                <a:spcPts val="990"/>
              </a:spcBef>
            </a:pPr>
            <a:r>
              <a:rPr sz="4000" dirty="0">
                <a:latin typeface="Arial MT"/>
                <a:cs typeface="Arial MT"/>
              </a:rPr>
              <a:t>ADB</a:t>
            </a:r>
            <a:r>
              <a:rPr sz="4000" spc="-30" dirty="0">
                <a:latin typeface="Arial MT"/>
                <a:cs typeface="Arial MT"/>
              </a:rPr>
              <a:t> </a:t>
            </a:r>
            <a:r>
              <a:rPr sz="4000" dirty="0">
                <a:latin typeface="Arial MT"/>
                <a:cs typeface="Arial MT"/>
              </a:rPr>
              <a:t>menggunakan</a:t>
            </a:r>
            <a:r>
              <a:rPr sz="4000" spc="-20" dirty="0">
                <a:latin typeface="Arial MT"/>
                <a:cs typeface="Arial MT"/>
              </a:rPr>
              <a:t> </a:t>
            </a:r>
            <a:r>
              <a:rPr sz="4000" dirty="0">
                <a:latin typeface="Arial MT"/>
                <a:cs typeface="Arial MT"/>
              </a:rPr>
              <a:t>sistem</a:t>
            </a:r>
            <a:r>
              <a:rPr sz="4000" spc="-65" dirty="0">
                <a:latin typeface="Arial MT"/>
                <a:cs typeface="Arial MT"/>
              </a:rPr>
              <a:t> </a:t>
            </a:r>
            <a:r>
              <a:rPr sz="4000" dirty="0">
                <a:latin typeface="Arial MT"/>
                <a:cs typeface="Arial MT"/>
              </a:rPr>
              <a:t>berbasis</a:t>
            </a:r>
            <a:r>
              <a:rPr sz="4000" spc="-80" dirty="0">
                <a:latin typeface="Arial MT"/>
                <a:cs typeface="Arial MT"/>
              </a:rPr>
              <a:t> </a:t>
            </a:r>
            <a:r>
              <a:rPr sz="4000" dirty="0">
                <a:latin typeface="Arial MT"/>
                <a:cs typeface="Arial MT"/>
              </a:rPr>
              <a:t>kategori</a:t>
            </a:r>
            <a:r>
              <a:rPr sz="4000" spc="-45" dirty="0">
                <a:latin typeface="Arial MT"/>
                <a:cs typeface="Arial MT"/>
              </a:rPr>
              <a:t> </a:t>
            </a:r>
            <a:r>
              <a:rPr sz="4000" dirty="0">
                <a:latin typeface="Arial MT"/>
                <a:cs typeface="Arial MT"/>
              </a:rPr>
              <a:t>untuk</a:t>
            </a:r>
            <a:r>
              <a:rPr sz="4000" spc="-55" dirty="0">
                <a:latin typeface="Arial MT"/>
                <a:cs typeface="Arial MT"/>
              </a:rPr>
              <a:t> </a:t>
            </a:r>
            <a:r>
              <a:rPr sz="4000" spc="-10" dirty="0">
                <a:latin typeface="Arial MT"/>
                <a:cs typeface="Arial MT"/>
              </a:rPr>
              <a:t>mencerminkan</a:t>
            </a:r>
            <a:endParaRPr sz="4000">
              <a:latin typeface="Arial MT"/>
              <a:cs typeface="Arial MT"/>
            </a:endParaRPr>
          </a:p>
          <a:p>
            <a:pPr marL="98425">
              <a:lnSpc>
                <a:spcPct val="100000"/>
              </a:lnSpc>
              <a:spcBef>
                <a:spcPts val="10"/>
              </a:spcBef>
            </a:pPr>
            <a:r>
              <a:rPr sz="4000" dirty="0">
                <a:latin typeface="Arial MT"/>
                <a:cs typeface="Arial MT"/>
              </a:rPr>
              <a:t>signifikansi</a:t>
            </a:r>
            <a:r>
              <a:rPr sz="4000" spc="-50" dirty="0">
                <a:latin typeface="Arial MT"/>
                <a:cs typeface="Arial MT"/>
              </a:rPr>
              <a:t> </a:t>
            </a:r>
            <a:r>
              <a:rPr sz="4000" dirty="0">
                <a:latin typeface="Arial MT"/>
                <a:cs typeface="Arial MT"/>
              </a:rPr>
              <a:t>potensi</a:t>
            </a:r>
            <a:r>
              <a:rPr sz="4000" spc="-30" dirty="0">
                <a:latin typeface="Arial MT"/>
                <a:cs typeface="Arial MT"/>
              </a:rPr>
              <a:t> </a:t>
            </a:r>
            <a:r>
              <a:rPr sz="4000" dirty="0">
                <a:latin typeface="Arial MT"/>
                <a:cs typeface="Arial MT"/>
              </a:rPr>
              <a:t>dampak</a:t>
            </a:r>
            <a:r>
              <a:rPr sz="4000" spc="-80" dirty="0">
                <a:latin typeface="Arial MT"/>
                <a:cs typeface="Arial MT"/>
              </a:rPr>
              <a:t> </a:t>
            </a:r>
            <a:r>
              <a:rPr sz="4000" dirty="0">
                <a:latin typeface="Arial MT"/>
                <a:cs typeface="Arial MT"/>
              </a:rPr>
              <a:t>lingkungan</a:t>
            </a:r>
            <a:r>
              <a:rPr sz="4000" spc="-25" dirty="0">
                <a:latin typeface="Arial MT"/>
                <a:cs typeface="Arial MT"/>
              </a:rPr>
              <a:t> </a:t>
            </a:r>
            <a:r>
              <a:rPr sz="4000" dirty="0">
                <a:latin typeface="Arial MT"/>
                <a:cs typeface="Arial MT"/>
              </a:rPr>
              <a:t>suatu</a:t>
            </a:r>
            <a:r>
              <a:rPr sz="4000" spc="-10" dirty="0">
                <a:latin typeface="Arial MT"/>
                <a:cs typeface="Arial MT"/>
              </a:rPr>
              <a:t> proyek</a:t>
            </a:r>
            <a:endParaRPr sz="4000">
              <a:latin typeface="Arial MT"/>
              <a:cs typeface="Arial M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63088" y="123188"/>
            <a:ext cx="14561820" cy="87884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79375">
              <a:lnSpc>
                <a:spcPct val="100000"/>
              </a:lnSpc>
              <a:spcBef>
                <a:spcPts val="130"/>
              </a:spcBef>
            </a:pPr>
            <a:r>
              <a:rPr dirty="0"/>
              <a:t>Penapisan</a:t>
            </a:r>
            <a:r>
              <a:rPr spc="195" dirty="0"/>
              <a:t> </a:t>
            </a:r>
            <a:r>
              <a:rPr dirty="0"/>
              <a:t>dan</a:t>
            </a:r>
            <a:r>
              <a:rPr spc="155" dirty="0"/>
              <a:t> </a:t>
            </a:r>
            <a:r>
              <a:rPr spc="-10" dirty="0"/>
              <a:t>Kategorisasi</a:t>
            </a:r>
            <a:endParaRPr spc="-10" dirty="0"/>
          </a:p>
        </p:txBody>
      </p:sp>
      <p:sp>
        <p:nvSpPr>
          <p:cNvPr id="4" name="object 4"/>
          <p:cNvSpPr txBox="1"/>
          <p:nvPr/>
        </p:nvSpPr>
        <p:spPr>
          <a:xfrm>
            <a:off x="1552574" y="1914650"/>
            <a:ext cx="3181350" cy="564515"/>
          </a:xfrm>
          <a:prstGeom prst="rect">
            <a:avLst/>
          </a:prstGeom>
          <a:ln w="9525">
            <a:noFill/>
          </a:ln>
        </p:spPr>
        <p:txBody>
          <a:bodyPr vert="horz" wrap="square" lIns="0" tIns="87630" rIns="0" bIns="0" rtlCol="0">
            <a:spAutoFit/>
          </a:bodyPr>
          <a:lstStyle/>
          <a:p>
            <a:pPr marL="87630">
              <a:lnSpc>
                <a:spcPct val="100000"/>
              </a:lnSpc>
              <a:spcBef>
                <a:spcPts val="345"/>
              </a:spcBef>
            </a:pPr>
            <a:r>
              <a:rPr sz="3100" b="1" dirty="0">
                <a:solidFill>
                  <a:srgbClr val="0000FF"/>
                </a:solidFill>
                <a:latin typeface="Arial" panose="020B0604020202020204"/>
                <a:cs typeface="Arial" panose="020B0604020202020204"/>
              </a:rPr>
              <a:t>Prinsip</a:t>
            </a:r>
            <a:r>
              <a:rPr sz="3100" b="1" spc="140" dirty="0">
                <a:solidFill>
                  <a:srgbClr val="0000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100" b="1" spc="-20" dirty="0">
                <a:solidFill>
                  <a:srgbClr val="0000FF"/>
                </a:solidFill>
                <a:latin typeface="Arial" panose="020B0604020202020204"/>
                <a:cs typeface="Arial" panose="020B0604020202020204"/>
              </a:rPr>
              <a:t>SPS:</a:t>
            </a:r>
            <a:endParaRPr sz="31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448300" y="1238250"/>
            <a:ext cx="2705100" cy="1352550"/>
            <a:chOff x="2724150" y="619125"/>
            <a:chExt cx="1352550" cy="676275"/>
          </a:xfrm>
        </p:grpSpPr>
        <p:sp>
          <p:nvSpPr>
            <p:cNvPr id="6" name="object 6"/>
            <p:cNvSpPr/>
            <p:nvPr/>
          </p:nvSpPr>
          <p:spPr>
            <a:xfrm>
              <a:off x="2733675" y="628650"/>
              <a:ext cx="1333500" cy="657225"/>
            </a:xfrm>
            <a:custGeom>
              <a:avLst/>
              <a:gdLst/>
              <a:ahLst/>
              <a:cxnLst/>
              <a:rect l="l" t="t" r="r" b="b"/>
              <a:pathLst>
                <a:path w="1333500" h="657225">
                  <a:moveTo>
                    <a:pt x="0" y="109600"/>
                  </a:moveTo>
                  <a:lnTo>
                    <a:pt x="8606" y="66919"/>
                  </a:lnTo>
                  <a:lnTo>
                    <a:pt x="32083" y="32083"/>
                  </a:lnTo>
                  <a:lnTo>
                    <a:pt x="66919" y="8606"/>
                  </a:lnTo>
                  <a:lnTo>
                    <a:pt x="109600" y="0"/>
                  </a:lnTo>
                  <a:lnTo>
                    <a:pt x="1223899" y="0"/>
                  </a:lnTo>
                  <a:lnTo>
                    <a:pt x="1266580" y="8606"/>
                  </a:lnTo>
                  <a:lnTo>
                    <a:pt x="1301416" y="32083"/>
                  </a:lnTo>
                  <a:lnTo>
                    <a:pt x="1324893" y="66919"/>
                  </a:lnTo>
                  <a:lnTo>
                    <a:pt x="1333500" y="109600"/>
                  </a:lnTo>
                  <a:lnTo>
                    <a:pt x="1333500" y="547624"/>
                  </a:lnTo>
                  <a:lnTo>
                    <a:pt x="1324893" y="590305"/>
                  </a:lnTo>
                  <a:lnTo>
                    <a:pt x="1301416" y="625141"/>
                  </a:lnTo>
                  <a:lnTo>
                    <a:pt x="1266580" y="648618"/>
                  </a:lnTo>
                  <a:lnTo>
                    <a:pt x="1223899" y="657225"/>
                  </a:lnTo>
                  <a:lnTo>
                    <a:pt x="109600" y="657225"/>
                  </a:lnTo>
                  <a:lnTo>
                    <a:pt x="66919" y="648618"/>
                  </a:lnTo>
                  <a:lnTo>
                    <a:pt x="32083" y="625141"/>
                  </a:lnTo>
                  <a:lnTo>
                    <a:pt x="8606" y="590305"/>
                  </a:lnTo>
                  <a:lnTo>
                    <a:pt x="0" y="547624"/>
                  </a:lnTo>
                  <a:lnTo>
                    <a:pt x="0" y="109600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pic>
          <p:nvPicPr>
            <p:cNvPr id="7" name="object 7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2981325" y="676275"/>
              <a:ext cx="838200" cy="619125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6037578" y="2646044"/>
            <a:ext cx="1737360" cy="6356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85090" marR="5080" indent="-72390">
              <a:lnSpc>
                <a:spcPct val="106000"/>
              </a:lnSpc>
              <a:spcBef>
                <a:spcPts val="65"/>
              </a:spcBef>
            </a:pPr>
            <a:r>
              <a:rPr sz="1900" dirty="0">
                <a:latin typeface="Arial MT"/>
                <a:cs typeface="Arial MT"/>
              </a:rPr>
              <a:t>Penapisan</a:t>
            </a:r>
            <a:r>
              <a:rPr sz="1900" spc="190" dirty="0">
                <a:latin typeface="Arial MT"/>
                <a:cs typeface="Arial MT"/>
              </a:rPr>
              <a:t> </a:t>
            </a:r>
            <a:r>
              <a:rPr sz="1900" spc="-25" dirty="0">
                <a:latin typeface="Arial MT"/>
                <a:cs typeface="Arial MT"/>
              </a:rPr>
              <a:t>dan </a:t>
            </a:r>
            <a:r>
              <a:rPr sz="1900" spc="-10" dirty="0">
                <a:latin typeface="Arial MT"/>
                <a:cs typeface="Arial MT"/>
              </a:rPr>
              <a:t>Kategorisasi</a:t>
            </a:r>
            <a:endParaRPr sz="19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58388" y="281812"/>
            <a:ext cx="9545320" cy="87884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/>
              <a:t>Penapisan</a:t>
            </a:r>
            <a:r>
              <a:rPr spc="165" dirty="0"/>
              <a:t> </a:t>
            </a:r>
            <a:r>
              <a:rPr dirty="0"/>
              <a:t>dan</a:t>
            </a:r>
            <a:r>
              <a:rPr spc="160" dirty="0"/>
              <a:t> </a:t>
            </a:r>
            <a:r>
              <a:rPr spc="-10" dirty="0"/>
              <a:t>Kategorisasi</a:t>
            </a:r>
            <a:endParaRPr spc="-10"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040052" y="2062732"/>
          <a:ext cx="17026890" cy="7772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515610"/>
                <a:gridCol w="1754505"/>
                <a:gridCol w="1947545"/>
                <a:gridCol w="2062480"/>
                <a:gridCol w="3359150"/>
                <a:gridCol w="2387600"/>
              </a:tblGrid>
              <a:tr h="1128395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900" b="1" dirty="0">
                          <a:solidFill>
                            <a:srgbClr val="FFFFFF"/>
                          </a:solidFill>
                          <a:latin typeface="Arial" panose="020B0604020202020204"/>
                          <a:cs typeface="Arial" panose="020B0604020202020204"/>
                        </a:rPr>
                        <a:t>Jenis</a:t>
                      </a:r>
                      <a:r>
                        <a:rPr sz="1900" b="1" spc="114" dirty="0">
                          <a:solidFill>
                            <a:srgbClr val="FFFFFF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900" b="1" spc="-10" dirty="0">
                          <a:solidFill>
                            <a:srgbClr val="FFFFFF"/>
                          </a:solidFill>
                          <a:latin typeface="Arial" panose="020B0604020202020204"/>
                          <a:cs typeface="Arial" panose="020B0604020202020204"/>
                        </a:rPr>
                        <a:t>Proyek</a:t>
                      </a:r>
                      <a:endParaRPr sz="19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825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91135" marR="180340" indent="38735">
                        <a:lnSpc>
                          <a:spcPct val="105000"/>
                        </a:lnSpc>
                        <a:spcBef>
                          <a:spcPts val="265"/>
                        </a:spcBef>
                      </a:pPr>
                      <a:r>
                        <a:rPr sz="1900" b="1" spc="-10" dirty="0">
                          <a:solidFill>
                            <a:srgbClr val="FFFFFF"/>
                          </a:solidFill>
                          <a:latin typeface="Arial" panose="020B0604020202020204"/>
                          <a:cs typeface="Arial" panose="020B0604020202020204"/>
                        </a:rPr>
                        <a:t>Resiko Dampak</a:t>
                      </a:r>
                      <a:endParaRPr sz="19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673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276225" marR="215900" indent="-46990">
                        <a:lnSpc>
                          <a:spcPct val="105000"/>
                        </a:lnSpc>
                        <a:spcBef>
                          <a:spcPts val="265"/>
                        </a:spcBef>
                      </a:pPr>
                      <a:r>
                        <a:rPr sz="1900" b="1" spc="-10" dirty="0">
                          <a:solidFill>
                            <a:srgbClr val="FFFFFF"/>
                          </a:solidFill>
                          <a:latin typeface="Arial" panose="020B0604020202020204"/>
                          <a:cs typeface="Arial" panose="020B0604020202020204"/>
                        </a:rPr>
                        <a:t>Kategori Proyek</a:t>
                      </a:r>
                      <a:endParaRPr sz="19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673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23812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900" b="1" spc="-10" dirty="0">
                          <a:solidFill>
                            <a:srgbClr val="FFFFFF"/>
                          </a:solidFill>
                          <a:latin typeface="Arial" panose="020B0604020202020204"/>
                          <a:cs typeface="Arial" panose="020B0604020202020204"/>
                        </a:rPr>
                        <a:t>Indonesia</a:t>
                      </a:r>
                      <a:endParaRPr sz="19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825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900" b="1" spc="40" dirty="0">
                          <a:solidFill>
                            <a:srgbClr val="FFFFFF"/>
                          </a:solidFill>
                          <a:latin typeface="Arial" panose="020B0604020202020204"/>
                          <a:cs typeface="Arial" panose="020B0604020202020204"/>
                        </a:rPr>
                        <a:t>WB</a:t>
                      </a:r>
                      <a:endParaRPr sz="19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825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R="441325" algn="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900" b="1" spc="-25" dirty="0">
                          <a:solidFill>
                            <a:srgbClr val="FFFFFF"/>
                          </a:solidFill>
                          <a:latin typeface="Arial" panose="020B0604020202020204"/>
                          <a:cs typeface="Arial" panose="020B0604020202020204"/>
                        </a:rPr>
                        <a:t>ADB</a:t>
                      </a:r>
                      <a:endParaRPr sz="19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825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</a:tr>
              <a:tr h="2663825">
                <a:tc>
                  <a:txBody>
                    <a:bodyPr/>
                    <a:lstStyle/>
                    <a:p>
                      <a:pPr marL="92075" marR="10604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900" dirty="0">
                          <a:latin typeface="Arial MT"/>
                          <a:cs typeface="Arial MT"/>
                        </a:rPr>
                        <a:t>Proyek</a:t>
                      </a:r>
                      <a:r>
                        <a:rPr sz="1900" spc="1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900" dirty="0">
                          <a:latin typeface="Arial MT"/>
                          <a:cs typeface="Arial MT"/>
                        </a:rPr>
                        <a:t>yang</a:t>
                      </a:r>
                      <a:r>
                        <a:rPr sz="1900" spc="204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900" dirty="0">
                          <a:latin typeface="Arial MT"/>
                          <a:cs typeface="Arial MT"/>
                        </a:rPr>
                        <a:t>mempunyai</a:t>
                      </a:r>
                      <a:r>
                        <a:rPr sz="1900" spc="1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900" dirty="0">
                          <a:latin typeface="Arial MT"/>
                          <a:cs typeface="Arial MT"/>
                        </a:rPr>
                        <a:t>dampak</a:t>
                      </a:r>
                      <a:r>
                        <a:rPr sz="1900" spc="1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900" spc="-10" dirty="0">
                          <a:latin typeface="Arial MT"/>
                          <a:cs typeface="Arial MT"/>
                        </a:rPr>
                        <a:t>potensial </a:t>
                      </a:r>
                      <a:r>
                        <a:rPr sz="1900" dirty="0">
                          <a:latin typeface="Arial MT"/>
                          <a:cs typeface="Arial MT"/>
                        </a:rPr>
                        <a:t>yang</a:t>
                      </a:r>
                      <a:r>
                        <a:rPr sz="1900" spc="1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900" dirty="0">
                          <a:latin typeface="Arial MT"/>
                          <a:cs typeface="Arial MT"/>
                        </a:rPr>
                        <a:t>sifatnya</a:t>
                      </a:r>
                      <a:r>
                        <a:rPr sz="1900" spc="1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900" dirty="0">
                          <a:latin typeface="Arial MT"/>
                          <a:cs typeface="Arial MT"/>
                        </a:rPr>
                        <a:t>penting,</a:t>
                      </a:r>
                      <a:r>
                        <a:rPr sz="1900" spc="1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900" dirty="0">
                          <a:latin typeface="Arial MT"/>
                          <a:cs typeface="Arial MT"/>
                        </a:rPr>
                        <a:t>besar</a:t>
                      </a:r>
                      <a:r>
                        <a:rPr sz="1900" spc="9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900" spc="-10" dirty="0">
                          <a:latin typeface="Arial MT"/>
                          <a:cs typeface="Arial MT"/>
                        </a:rPr>
                        <a:t>dampaknya, </a:t>
                      </a:r>
                      <a:r>
                        <a:rPr sz="1900" dirty="0">
                          <a:latin typeface="Arial MT"/>
                          <a:cs typeface="Arial MT"/>
                        </a:rPr>
                        <a:t>mencakup</a:t>
                      </a:r>
                      <a:r>
                        <a:rPr sz="1900" spc="1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900" dirty="0">
                          <a:latin typeface="Arial MT"/>
                          <a:cs typeface="Arial MT"/>
                        </a:rPr>
                        <a:t>area</a:t>
                      </a:r>
                      <a:r>
                        <a:rPr sz="1900" spc="1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900" dirty="0">
                          <a:latin typeface="Arial MT"/>
                          <a:cs typeface="Arial MT"/>
                        </a:rPr>
                        <a:t>yang</a:t>
                      </a:r>
                      <a:r>
                        <a:rPr sz="1900" spc="1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900" dirty="0">
                          <a:latin typeface="Arial MT"/>
                          <a:cs typeface="Arial MT"/>
                        </a:rPr>
                        <a:t>luas,</a:t>
                      </a:r>
                      <a:r>
                        <a:rPr sz="1900" spc="1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900" spc="-10" dirty="0">
                          <a:latin typeface="Arial MT"/>
                          <a:cs typeface="Arial MT"/>
                        </a:rPr>
                        <a:t>kompleks, </a:t>
                      </a:r>
                      <a:r>
                        <a:rPr sz="1900" dirty="0">
                          <a:latin typeface="Arial MT"/>
                          <a:cs typeface="Arial MT"/>
                        </a:rPr>
                        <a:t>beragam,</a:t>
                      </a:r>
                      <a:r>
                        <a:rPr sz="1900" spc="1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900" dirty="0">
                          <a:latin typeface="Arial MT"/>
                          <a:cs typeface="Arial MT"/>
                        </a:rPr>
                        <a:t>belum</a:t>
                      </a:r>
                      <a:r>
                        <a:rPr sz="1900" spc="17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900" dirty="0">
                          <a:latin typeface="Arial MT"/>
                          <a:cs typeface="Arial MT"/>
                        </a:rPr>
                        <a:t>pernah</a:t>
                      </a:r>
                      <a:r>
                        <a:rPr sz="1900" spc="1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900" dirty="0">
                          <a:latin typeface="Arial MT"/>
                          <a:cs typeface="Arial MT"/>
                        </a:rPr>
                        <a:t>terjadi</a:t>
                      </a:r>
                      <a:r>
                        <a:rPr sz="1900" spc="1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900" dirty="0">
                          <a:latin typeface="Arial MT"/>
                          <a:cs typeface="Arial MT"/>
                        </a:rPr>
                        <a:t>dan</a:t>
                      </a:r>
                      <a:r>
                        <a:rPr sz="1900" spc="1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900" dirty="0">
                          <a:latin typeface="Arial MT"/>
                          <a:cs typeface="Arial MT"/>
                        </a:rPr>
                        <a:t>berada</a:t>
                      </a:r>
                      <a:r>
                        <a:rPr sz="1900" spc="114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900" spc="-25" dirty="0">
                          <a:latin typeface="Arial MT"/>
                          <a:cs typeface="Arial MT"/>
                        </a:rPr>
                        <a:t>di </a:t>
                      </a:r>
                      <a:r>
                        <a:rPr sz="1900" dirty="0">
                          <a:latin typeface="Arial MT"/>
                          <a:cs typeface="Arial MT"/>
                        </a:rPr>
                        <a:t>area</a:t>
                      </a:r>
                      <a:r>
                        <a:rPr sz="1900" spc="114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900" dirty="0">
                          <a:latin typeface="Arial MT"/>
                          <a:cs typeface="Arial MT"/>
                        </a:rPr>
                        <a:t>yang</a:t>
                      </a:r>
                      <a:r>
                        <a:rPr sz="1900" spc="7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900" spc="-10" dirty="0">
                          <a:latin typeface="Arial MT"/>
                          <a:cs typeface="Arial MT"/>
                        </a:rPr>
                        <a:t>luas.</a:t>
                      </a:r>
                      <a:endParaRPr sz="1900">
                        <a:latin typeface="Arial MT"/>
                        <a:cs typeface="Arial MT"/>
                      </a:endParaRPr>
                    </a:p>
                  </a:txBody>
                  <a:tcPr marL="0" marR="0" marT="685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900" i="1" dirty="0">
                          <a:latin typeface="Arial" panose="020B0604020202020204"/>
                          <a:cs typeface="Arial" panose="020B0604020202020204"/>
                        </a:rPr>
                        <a:t>High</a:t>
                      </a:r>
                      <a:r>
                        <a:rPr sz="1900" i="1" spc="85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900" i="1" spc="-20" dirty="0">
                          <a:latin typeface="Arial" panose="020B0604020202020204"/>
                          <a:cs typeface="Arial" panose="020B0604020202020204"/>
                        </a:rPr>
                        <a:t>Risk</a:t>
                      </a:r>
                      <a:endParaRPr sz="19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850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900" b="1" dirty="0">
                          <a:solidFill>
                            <a:srgbClr val="FF0000"/>
                          </a:solidFill>
                          <a:latin typeface="Arial" panose="020B0604020202020204"/>
                          <a:cs typeface="Arial" panose="020B0604020202020204"/>
                        </a:rPr>
                        <a:t>High</a:t>
                      </a:r>
                      <a:r>
                        <a:rPr sz="1900" b="1" spc="80" dirty="0">
                          <a:solidFill>
                            <a:srgbClr val="FF0000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900" b="1" spc="-20" dirty="0">
                          <a:solidFill>
                            <a:srgbClr val="FF0000"/>
                          </a:solidFill>
                          <a:latin typeface="Arial" panose="020B0604020202020204"/>
                          <a:cs typeface="Arial" panose="020B0604020202020204"/>
                        </a:rPr>
                        <a:t>Risk</a:t>
                      </a:r>
                      <a:endParaRPr sz="1900">
                        <a:latin typeface="Arial" panose="020B0604020202020204"/>
                        <a:cs typeface="Arial" panose="020B0604020202020204"/>
                      </a:endParaRPr>
                    </a:p>
                    <a:p>
                      <a:pPr marL="9588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900" b="1" spc="-10" dirty="0">
                          <a:solidFill>
                            <a:srgbClr val="FF0000"/>
                          </a:solidFill>
                          <a:latin typeface="Arial" panose="020B0604020202020204"/>
                          <a:cs typeface="Arial" panose="020B0604020202020204"/>
                        </a:rPr>
                        <a:t>Substantial</a:t>
                      </a:r>
                      <a:endParaRPr sz="1900">
                        <a:latin typeface="Arial" panose="020B0604020202020204"/>
                        <a:cs typeface="Arial" panose="020B0604020202020204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endParaRPr sz="19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9588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900" b="1" dirty="0">
                          <a:solidFill>
                            <a:srgbClr val="C55A11"/>
                          </a:solidFill>
                          <a:latin typeface="Arial" panose="020B0604020202020204"/>
                          <a:cs typeface="Arial" panose="020B0604020202020204"/>
                        </a:rPr>
                        <a:t>Kategori</a:t>
                      </a:r>
                      <a:r>
                        <a:rPr sz="1900" b="1" spc="190" dirty="0">
                          <a:solidFill>
                            <a:srgbClr val="C55A11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900" b="1" spc="-50" dirty="0">
                          <a:solidFill>
                            <a:srgbClr val="C55A11"/>
                          </a:solidFill>
                          <a:latin typeface="Arial" panose="020B0604020202020204"/>
                          <a:cs typeface="Arial" panose="020B0604020202020204"/>
                        </a:rPr>
                        <a:t>A</a:t>
                      </a:r>
                      <a:endParaRPr sz="19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850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6520" marR="11684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900" dirty="0">
                          <a:latin typeface="Arial MT"/>
                          <a:cs typeface="Arial MT"/>
                        </a:rPr>
                        <a:t>Amdal</a:t>
                      </a:r>
                      <a:r>
                        <a:rPr sz="1900" spc="9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900" spc="-20" dirty="0">
                          <a:latin typeface="Arial MT"/>
                          <a:cs typeface="Arial MT"/>
                        </a:rPr>
                        <a:t>(KA, </a:t>
                      </a:r>
                      <a:r>
                        <a:rPr sz="1900" dirty="0">
                          <a:latin typeface="Arial MT"/>
                          <a:cs typeface="Arial MT"/>
                        </a:rPr>
                        <a:t>Andal</a:t>
                      </a:r>
                      <a:r>
                        <a:rPr sz="1900" spc="3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900" dirty="0">
                          <a:latin typeface="Arial MT"/>
                          <a:cs typeface="Arial MT"/>
                        </a:rPr>
                        <a:t>&amp;</a:t>
                      </a:r>
                      <a:r>
                        <a:rPr sz="1900" spc="9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900" spc="-20" dirty="0">
                          <a:latin typeface="Arial MT"/>
                          <a:cs typeface="Arial MT"/>
                        </a:rPr>
                        <a:t>RKL- RPL)</a:t>
                      </a:r>
                      <a:endParaRPr sz="1900">
                        <a:latin typeface="Arial MT"/>
                        <a:cs typeface="Arial MT"/>
                      </a:endParaRPr>
                    </a:p>
                    <a:p>
                      <a:pPr marL="9652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900" dirty="0">
                          <a:latin typeface="Arial MT"/>
                          <a:cs typeface="Arial MT"/>
                        </a:rPr>
                        <a:t>(Amdal</a:t>
                      </a:r>
                      <a:r>
                        <a:rPr sz="1900" spc="229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900" dirty="0">
                          <a:latin typeface="Arial MT"/>
                          <a:cs typeface="Arial MT"/>
                        </a:rPr>
                        <a:t>A-B-</a:t>
                      </a:r>
                      <a:r>
                        <a:rPr sz="1900" spc="30" dirty="0">
                          <a:latin typeface="Arial MT"/>
                          <a:cs typeface="Arial MT"/>
                        </a:rPr>
                        <a:t>C)</a:t>
                      </a:r>
                      <a:endParaRPr sz="1900">
                        <a:latin typeface="Arial MT"/>
                        <a:cs typeface="Arial MT"/>
                      </a:endParaRPr>
                    </a:p>
                  </a:txBody>
                  <a:tcPr marL="0" marR="0" marT="876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7790" marR="26416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900" b="1" i="1" dirty="0">
                          <a:latin typeface="Arial" panose="020B0604020202020204"/>
                          <a:cs typeface="Arial" panose="020B0604020202020204"/>
                        </a:rPr>
                        <a:t>Full</a:t>
                      </a:r>
                      <a:r>
                        <a:rPr sz="1900" b="1" i="1" spc="65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900" b="1" i="1" spc="-10" dirty="0">
                          <a:latin typeface="Arial" panose="020B0604020202020204"/>
                          <a:cs typeface="Arial" panose="020B0604020202020204"/>
                        </a:rPr>
                        <a:t>Environmental </a:t>
                      </a:r>
                      <a:r>
                        <a:rPr sz="1900" b="1" i="1" dirty="0">
                          <a:latin typeface="Arial" panose="020B0604020202020204"/>
                          <a:cs typeface="Arial" panose="020B0604020202020204"/>
                        </a:rPr>
                        <a:t>Assessment</a:t>
                      </a:r>
                      <a:r>
                        <a:rPr sz="1900" b="1" i="1" spc="150" dirty="0">
                          <a:latin typeface="Arial" panose="020B0604020202020204"/>
                          <a:cs typeface="Arial" panose="020B0604020202020204"/>
                        </a:rPr>
                        <a:t>  </a:t>
                      </a:r>
                      <a:r>
                        <a:rPr sz="1900" b="1" i="1" spc="-20" dirty="0">
                          <a:latin typeface="Arial" panose="020B0604020202020204"/>
                          <a:cs typeface="Arial" panose="020B0604020202020204"/>
                        </a:rPr>
                        <a:t>(EA) </a:t>
                      </a:r>
                      <a:r>
                        <a:rPr sz="1900" dirty="0">
                          <a:latin typeface="Arial MT"/>
                          <a:cs typeface="Arial MT"/>
                        </a:rPr>
                        <a:t>ESIA</a:t>
                      </a:r>
                      <a:r>
                        <a:rPr sz="1900" spc="1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900" dirty="0">
                          <a:latin typeface="Arial MT"/>
                          <a:cs typeface="Arial MT"/>
                        </a:rPr>
                        <a:t>(EIA</a:t>
                      </a:r>
                      <a:r>
                        <a:rPr sz="1900" spc="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900" dirty="0">
                          <a:latin typeface="Arial MT"/>
                          <a:cs typeface="Arial MT"/>
                        </a:rPr>
                        <a:t>&amp;</a:t>
                      </a:r>
                      <a:r>
                        <a:rPr sz="1900" spc="1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900" dirty="0">
                          <a:latin typeface="Arial MT"/>
                          <a:cs typeface="Arial MT"/>
                        </a:rPr>
                        <a:t>EMP)</a:t>
                      </a:r>
                      <a:r>
                        <a:rPr sz="1900" spc="7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900" spc="-25" dirty="0">
                          <a:latin typeface="Arial MT"/>
                          <a:cs typeface="Arial MT"/>
                        </a:rPr>
                        <a:t>dan</a:t>
                      </a:r>
                      <a:endParaRPr sz="1900">
                        <a:latin typeface="Arial MT"/>
                        <a:cs typeface="Arial MT"/>
                      </a:endParaRPr>
                    </a:p>
                    <a:p>
                      <a:pPr marL="9779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900" dirty="0">
                          <a:latin typeface="Arial MT"/>
                          <a:cs typeface="Arial MT"/>
                        </a:rPr>
                        <a:t>instrument</a:t>
                      </a:r>
                      <a:r>
                        <a:rPr sz="1900" spc="2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900" spc="-10" dirty="0">
                          <a:latin typeface="Arial MT"/>
                          <a:cs typeface="Arial MT"/>
                        </a:rPr>
                        <a:t>lain.</a:t>
                      </a:r>
                      <a:endParaRPr sz="1900">
                        <a:latin typeface="Arial MT"/>
                        <a:cs typeface="Arial MT"/>
                      </a:endParaRPr>
                    </a:p>
                    <a:p>
                      <a:pPr marL="97790" marR="23812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900" dirty="0">
                          <a:latin typeface="Arial MT"/>
                          <a:cs typeface="Arial MT"/>
                        </a:rPr>
                        <a:t>ESIA</a:t>
                      </a:r>
                      <a:r>
                        <a:rPr sz="1900" spc="9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900" dirty="0">
                          <a:latin typeface="Arial MT"/>
                          <a:cs typeface="Arial MT"/>
                        </a:rPr>
                        <a:t>bisa</a:t>
                      </a:r>
                      <a:r>
                        <a:rPr sz="1900" spc="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900" spc="-10" dirty="0">
                          <a:latin typeface="Arial MT"/>
                          <a:cs typeface="Arial MT"/>
                        </a:rPr>
                        <a:t>dengan </a:t>
                      </a:r>
                      <a:r>
                        <a:rPr sz="1900" b="1" dirty="0">
                          <a:latin typeface="Arial" panose="020B0604020202020204"/>
                          <a:cs typeface="Arial" panose="020B0604020202020204"/>
                        </a:rPr>
                        <a:t>AMDAL</a:t>
                      </a:r>
                      <a:r>
                        <a:rPr sz="1900" b="1" spc="215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900" dirty="0">
                          <a:latin typeface="Arial MT"/>
                          <a:cs typeface="Arial MT"/>
                        </a:rPr>
                        <a:t>yang</a:t>
                      </a:r>
                      <a:r>
                        <a:rPr sz="1900" spc="18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900" dirty="0">
                          <a:latin typeface="Arial MT"/>
                          <a:cs typeface="Arial MT"/>
                        </a:rPr>
                        <a:t>TOR-</a:t>
                      </a:r>
                      <a:r>
                        <a:rPr sz="1900" spc="-25" dirty="0">
                          <a:latin typeface="Arial MT"/>
                          <a:cs typeface="Arial MT"/>
                        </a:rPr>
                        <a:t>nya </a:t>
                      </a:r>
                      <a:r>
                        <a:rPr sz="1900" dirty="0">
                          <a:latin typeface="Arial MT"/>
                          <a:cs typeface="Arial MT"/>
                        </a:rPr>
                        <a:t>sudah</a:t>
                      </a:r>
                      <a:r>
                        <a:rPr sz="1900" spc="10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900" spc="-10" dirty="0">
                          <a:latin typeface="Arial MT"/>
                          <a:cs typeface="Arial MT"/>
                        </a:rPr>
                        <a:t>disepakati</a:t>
                      </a:r>
                      <a:endParaRPr sz="1900">
                        <a:latin typeface="Arial MT"/>
                        <a:cs typeface="Arial MT"/>
                      </a:endParaRPr>
                    </a:p>
                  </a:txBody>
                  <a:tcPr marL="0" marR="0" marT="876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9060" marR="11620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900" dirty="0">
                          <a:latin typeface="Arial MT"/>
                          <a:cs typeface="Arial MT"/>
                        </a:rPr>
                        <a:t>EIA</a:t>
                      </a:r>
                      <a:r>
                        <a:rPr sz="1900" spc="37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900" dirty="0">
                          <a:latin typeface="Arial MT"/>
                          <a:cs typeface="Arial MT"/>
                        </a:rPr>
                        <a:t>(EIA</a:t>
                      </a:r>
                      <a:r>
                        <a:rPr sz="190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900" spc="-10" dirty="0">
                          <a:latin typeface="Arial MT"/>
                          <a:cs typeface="Arial MT"/>
                        </a:rPr>
                        <a:t>report</a:t>
                      </a:r>
                      <a:r>
                        <a:rPr sz="1900" spc="5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900" dirty="0">
                          <a:latin typeface="Arial MT"/>
                          <a:cs typeface="Arial MT"/>
                        </a:rPr>
                        <a:t>&amp;</a:t>
                      </a:r>
                      <a:r>
                        <a:rPr sz="1900" spc="7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900" dirty="0">
                          <a:latin typeface="Arial MT"/>
                          <a:cs typeface="Arial MT"/>
                        </a:rPr>
                        <a:t>EMP)</a:t>
                      </a:r>
                      <a:r>
                        <a:rPr sz="1900" spc="10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900" dirty="0">
                          <a:latin typeface="Arial MT"/>
                          <a:cs typeface="Arial MT"/>
                        </a:rPr>
                        <a:t>dan</a:t>
                      </a:r>
                      <a:r>
                        <a:rPr sz="1900" spc="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900" spc="-20" dirty="0">
                          <a:latin typeface="Arial MT"/>
                          <a:cs typeface="Arial MT"/>
                        </a:rPr>
                        <a:t>atau </a:t>
                      </a:r>
                      <a:r>
                        <a:rPr sz="1900" dirty="0">
                          <a:latin typeface="Arial MT"/>
                          <a:cs typeface="Arial MT"/>
                        </a:rPr>
                        <a:t>instrument</a:t>
                      </a:r>
                      <a:r>
                        <a:rPr sz="1900" spc="2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900" spc="-20" dirty="0">
                          <a:latin typeface="Arial MT"/>
                          <a:cs typeface="Arial MT"/>
                        </a:rPr>
                        <a:t>lain</a:t>
                      </a:r>
                      <a:endParaRPr sz="1900">
                        <a:latin typeface="Arial MT"/>
                        <a:cs typeface="Arial MT"/>
                      </a:endParaRPr>
                    </a:p>
                  </a:txBody>
                  <a:tcPr marL="0" marR="0" marT="685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</a:tr>
              <a:tr h="2196465">
                <a:tc>
                  <a:txBody>
                    <a:bodyPr/>
                    <a:lstStyle/>
                    <a:p>
                      <a:pPr marL="92075" marR="8255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900" dirty="0">
                          <a:latin typeface="Arial MT"/>
                          <a:cs typeface="Arial MT"/>
                        </a:rPr>
                        <a:t>Proyek</a:t>
                      </a:r>
                      <a:r>
                        <a:rPr sz="1900" spc="1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900" dirty="0">
                          <a:latin typeface="Arial MT"/>
                          <a:cs typeface="Arial MT"/>
                        </a:rPr>
                        <a:t>yang</a:t>
                      </a:r>
                      <a:r>
                        <a:rPr sz="1900" spc="204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900" dirty="0">
                          <a:latin typeface="Arial MT"/>
                          <a:cs typeface="Arial MT"/>
                        </a:rPr>
                        <a:t>mempunyai</a:t>
                      </a:r>
                      <a:r>
                        <a:rPr sz="1900" spc="1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900" dirty="0">
                          <a:latin typeface="Arial MT"/>
                          <a:cs typeface="Arial MT"/>
                        </a:rPr>
                        <a:t>dampak</a:t>
                      </a:r>
                      <a:r>
                        <a:rPr sz="1900" spc="1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900" spc="-10" dirty="0">
                          <a:latin typeface="Arial MT"/>
                          <a:cs typeface="Arial MT"/>
                        </a:rPr>
                        <a:t>potensial </a:t>
                      </a:r>
                      <a:r>
                        <a:rPr sz="1900" dirty="0">
                          <a:latin typeface="Arial MT"/>
                          <a:cs typeface="Arial MT"/>
                        </a:rPr>
                        <a:t>lebih</a:t>
                      </a:r>
                      <a:r>
                        <a:rPr sz="1900" spc="10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900" dirty="0">
                          <a:latin typeface="Arial MT"/>
                          <a:cs typeface="Arial MT"/>
                        </a:rPr>
                        <a:t>sedikit/kecil,</a:t>
                      </a:r>
                      <a:r>
                        <a:rPr sz="1900" spc="1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900" dirty="0">
                          <a:latin typeface="Arial MT"/>
                          <a:cs typeface="Arial MT"/>
                        </a:rPr>
                        <a:t>tidak</a:t>
                      </a:r>
                      <a:r>
                        <a:rPr sz="1900" spc="18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900" dirty="0">
                          <a:latin typeface="Arial MT"/>
                          <a:cs typeface="Arial MT"/>
                        </a:rPr>
                        <a:t>terlalu</a:t>
                      </a:r>
                      <a:r>
                        <a:rPr sz="1900" spc="1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900" dirty="0">
                          <a:latin typeface="Arial MT"/>
                          <a:cs typeface="Arial MT"/>
                        </a:rPr>
                        <a:t>singnifikan</a:t>
                      </a:r>
                      <a:r>
                        <a:rPr sz="1900" spc="1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900" spc="-25" dirty="0">
                          <a:latin typeface="Arial MT"/>
                          <a:cs typeface="Arial MT"/>
                        </a:rPr>
                        <a:t>dan </a:t>
                      </a:r>
                      <a:r>
                        <a:rPr sz="1900" dirty="0">
                          <a:latin typeface="Arial MT"/>
                          <a:cs typeface="Arial MT"/>
                        </a:rPr>
                        <a:t>kompleks</a:t>
                      </a:r>
                      <a:r>
                        <a:rPr sz="1900" spc="1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900" dirty="0">
                          <a:latin typeface="Arial MT"/>
                          <a:cs typeface="Arial MT"/>
                        </a:rPr>
                        <a:t>dibanding</a:t>
                      </a:r>
                      <a:r>
                        <a:rPr sz="1900" spc="1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900" dirty="0">
                          <a:latin typeface="Arial MT"/>
                          <a:cs typeface="Arial MT"/>
                        </a:rPr>
                        <a:t>kategori</a:t>
                      </a:r>
                      <a:r>
                        <a:rPr sz="1900" spc="1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900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900" spc="19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900" spc="-10" dirty="0">
                          <a:latin typeface="Arial MT"/>
                          <a:cs typeface="Arial MT"/>
                        </a:rPr>
                        <a:t>(dengan</a:t>
                      </a:r>
                      <a:r>
                        <a:rPr sz="1900" spc="5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900" dirty="0">
                          <a:latin typeface="Arial MT"/>
                          <a:cs typeface="Arial MT"/>
                        </a:rPr>
                        <a:t>Kajian</a:t>
                      </a:r>
                      <a:r>
                        <a:rPr sz="1900" spc="1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900" dirty="0">
                          <a:latin typeface="Arial MT"/>
                          <a:cs typeface="Arial MT"/>
                        </a:rPr>
                        <a:t>Lingkungan</a:t>
                      </a:r>
                      <a:r>
                        <a:rPr sz="1900" spc="2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900" dirty="0">
                          <a:latin typeface="Arial MT"/>
                          <a:cs typeface="Arial MT"/>
                        </a:rPr>
                        <a:t>Penuh/</a:t>
                      </a:r>
                      <a:r>
                        <a:rPr sz="1900" i="1" dirty="0">
                          <a:latin typeface="Arial" panose="020B0604020202020204"/>
                          <a:cs typeface="Arial" panose="020B0604020202020204"/>
                        </a:rPr>
                        <a:t>Full</a:t>
                      </a:r>
                      <a:r>
                        <a:rPr sz="1900" i="1" spc="125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900" i="1" spc="-20" dirty="0">
                          <a:latin typeface="Arial" panose="020B0604020202020204"/>
                          <a:cs typeface="Arial" panose="020B0604020202020204"/>
                        </a:rPr>
                        <a:t>EA).</a:t>
                      </a:r>
                      <a:endParaRPr sz="19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736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900" i="1" spc="-10" dirty="0">
                          <a:latin typeface="Arial" panose="020B0604020202020204"/>
                          <a:cs typeface="Arial" panose="020B0604020202020204"/>
                        </a:rPr>
                        <a:t>Medium</a:t>
                      </a:r>
                      <a:endParaRPr sz="1900">
                        <a:latin typeface="Arial" panose="020B0604020202020204"/>
                        <a:cs typeface="Arial" panose="020B0604020202020204"/>
                      </a:endParaRPr>
                    </a:p>
                    <a:p>
                      <a:pPr marL="9461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900" i="1" spc="-20" dirty="0">
                          <a:latin typeface="Arial" panose="020B0604020202020204"/>
                          <a:cs typeface="Arial" panose="020B0604020202020204"/>
                        </a:rPr>
                        <a:t>Risk</a:t>
                      </a:r>
                      <a:endParaRPr sz="19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900" b="1" spc="-10" dirty="0">
                          <a:solidFill>
                            <a:srgbClr val="FF0000"/>
                          </a:solidFill>
                          <a:latin typeface="Arial" panose="020B0604020202020204"/>
                          <a:cs typeface="Arial" panose="020B0604020202020204"/>
                        </a:rPr>
                        <a:t>Moderate</a:t>
                      </a:r>
                      <a:endParaRPr sz="1900">
                        <a:latin typeface="Arial" panose="020B0604020202020204"/>
                        <a:cs typeface="Arial" panose="020B0604020202020204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endParaRPr sz="19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95885">
                        <a:lnSpc>
                          <a:spcPct val="100000"/>
                        </a:lnSpc>
                      </a:pPr>
                      <a:r>
                        <a:rPr sz="1900" b="1" dirty="0">
                          <a:solidFill>
                            <a:srgbClr val="C55A11"/>
                          </a:solidFill>
                          <a:latin typeface="Arial" panose="020B0604020202020204"/>
                          <a:cs typeface="Arial" panose="020B0604020202020204"/>
                        </a:rPr>
                        <a:t>Kategori</a:t>
                      </a:r>
                      <a:r>
                        <a:rPr sz="1900" b="1" spc="190" dirty="0">
                          <a:solidFill>
                            <a:srgbClr val="C55A11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900" b="1" spc="-50" dirty="0">
                          <a:solidFill>
                            <a:srgbClr val="C55A11"/>
                          </a:solidFill>
                          <a:latin typeface="Arial" panose="020B0604020202020204"/>
                          <a:cs typeface="Arial" panose="020B0604020202020204"/>
                        </a:rPr>
                        <a:t>B</a:t>
                      </a:r>
                      <a:endParaRPr sz="19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9652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900" spc="-10" dirty="0">
                          <a:latin typeface="Arial MT"/>
                          <a:cs typeface="Arial MT"/>
                        </a:rPr>
                        <a:t>UKL/UPL</a:t>
                      </a:r>
                      <a:endParaRPr sz="1900">
                        <a:latin typeface="Arial MT"/>
                        <a:cs typeface="Arial MT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97790" marR="25082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900" b="1" i="1" dirty="0">
                          <a:latin typeface="Arial" panose="020B0604020202020204"/>
                          <a:cs typeface="Arial" panose="020B0604020202020204"/>
                        </a:rPr>
                        <a:t>Partial</a:t>
                      </a:r>
                      <a:r>
                        <a:rPr sz="1900" b="1" i="1" spc="110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900" b="1" i="1" spc="-10" dirty="0">
                          <a:latin typeface="Arial" panose="020B0604020202020204"/>
                          <a:cs typeface="Arial" panose="020B0604020202020204"/>
                        </a:rPr>
                        <a:t>Environmental assessment</a:t>
                      </a:r>
                      <a:endParaRPr sz="1900">
                        <a:latin typeface="Arial" panose="020B0604020202020204"/>
                        <a:cs typeface="Arial" panose="020B0604020202020204"/>
                      </a:endParaRPr>
                    </a:p>
                    <a:p>
                      <a:pPr marL="97790">
                        <a:lnSpc>
                          <a:spcPct val="100000"/>
                        </a:lnSpc>
                      </a:pPr>
                      <a:r>
                        <a:rPr sz="1900" dirty="0">
                          <a:latin typeface="Arial MT"/>
                          <a:cs typeface="Arial MT"/>
                        </a:rPr>
                        <a:t>ESIA</a:t>
                      </a:r>
                      <a:r>
                        <a:rPr sz="1900" spc="1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900" dirty="0">
                          <a:latin typeface="Arial MT"/>
                          <a:cs typeface="Arial MT"/>
                        </a:rPr>
                        <a:t>&amp;</a:t>
                      </a:r>
                      <a:r>
                        <a:rPr sz="190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900" dirty="0">
                          <a:latin typeface="Arial MT"/>
                          <a:cs typeface="Arial MT"/>
                        </a:rPr>
                        <a:t>ESMP</a:t>
                      </a:r>
                      <a:r>
                        <a:rPr sz="1900" spc="8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900" dirty="0">
                          <a:latin typeface="Arial MT"/>
                          <a:cs typeface="Arial MT"/>
                        </a:rPr>
                        <a:t>atau</a:t>
                      </a:r>
                      <a:r>
                        <a:rPr sz="1900" spc="10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900" b="1" spc="-25" dirty="0">
                          <a:latin typeface="Arial" panose="020B0604020202020204"/>
                          <a:cs typeface="Arial" panose="020B0604020202020204"/>
                        </a:rPr>
                        <a:t>UKL</a:t>
                      </a:r>
                      <a:endParaRPr sz="1900">
                        <a:latin typeface="Arial" panose="020B0604020202020204"/>
                        <a:cs typeface="Arial" panose="020B0604020202020204"/>
                      </a:endParaRPr>
                    </a:p>
                    <a:p>
                      <a:pPr marL="9779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900" b="1" dirty="0">
                          <a:latin typeface="Arial" panose="020B0604020202020204"/>
                          <a:cs typeface="Arial" panose="020B0604020202020204"/>
                        </a:rPr>
                        <a:t>UPL</a:t>
                      </a:r>
                      <a:r>
                        <a:rPr sz="1900" b="1" spc="459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900" dirty="0">
                          <a:latin typeface="Arial MT"/>
                          <a:cs typeface="Arial MT"/>
                        </a:rPr>
                        <a:t>yang</a:t>
                      </a:r>
                      <a:r>
                        <a:rPr sz="1900" spc="1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900" dirty="0">
                          <a:latin typeface="Arial MT"/>
                          <a:cs typeface="Arial MT"/>
                        </a:rPr>
                        <a:t>TOR-</a:t>
                      </a:r>
                      <a:r>
                        <a:rPr sz="1900" spc="-25" dirty="0">
                          <a:latin typeface="Arial MT"/>
                          <a:cs typeface="Arial MT"/>
                        </a:rPr>
                        <a:t>nya</a:t>
                      </a:r>
                      <a:endParaRPr sz="1900">
                        <a:latin typeface="Arial MT"/>
                        <a:cs typeface="Arial MT"/>
                      </a:endParaRPr>
                    </a:p>
                    <a:p>
                      <a:pPr marL="9779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900" dirty="0">
                          <a:latin typeface="Arial MT"/>
                          <a:cs typeface="Arial MT"/>
                        </a:rPr>
                        <a:t>sudah</a:t>
                      </a:r>
                      <a:r>
                        <a:rPr sz="1900" spc="10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900" spc="-10" dirty="0">
                          <a:latin typeface="Arial MT"/>
                          <a:cs typeface="Arial MT"/>
                        </a:rPr>
                        <a:t>disepakati</a:t>
                      </a:r>
                      <a:endParaRPr sz="1900">
                        <a:latin typeface="Arial MT"/>
                        <a:cs typeface="Arial MT"/>
                      </a:endParaRPr>
                    </a:p>
                  </a:txBody>
                  <a:tcPr marL="0" marR="0" marT="927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R="438785" algn="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900" dirty="0">
                          <a:latin typeface="Arial MT"/>
                          <a:cs typeface="Arial MT"/>
                        </a:rPr>
                        <a:t>IEE</a:t>
                      </a:r>
                      <a:r>
                        <a:rPr sz="19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900" dirty="0">
                          <a:latin typeface="Arial MT"/>
                          <a:cs typeface="Arial MT"/>
                        </a:rPr>
                        <a:t>&amp;</a:t>
                      </a:r>
                      <a:r>
                        <a:rPr sz="1900" spc="1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900" spc="-25" dirty="0">
                          <a:latin typeface="Arial MT"/>
                          <a:cs typeface="Arial MT"/>
                        </a:rPr>
                        <a:t>EMP</a:t>
                      </a:r>
                      <a:endParaRPr sz="1900">
                        <a:latin typeface="Arial MT"/>
                        <a:cs typeface="Arial MT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</a:tr>
              <a:tr h="1783715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900" spc="10" dirty="0">
                          <a:latin typeface="Arial MT"/>
                          <a:cs typeface="Arial MT"/>
                        </a:rPr>
                        <a:t>Proyek</a:t>
                      </a:r>
                      <a:r>
                        <a:rPr sz="1900" spc="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900" spc="10" dirty="0">
                          <a:latin typeface="Arial MT"/>
                          <a:cs typeface="Arial MT"/>
                        </a:rPr>
                        <a:t>yang</a:t>
                      </a:r>
                      <a:r>
                        <a:rPr sz="1900" spc="10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900" spc="10" dirty="0">
                          <a:latin typeface="Arial MT"/>
                          <a:cs typeface="Arial MT"/>
                        </a:rPr>
                        <a:t>tidak</a:t>
                      </a:r>
                      <a:r>
                        <a:rPr sz="1900" spc="114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900" spc="10" dirty="0">
                          <a:latin typeface="Arial MT"/>
                          <a:cs typeface="Arial MT"/>
                        </a:rPr>
                        <a:t>mempunyai</a:t>
                      </a:r>
                      <a:r>
                        <a:rPr sz="1900" spc="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900" spc="-10" dirty="0">
                          <a:latin typeface="Arial MT"/>
                          <a:cs typeface="Arial MT"/>
                        </a:rPr>
                        <a:t>dampak</a:t>
                      </a:r>
                      <a:endParaRPr sz="1900">
                        <a:latin typeface="Arial MT"/>
                        <a:cs typeface="Arial MT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900" dirty="0">
                          <a:latin typeface="Arial MT"/>
                          <a:cs typeface="Arial MT"/>
                        </a:rPr>
                        <a:t>lingkungan</a:t>
                      </a:r>
                      <a:r>
                        <a:rPr sz="1900" spc="10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900" dirty="0">
                          <a:latin typeface="Arial MT"/>
                          <a:cs typeface="Arial MT"/>
                        </a:rPr>
                        <a:t>atau</a:t>
                      </a:r>
                      <a:r>
                        <a:rPr sz="1900" spc="17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900" dirty="0">
                          <a:latin typeface="Arial MT"/>
                          <a:cs typeface="Arial MT"/>
                        </a:rPr>
                        <a:t>kecil</a:t>
                      </a:r>
                      <a:r>
                        <a:rPr sz="1900" spc="1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900" spc="-10" dirty="0">
                          <a:latin typeface="Arial MT"/>
                          <a:cs typeface="Arial MT"/>
                        </a:rPr>
                        <a:t>sekali.</a:t>
                      </a:r>
                      <a:endParaRPr sz="1900">
                        <a:latin typeface="Arial MT"/>
                        <a:cs typeface="Arial MT"/>
                      </a:endParaRPr>
                    </a:p>
                  </a:txBody>
                  <a:tcPr marL="0" marR="0" marT="927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900" i="1" dirty="0">
                          <a:latin typeface="Arial" panose="020B0604020202020204"/>
                          <a:cs typeface="Arial" panose="020B0604020202020204"/>
                        </a:rPr>
                        <a:t>Low</a:t>
                      </a:r>
                      <a:r>
                        <a:rPr sz="1900" i="1" spc="85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900" i="1" spc="-20" dirty="0">
                          <a:latin typeface="Arial" panose="020B0604020202020204"/>
                          <a:cs typeface="Arial" panose="020B0604020202020204"/>
                        </a:rPr>
                        <a:t>Risk</a:t>
                      </a:r>
                      <a:endParaRPr sz="19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927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900" b="1" dirty="0">
                          <a:solidFill>
                            <a:srgbClr val="FF0000"/>
                          </a:solidFill>
                          <a:latin typeface="Arial" panose="020B0604020202020204"/>
                          <a:cs typeface="Arial" panose="020B0604020202020204"/>
                        </a:rPr>
                        <a:t>Low</a:t>
                      </a:r>
                      <a:r>
                        <a:rPr sz="1900" b="1" spc="70" dirty="0">
                          <a:solidFill>
                            <a:srgbClr val="FF0000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900" b="1" spc="-20" dirty="0">
                          <a:solidFill>
                            <a:srgbClr val="FF0000"/>
                          </a:solidFill>
                          <a:latin typeface="Arial" panose="020B0604020202020204"/>
                          <a:cs typeface="Arial" panose="020B0604020202020204"/>
                        </a:rPr>
                        <a:t>Risk</a:t>
                      </a:r>
                      <a:endParaRPr sz="1900">
                        <a:latin typeface="Arial" panose="020B0604020202020204"/>
                        <a:cs typeface="Arial" panose="020B0604020202020204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endParaRPr sz="19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95885">
                        <a:lnSpc>
                          <a:spcPct val="100000"/>
                        </a:lnSpc>
                      </a:pPr>
                      <a:r>
                        <a:rPr sz="1900" b="1" dirty="0">
                          <a:solidFill>
                            <a:srgbClr val="C55A11"/>
                          </a:solidFill>
                          <a:latin typeface="Arial" panose="020B0604020202020204"/>
                          <a:cs typeface="Arial" panose="020B0604020202020204"/>
                        </a:rPr>
                        <a:t>Kategori</a:t>
                      </a:r>
                      <a:r>
                        <a:rPr sz="1900" b="1" spc="190" dirty="0">
                          <a:solidFill>
                            <a:srgbClr val="C55A11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900" b="1" spc="-50" dirty="0">
                          <a:solidFill>
                            <a:srgbClr val="C55A11"/>
                          </a:solidFill>
                          <a:latin typeface="Arial" panose="020B0604020202020204"/>
                          <a:cs typeface="Arial" panose="020B0604020202020204"/>
                        </a:rPr>
                        <a:t>C</a:t>
                      </a:r>
                      <a:endParaRPr sz="19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927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652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900" dirty="0">
                          <a:latin typeface="Arial MT"/>
                          <a:cs typeface="Arial MT"/>
                        </a:rPr>
                        <a:t>SPKPPLH</a:t>
                      </a:r>
                      <a:r>
                        <a:rPr sz="1900" spc="17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900" spc="-50" dirty="0">
                          <a:latin typeface="Arial MT"/>
                          <a:cs typeface="Arial MT"/>
                        </a:rPr>
                        <a:t>–</a:t>
                      </a:r>
                      <a:endParaRPr sz="1900">
                        <a:latin typeface="Arial MT"/>
                        <a:cs typeface="Arial MT"/>
                      </a:endParaRPr>
                    </a:p>
                    <a:p>
                      <a:pPr marL="96520" marR="17843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900" spc="-10" dirty="0">
                          <a:latin typeface="Arial MT"/>
                          <a:cs typeface="Arial MT"/>
                        </a:rPr>
                        <a:t>kajian sederhana </a:t>
                      </a:r>
                      <a:r>
                        <a:rPr sz="1900" dirty="0">
                          <a:latin typeface="Arial MT"/>
                          <a:cs typeface="Arial MT"/>
                        </a:rPr>
                        <a:t>dengan</a:t>
                      </a:r>
                      <a:r>
                        <a:rPr sz="1900" spc="1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900" spc="-10" dirty="0">
                          <a:latin typeface="Arial MT"/>
                          <a:cs typeface="Arial MT"/>
                        </a:rPr>
                        <a:t>surat komitmen</a:t>
                      </a:r>
                      <a:endParaRPr sz="1900">
                        <a:latin typeface="Arial MT"/>
                        <a:cs typeface="Arial MT"/>
                      </a:endParaRPr>
                    </a:p>
                  </a:txBody>
                  <a:tcPr marL="0" marR="0" marT="927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7790" marR="17716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900" dirty="0">
                          <a:latin typeface="Arial MT"/>
                          <a:cs typeface="Arial MT"/>
                        </a:rPr>
                        <a:t>ECOP,</a:t>
                      </a:r>
                      <a:r>
                        <a:rPr sz="1900" spc="1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900" dirty="0">
                          <a:latin typeface="Arial MT"/>
                          <a:cs typeface="Arial MT"/>
                        </a:rPr>
                        <a:t>SOP,</a:t>
                      </a:r>
                      <a:r>
                        <a:rPr sz="1900" spc="1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900" i="1" spc="-10" dirty="0">
                          <a:latin typeface="Arial" panose="020B0604020202020204"/>
                          <a:cs typeface="Arial" panose="020B0604020202020204"/>
                        </a:rPr>
                        <a:t>technical </a:t>
                      </a:r>
                      <a:r>
                        <a:rPr sz="1900" i="1" dirty="0">
                          <a:latin typeface="Arial" panose="020B0604020202020204"/>
                          <a:cs typeface="Arial" panose="020B0604020202020204"/>
                        </a:rPr>
                        <a:t>specification</a:t>
                      </a:r>
                      <a:r>
                        <a:rPr sz="1900" dirty="0">
                          <a:latin typeface="Arial MT"/>
                          <a:cs typeface="Arial MT"/>
                        </a:rPr>
                        <a:t>,</a:t>
                      </a:r>
                      <a:r>
                        <a:rPr sz="1900" spc="1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900" dirty="0">
                          <a:latin typeface="Arial MT"/>
                          <a:cs typeface="Arial MT"/>
                        </a:rPr>
                        <a:t>TOR</a:t>
                      </a:r>
                      <a:r>
                        <a:rPr sz="1900" spc="19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900" spc="-20" dirty="0">
                          <a:latin typeface="Arial MT"/>
                          <a:cs typeface="Arial MT"/>
                        </a:rPr>
                        <a:t>untuk </a:t>
                      </a:r>
                      <a:r>
                        <a:rPr sz="1900" dirty="0">
                          <a:latin typeface="Arial MT"/>
                          <a:cs typeface="Arial MT"/>
                        </a:rPr>
                        <a:t>kegiatan</a:t>
                      </a:r>
                      <a:r>
                        <a:rPr sz="1900" spc="7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900" dirty="0">
                          <a:latin typeface="Arial MT"/>
                          <a:cs typeface="Arial MT"/>
                        </a:rPr>
                        <a:t>atau</a:t>
                      </a:r>
                      <a:r>
                        <a:rPr sz="1900" spc="1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900" spc="-20" dirty="0">
                          <a:latin typeface="Arial MT"/>
                          <a:cs typeface="Arial MT"/>
                        </a:rPr>
                        <a:t>studi </a:t>
                      </a:r>
                      <a:r>
                        <a:rPr sz="1900" spc="-10" dirty="0">
                          <a:latin typeface="Arial MT"/>
                          <a:cs typeface="Arial MT"/>
                        </a:rPr>
                        <a:t>tertentu</a:t>
                      </a:r>
                      <a:endParaRPr sz="1900">
                        <a:latin typeface="Arial MT"/>
                        <a:cs typeface="Arial MT"/>
                      </a:endParaRPr>
                    </a:p>
                  </a:txBody>
                  <a:tcPr marL="0" marR="0" marT="774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9060" marR="12319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900" spc="-10" dirty="0">
                          <a:latin typeface="Arial MT"/>
                          <a:cs typeface="Arial MT"/>
                        </a:rPr>
                        <a:t>Panduan </a:t>
                      </a:r>
                      <a:r>
                        <a:rPr sz="1900" dirty="0">
                          <a:latin typeface="Arial MT"/>
                          <a:cs typeface="Arial MT"/>
                        </a:rPr>
                        <a:t>konstruksi</a:t>
                      </a:r>
                      <a:r>
                        <a:rPr sz="1900" spc="19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900" i="1" spc="-10" dirty="0">
                          <a:latin typeface="Arial" panose="020B0604020202020204"/>
                          <a:cs typeface="Arial" panose="020B0604020202020204"/>
                        </a:rPr>
                        <a:t>(Code </a:t>
                      </a:r>
                      <a:r>
                        <a:rPr sz="1900" i="1" dirty="0">
                          <a:latin typeface="Arial" panose="020B0604020202020204"/>
                          <a:cs typeface="Arial" panose="020B0604020202020204"/>
                        </a:rPr>
                        <a:t>of</a:t>
                      </a:r>
                      <a:r>
                        <a:rPr sz="1900" i="1" spc="60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900" i="1" spc="-10" dirty="0">
                          <a:latin typeface="Arial" panose="020B0604020202020204"/>
                          <a:cs typeface="Arial" panose="020B0604020202020204"/>
                        </a:rPr>
                        <a:t>Construction Practices/CoCP)</a:t>
                      </a:r>
                      <a:endParaRPr sz="19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774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1367154" y="1346072"/>
            <a:ext cx="6098540" cy="37020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200" b="1" dirty="0">
                <a:solidFill>
                  <a:srgbClr val="0000FF"/>
                </a:solidFill>
                <a:latin typeface="Arial" panose="020B0604020202020204"/>
                <a:cs typeface="Arial" panose="020B0604020202020204"/>
              </a:rPr>
              <a:t>Penapisan</a:t>
            </a:r>
            <a:r>
              <a:rPr sz="2200" b="1" spc="-60" dirty="0">
                <a:solidFill>
                  <a:srgbClr val="0000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200" b="1" dirty="0">
                <a:solidFill>
                  <a:srgbClr val="0000FF"/>
                </a:solidFill>
                <a:latin typeface="Arial" panose="020B0604020202020204"/>
                <a:cs typeface="Arial" panose="020B0604020202020204"/>
              </a:rPr>
              <a:t>dan</a:t>
            </a:r>
            <a:r>
              <a:rPr sz="2200" b="1" spc="-10" dirty="0">
                <a:solidFill>
                  <a:srgbClr val="0000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200" b="1" dirty="0">
                <a:solidFill>
                  <a:srgbClr val="0000FF"/>
                </a:solidFill>
                <a:latin typeface="Arial" panose="020B0604020202020204"/>
                <a:cs typeface="Arial" panose="020B0604020202020204"/>
              </a:rPr>
              <a:t>Kategorisasi:</a:t>
            </a:r>
            <a:r>
              <a:rPr sz="2200" b="1" spc="-10" dirty="0">
                <a:solidFill>
                  <a:srgbClr val="0000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200" b="1" dirty="0">
                <a:solidFill>
                  <a:srgbClr val="0000FF"/>
                </a:solidFill>
                <a:latin typeface="Arial" panose="020B0604020202020204"/>
                <a:cs typeface="Arial" panose="020B0604020202020204"/>
              </a:rPr>
              <a:t>ADB</a:t>
            </a:r>
            <a:r>
              <a:rPr sz="2200" b="1" spc="-5" dirty="0">
                <a:solidFill>
                  <a:srgbClr val="0000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200" b="1" dirty="0">
                <a:solidFill>
                  <a:srgbClr val="0000FF"/>
                </a:solidFill>
                <a:latin typeface="Arial" panose="020B0604020202020204"/>
                <a:cs typeface="Arial" panose="020B0604020202020204"/>
              </a:rPr>
              <a:t>–</a:t>
            </a:r>
            <a:r>
              <a:rPr sz="2200" b="1" spc="-25" dirty="0">
                <a:solidFill>
                  <a:srgbClr val="0000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200" b="1" dirty="0">
                <a:solidFill>
                  <a:srgbClr val="0000FF"/>
                </a:solidFill>
                <a:latin typeface="Arial" panose="020B0604020202020204"/>
                <a:cs typeface="Arial" panose="020B0604020202020204"/>
              </a:rPr>
              <a:t>WB</a:t>
            </a:r>
            <a:r>
              <a:rPr sz="2200" b="1" spc="-35" dirty="0">
                <a:solidFill>
                  <a:srgbClr val="0000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200" b="1" dirty="0">
                <a:solidFill>
                  <a:srgbClr val="0000FF"/>
                </a:solidFill>
                <a:latin typeface="Arial" panose="020B0604020202020204"/>
                <a:cs typeface="Arial" panose="020B0604020202020204"/>
              </a:rPr>
              <a:t>-</a:t>
            </a:r>
            <a:r>
              <a:rPr sz="2200" b="1" spc="-20" dirty="0">
                <a:solidFill>
                  <a:srgbClr val="0000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200" b="1" spc="-25" dirty="0">
                <a:solidFill>
                  <a:srgbClr val="0000FF"/>
                </a:solidFill>
                <a:latin typeface="Arial" panose="020B0604020202020204"/>
                <a:cs typeface="Arial" panose="020B0604020202020204"/>
              </a:rPr>
              <a:t>GOI</a:t>
            </a:r>
            <a:endParaRPr sz="22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081266" y="6259956"/>
            <a:ext cx="11800840" cy="2640965"/>
          </a:xfrm>
          <a:prstGeom prst="rect">
            <a:avLst/>
          </a:prstGeom>
        </p:spPr>
        <p:txBody>
          <a:bodyPr vert="horz" wrap="square" lIns="0" tIns="52068" rIns="0" bIns="0" rtlCol="0">
            <a:spAutoFit/>
          </a:bodyPr>
          <a:lstStyle/>
          <a:p>
            <a:pPr marL="12700" marR="172085" algn="just">
              <a:lnSpc>
                <a:spcPct val="100000"/>
              </a:lnSpc>
              <a:spcBef>
                <a:spcPts val="205"/>
              </a:spcBef>
            </a:pPr>
            <a:r>
              <a:rPr sz="2800" b="1" dirty="0">
                <a:solidFill>
                  <a:srgbClr val="0000FF"/>
                </a:solidFill>
                <a:latin typeface="Arial" panose="020B0604020202020204"/>
                <a:cs typeface="Arial" panose="020B0604020202020204"/>
              </a:rPr>
              <a:t>Rencana</a:t>
            </a:r>
            <a:r>
              <a:rPr sz="2800" b="1" spc="-35" dirty="0">
                <a:solidFill>
                  <a:srgbClr val="0000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800" b="1" dirty="0">
                <a:solidFill>
                  <a:srgbClr val="0000FF"/>
                </a:solidFill>
                <a:latin typeface="Arial" panose="020B0604020202020204"/>
                <a:cs typeface="Arial" panose="020B0604020202020204"/>
              </a:rPr>
              <a:t>pengelolaan</a:t>
            </a:r>
            <a:r>
              <a:rPr sz="2800" b="1" spc="-30" dirty="0">
                <a:solidFill>
                  <a:srgbClr val="0000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800" b="1" dirty="0">
                <a:solidFill>
                  <a:srgbClr val="0000FF"/>
                </a:solidFill>
                <a:latin typeface="Arial" panose="020B0604020202020204"/>
                <a:cs typeface="Arial" panose="020B0604020202020204"/>
              </a:rPr>
              <a:t>lingkungan</a:t>
            </a:r>
            <a:r>
              <a:rPr sz="2800" b="1" spc="-75" dirty="0">
                <a:solidFill>
                  <a:srgbClr val="0000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800" b="1" dirty="0">
                <a:solidFill>
                  <a:srgbClr val="0000FF"/>
                </a:solidFill>
                <a:latin typeface="Arial" panose="020B0604020202020204"/>
                <a:cs typeface="Arial" panose="020B0604020202020204"/>
              </a:rPr>
              <a:t>(EMP)</a:t>
            </a:r>
            <a:r>
              <a:rPr sz="2800" b="1" spc="-50" dirty="0">
                <a:solidFill>
                  <a:srgbClr val="0000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800" dirty="0">
                <a:latin typeface="Arial MT"/>
                <a:cs typeface="Arial MT"/>
              </a:rPr>
              <a:t>-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hasil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utama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dari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Pengkajian dampak</a:t>
            </a:r>
            <a:endParaRPr sz="2800">
              <a:latin typeface="Arial MT"/>
              <a:cs typeface="Arial MT"/>
            </a:endParaRPr>
          </a:p>
          <a:p>
            <a:pPr marL="12700" algn="just">
              <a:lnSpc>
                <a:spcPct val="100000"/>
              </a:lnSpc>
            </a:pPr>
            <a:r>
              <a:rPr sz="2800" dirty="0">
                <a:latin typeface="Arial MT"/>
                <a:cs typeface="Arial MT"/>
              </a:rPr>
              <a:t>EMP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mencakup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0000FF"/>
                </a:solidFill>
                <a:latin typeface="Arial MT"/>
                <a:cs typeface="Arial MT"/>
              </a:rPr>
              <a:t>tindakan</a:t>
            </a:r>
            <a:r>
              <a:rPr sz="2800" spc="-30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2800" spc="-10" dirty="0">
                <a:solidFill>
                  <a:srgbClr val="0000FF"/>
                </a:solidFill>
                <a:latin typeface="Arial MT"/>
                <a:cs typeface="Arial MT"/>
              </a:rPr>
              <a:t>(langkah-</a:t>
            </a:r>
            <a:r>
              <a:rPr sz="2800" dirty="0">
                <a:solidFill>
                  <a:srgbClr val="0000FF"/>
                </a:solidFill>
                <a:latin typeface="Arial MT"/>
                <a:cs typeface="Arial MT"/>
              </a:rPr>
              <a:t>langkah</a:t>
            </a:r>
            <a:r>
              <a:rPr sz="2800" spc="-25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0000FF"/>
                </a:solidFill>
                <a:latin typeface="Arial MT"/>
                <a:cs typeface="Arial MT"/>
              </a:rPr>
              <a:t>mitigasi)</a:t>
            </a:r>
            <a:r>
              <a:rPr sz="2800" spc="-15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yang</a:t>
            </a:r>
            <a:r>
              <a:rPr sz="2800" spc="-2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diperlukan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untuk</a:t>
            </a:r>
            <a:endParaRPr sz="2800">
              <a:latin typeface="Arial MT"/>
              <a:cs typeface="Arial MT"/>
            </a:endParaRPr>
          </a:p>
          <a:p>
            <a:pPr marL="12700" marR="152400" algn="just">
              <a:lnSpc>
                <a:spcPct val="100000"/>
              </a:lnSpc>
              <a:spcBef>
                <a:spcPts val="35"/>
              </a:spcBef>
            </a:pPr>
            <a:r>
              <a:rPr sz="2800" dirty="0">
                <a:latin typeface="Arial MT"/>
                <a:cs typeface="Arial MT"/>
              </a:rPr>
              <a:t>menghindari,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meminimalkan,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mengurangi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dan/atau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memberi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kompensasi </a:t>
            </a:r>
            <a:r>
              <a:rPr sz="2800" dirty="0">
                <a:latin typeface="Arial MT"/>
                <a:cs typeface="Arial MT"/>
              </a:rPr>
              <a:t>dampak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buruk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akibat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dari</a:t>
            </a:r>
            <a:r>
              <a:rPr sz="2800" spc="-2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kegiatan</a:t>
            </a:r>
            <a:r>
              <a:rPr sz="2800" spc="-2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terhadap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lingkungan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dan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orang-orang </a:t>
            </a:r>
            <a:r>
              <a:rPr sz="2800" dirty="0">
                <a:latin typeface="Arial MT"/>
                <a:cs typeface="Arial MT"/>
              </a:rPr>
              <a:t>yang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terkena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dampak.</a:t>
            </a:r>
            <a:endParaRPr sz="2800">
              <a:latin typeface="Arial MT"/>
              <a:cs typeface="Arial MT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129154" y="336548"/>
            <a:ext cx="13717268" cy="1585595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300" dirty="0"/>
              <a:t>Menerapkan</a:t>
            </a:r>
            <a:r>
              <a:rPr sz="4300" spc="135" dirty="0"/>
              <a:t> </a:t>
            </a:r>
            <a:r>
              <a:rPr sz="4300" dirty="0"/>
              <a:t>SPS</a:t>
            </a:r>
            <a:r>
              <a:rPr sz="4300" spc="165" dirty="0"/>
              <a:t> </a:t>
            </a:r>
            <a:r>
              <a:rPr sz="4300" dirty="0"/>
              <a:t>-</a:t>
            </a:r>
            <a:r>
              <a:rPr sz="4300" spc="160" dirty="0"/>
              <a:t> </a:t>
            </a:r>
            <a:r>
              <a:rPr sz="4300" dirty="0"/>
              <a:t>Pengkajian</a:t>
            </a:r>
            <a:r>
              <a:rPr sz="4300" spc="185" dirty="0"/>
              <a:t> </a:t>
            </a:r>
            <a:r>
              <a:rPr sz="4300" dirty="0"/>
              <a:t>Dampak</a:t>
            </a:r>
            <a:r>
              <a:rPr sz="4300" spc="150" dirty="0"/>
              <a:t> </a:t>
            </a:r>
            <a:r>
              <a:rPr sz="4300" spc="-10" dirty="0"/>
              <a:t>Lingkungan</a:t>
            </a:r>
            <a:endParaRPr sz="4300"/>
          </a:p>
          <a:p>
            <a:pPr marL="34925">
              <a:lnSpc>
                <a:spcPct val="100000"/>
              </a:lnSpc>
              <a:spcBef>
                <a:spcPts val="1790"/>
              </a:spcBef>
            </a:pPr>
            <a:r>
              <a:rPr sz="4300" dirty="0">
                <a:solidFill>
                  <a:srgbClr val="0000FF"/>
                </a:solidFill>
              </a:rPr>
              <a:t>PRINSIP</a:t>
            </a:r>
            <a:r>
              <a:rPr sz="4300" spc="150" dirty="0">
                <a:solidFill>
                  <a:srgbClr val="0000FF"/>
                </a:solidFill>
              </a:rPr>
              <a:t> </a:t>
            </a:r>
            <a:r>
              <a:rPr sz="4300" spc="-20" dirty="0">
                <a:solidFill>
                  <a:srgbClr val="0000FF"/>
                </a:solidFill>
              </a:rPr>
              <a:t>SPS:</a:t>
            </a:r>
            <a:endParaRPr sz="4300"/>
          </a:p>
        </p:txBody>
      </p:sp>
      <p:grpSp>
        <p:nvGrpSpPr>
          <p:cNvPr id="5" name="object 5"/>
          <p:cNvGrpSpPr/>
          <p:nvPr/>
        </p:nvGrpSpPr>
        <p:grpSpPr>
          <a:xfrm>
            <a:off x="1997100" y="2739898"/>
            <a:ext cx="3987800" cy="2235200"/>
            <a:chOff x="998550" y="1369949"/>
            <a:chExt cx="1993900" cy="1117600"/>
          </a:xfrm>
        </p:grpSpPr>
        <p:pic>
          <p:nvPicPr>
            <p:cNvPr id="6" name="object 6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1004887" y="1376426"/>
              <a:ext cx="1981263" cy="1104773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998550" y="1369949"/>
              <a:ext cx="1993900" cy="1117600"/>
            </a:xfrm>
            <a:custGeom>
              <a:avLst/>
              <a:gdLst/>
              <a:ahLst/>
              <a:cxnLst/>
              <a:rect l="l" t="t" r="r" b="b"/>
              <a:pathLst>
                <a:path w="1993900" h="1117600">
                  <a:moveTo>
                    <a:pt x="1803450" y="0"/>
                  </a:moveTo>
                  <a:lnTo>
                    <a:pt x="190233" y="1270"/>
                  </a:lnTo>
                  <a:lnTo>
                    <a:pt x="170738" y="1270"/>
                  </a:lnTo>
                  <a:lnTo>
                    <a:pt x="133603" y="8889"/>
                  </a:lnTo>
                  <a:lnTo>
                    <a:pt x="83769" y="33020"/>
                  </a:lnTo>
                  <a:lnTo>
                    <a:pt x="43357" y="69850"/>
                  </a:lnTo>
                  <a:lnTo>
                    <a:pt x="14846" y="116839"/>
                  </a:lnTo>
                  <a:lnTo>
                    <a:pt x="3771" y="153670"/>
                  </a:lnTo>
                  <a:lnTo>
                    <a:pt x="0" y="928369"/>
                  </a:lnTo>
                  <a:lnTo>
                    <a:pt x="948" y="946150"/>
                  </a:lnTo>
                  <a:lnTo>
                    <a:pt x="8661" y="984250"/>
                  </a:lnTo>
                  <a:lnTo>
                    <a:pt x="32689" y="1035050"/>
                  </a:lnTo>
                  <a:lnTo>
                    <a:pt x="69595" y="1074420"/>
                  </a:lnTo>
                  <a:lnTo>
                    <a:pt x="116649" y="1103630"/>
                  </a:lnTo>
                  <a:lnTo>
                    <a:pt x="171373" y="1117600"/>
                  </a:lnTo>
                  <a:lnTo>
                    <a:pt x="1823262" y="1117600"/>
                  </a:lnTo>
                  <a:lnTo>
                    <a:pt x="1854293" y="1111250"/>
                  </a:lnTo>
                  <a:lnTo>
                    <a:pt x="190550" y="1111250"/>
                  </a:lnTo>
                  <a:lnTo>
                    <a:pt x="171754" y="1109980"/>
                  </a:lnTo>
                  <a:lnTo>
                    <a:pt x="119265" y="1096010"/>
                  </a:lnTo>
                  <a:lnTo>
                    <a:pt x="74155" y="1069339"/>
                  </a:lnTo>
                  <a:lnTo>
                    <a:pt x="38785" y="1029969"/>
                  </a:lnTo>
                  <a:lnTo>
                    <a:pt x="15811" y="981710"/>
                  </a:lnTo>
                  <a:lnTo>
                    <a:pt x="7669" y="928369"/>
                  </a:lnTo>
                  <a:lnTo>
                    <a:pt x="7670" y="190500"/>
                  </a:lnTo>
                  <a:lnTo>
                    <a:pt x="8496" y="173989"/>
                  </a:lnTo>
                  <a:lnTo>
                    <a:pt x="8559" y="172720"/>
                  </a:lnTo>
                  <a:lnTo>
                    <a:pt x="22009" y="119379"/>
                  </a:lnTo>
                  <a:lnTo>
                    <a:pt x="49453" y="74929"/>
                  </a:lnTo>
                  <a:lnTo>
                    <a:pt x="88353" y="39370"/>
                  </a:lnTo>
                  <a:lnTo>
                    <a:pt x="136220" y="16510"/>
                  </a:lnTo>
                  <a:lnTo>
                    <a:pt x="171881" y="8889"/>
                  </a:lnTo>
                  <a:lnTo>
                    <a:pt x="1859838" y="8889"/>
                  </a:lnTo>
                  <a:lnTo>
                    <a:pt x="1822627" y="1270"/>
                  </a:lnTo>
                  <a:lnTo>
                    <a:pt x="1803450" y="0"/>
                  </a:lnTo>
                  <a:close/>
                </a:path>
                <a:path w="1993900" h="1117600">
                  <a:moveTo>
                    <a:pt x="1859838" y="8889"/>
                  </a:moveTo>
                  <a:lnTo>
                    <a:pt x="1822246" y="8889"/>
                  </a:lnTo>
                  <a:lnTo>
                    <a:pt x="1840407" y="11429"/>
                  </a:lnTo>
                  <a:lnTo>
                    <a:pt x="1857806" y="16510"/>
                  </a:lnTo>
                  <a:lnTo>
                    <a:pt x="1905685" y="39370"/>
                  </a:lnTo>
                  <a:lnTo>
                    <a:pt x="1944547" y="74929"/>
                  </a:lnTo>
                  <a:lnTo>
                    <a:pt x="1971852" y="120650"/>
                  </a:lnTo>
                  <a:lnTo>
                    <a:pt x="1985314" y="172720"/>
                  </a:lnTo>
                  <a:lnTo>
                    <a:pt x="1986263" y="190500"/>
                  </a:lnTo>
                  <a:lnTo>
                    <a:pt x="1986203" y="928369"/>
                  </a:lnTo>
                  <a:lnTo>
                    <a:pt x="1978075" y="981710"/>
                  </a:lnTo>
                  <a:lnTo>
                    <a:pt x="1954961" y="1029969"/>
                  </a:lnTo>
                  <a:lnTo>
                    <a:pt x="1919782" y="1069339"/>
                  </a:lnTo>
                  <a:lnTo>
                    <a:pt x="1874570" y="1096010"/>
                  </a:lnTo>
                  <a:lnTo>
                    <a:pt x="1822119" y="1109980"/>
                  </a:lnTo>
                  <a:lnTo>
                    <a:pt x="1803323" y="1111250"/>
                  </a:lnTo>
                  <a:lnTo>
                    <a:pt x="1854293" y="1111250"/>
                  </a:lnTo>
                  <a:lnTo>
                    <a:pt x="1894509" y="1094739"/>
                  </a:lnTo>
                  <a:lnTo>
                    <a:pt x="1938324" y="1061720"/>
                  </a:lnTo>
                  <a:lnTo>
                    <a:pt x="1971090" y="1018539"/>
                  </a:lnTo>
                  <a:lnTo>
                    <a:pt x="1990140" y="966469"/>
                  </a:lnTo>
                  <a:lnTo>
                    <a:pt x="1993823" y="928369"/>
                  </a:lnTo>
                  <a:lnTo>
                    <a:pt x="1993823" y="190500"/>
                  </a:lnTo>
                  <a:lnTo>
                    <a:pt x="1992943" y="173989"/>
                  </a:lnTo>
                  <a:lnTo>
                    <a:pt x="1992875" y="172720"/>
                  </a:lnTo>
                  <a:lnTo>
                    <a:pt x="1992807" y="171450"/>
                  </a:lnTo>
                  <a:lnTo>
                    <a:pt x="1978837" y="116839"/>
                  </a:lnTo>
                  <a:lnTo>
                    <a:pt x="1950262" y="69850"/>
                  </a:lnTo>
                  <a:lnTo>
                    <a:pt x="1909749" y="33020"/>
                  </a:lnTo>
                  <a:lnTo>
                    <a:pt x="1877364" y="15239"/>
                  </a:lnTo>
                  <a:lnTo>
                    <a:pt x="1859838" y="8889"/>
                  </a:lnTo>
                  <a:close/>
                </a:path>
                <a:path w="1993900" h="1117600">
                  <a:moveTo>
                    <a:pt x="1822119" y="11429"/>
                  </a:moveTo>
                  <a:lnTo>
                    <a:pt x="172262" y="11429"/>
                  </a:lnTo>
                  <a:lnTo>
                    <a:pt x="154355" y="13970"/>
                  </a:lnTo>
                  <a:lnTo>
                    <a:pt x="104711" y="33020"/>
                  </a:lnTo>
                  <a:lnTo>
                    <a:pt x="63157" y="63500"/>
                  </a:lnTo>
                  <a:lnTo>
                    <a:pt x="31965" y="105410"/>
                  </a:lnTo>
                  <a:lnTo>
                    <a:pt x="13817" y="154939"/>
                  </a:lnTo>
                  <a:lnTo>
                    <a:pt x="10208" y="928369"/>
                  </a:lnTo>
                  <a:lnTo>
                    <a:pt x="11061" y="946150"/>
                  </a:lnTo>
                  <a:lnTo>
                    <a:pt x="24256" y="998219"/>
                  </a:lnTo>
                  <a:lnTo>
                    <a:pt x="51257" y="1042669"/>
                  </a:lnTo>
                  <a:lnTo>
                    <a:pt x="89573" y="1076960"/>
                  </a:lnTo>
                  <a:lnTo>
                    <a:pt x="136740" y="1099820"/>
                  </a:lnTo>
                  <a:lnTo>
                    <a:pt x="1803196" y="1108710"/>
                  </a:lnTo>
                  <a:lnTo>
                    <a:pt x="1821738" y="1107439"/>
                  </a:lnTo>
                  <a:lnTo>
                    <a:pt x="1830692" y="1106170"/>
                  </a:lnTo>
                  <a:lnTo>
                    <a:pt x="1803069" y="1106170"/>
                  </a:lnTo>
                  <a:lnTo>
                    <a:pt x="172008" y="1104900"/>
                  </a:lnTo>
                  <a:lnTo>
                    <a:pt x="121005" y="1092200"/>
                  </a:lnTo>
                  <a:lnTo>
                    <a:pt x="77190" y="1064260"/>
                  </a:lnTo>
                  <a:lnTo>
                    <a:pt x="42849" y="1027430"/>
                  </a:lnTo>
                  <a:lnTo>
                    <a:pt x="20586" y="980439"/>
                  </a:lnTo>
                  <a:lnTo>
                    <a:pt x="12733" y="928369"/>
                  </a:lnTo>
                  <a:lnTo>
                    <a:pt x="12749" y="190500"/>
                  </a:lnTo>
                  <a:lnTo>
                    <a:pt x="13564" y="173989"/>
                  </a:lnTo>
                  <a:lnTo>
                    <a:pt x="13627" y="172720"/>
                  </a:lnTo>
                  <a:lnTo>
                    <a:pt x="26784" y="121920"/>
                  </a:lnTo>
                  <a:lnTo>
                    <a:pt x="53517" y="77470"/>
                  </a:lnTo>
                  <a:lnTo>
                    <a:pt x="91401" y="43179"/>
                  </a:lnTo>
                  <a:lnTo>
                    <a:pt x="137960" y="21589"/>
                  </a:lnTo>
                  <a:lnTo>
                    <a:pt x="190868" y="12700"/>
                  </a:lnTo>
                  <a:lnTo>
                    <a:pt x="1831073" y="12700"/>
                  </a:lnTo>
                  <a:lnTo>
                    <a:pt x="1822119" y="11429"/>
                  </a:lnTo>
                  <a:close/>
                </a:path>
                <a:path w="1993900" h="1117600">
                  <a:moveTo>
                    <a:pt x="1831073" y="12700"/>
                  </a:moveTo>
                  <a:lnTo>
                    <a:pt x="1803450" y="12700"/>
                  </a:lnTo>
                  <a:lnTo>
                    <a:pt x="1821992" y="13970"/>
                  </a:lnTo>
                  <a:lnTo>
                    <a:pt x="1839645" y="16510"/>
                  </a:lnTo>
                  <a:lnTo>
                    <a:pt x="1888540" y="34289"/>
                  </a:lnTo>
                  <a:lnTo>
                    <a:pt x="1929307" y="66039"/>
                  </a:lnTo>
                  <a:lnTo>
                    <a:pt x="1959914" y="106679"/>
                  </a:lnTo>
                  <a:lnTo>
                    <a:pt x="1977694" y="156210"/>
                  </a:lnTo>
                  <a:lnTo>
                    <a:pt x="1981187" y="190500"/>
                  </a:lnTo>
                  <a:lnTo>
                    <a:pt x="1981123" y="928369"/>
                  </a:lnTo>
                  <a:lnTo>
                    <a:pt x="1973122" y="980439"/>
                  </a:lnTo>
                  <a:lnTo>
                    <a:pt x="1950643" y="1027430"/>
                  </a:lnTo>
                  <a:lnTo>
                    <a:pt x="1916353" y="1065530"/>
                  </a:lnTo>
                  <a:lnTo>
                    <a:pt x="1872411" y="1092200"/>
                  </a:lnTo>
                  <a:lnTo>
                    <a:pt x="1821357" y="1104900"/>
                  </a:lnTo>
                  <a:lnTo>
                    <a:pt x="1803069" y="1106170"/>
                  </a:lnTo>
                  <a:lnTo>
                    <a:pt x="1830692" y="1106170"/>
                  </a:lnTo>
                  <a:lnTo>
                    <a:pt x="1873554" y="1093470"/>
                  </a:lnTo>
                  <a:lnTo>
                    <a:pt x="1918004" y="1066800"/>
                  </a:lnTo>
                  <a:lnTo>
                    <a:pt x="1952802" y="1028700"/>
                  </a:lnTo>
                  <a:lnTo>
                    <a:pt x="1975535" y="981710"/>
                  </a:lnTo>
                  <a:lnTo>
                    <a:pt x="1983663" y="928369"/>
                  </a:lnTo>
                  <a:lnTo>
                    <a:pt x="1983723" y="190500"/>
                  </a:lnTo>
                  <a:lnTo>
                    <a:pt x="1982842" y="173989"/>
                  </a:lnTo>
                  <a:lnTo>
                    <a:pt x="1969566" y="120650"/>
                  </a:lnTo>
                  <a:lnTo>
                    <a:pt x="1942769" y="76200"/>
                  </a:lnTo>
                  <a:lnTo>
                    <a:pt x="1904415" y="41910"/>
                  </a:lnTo>
                  <a:lnTo>
                    <a:pt x="1857171" y="19050"/>
                  </a:lnTo>
                  <a:lnTo>
                    <a:pt x="1840026" y="13970"/>
                  </a:lnTo>
                  <a:lnTo>
                    <a:pt x="1831073" y="127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2785110" y="2784474"/>
            <a:ext cx="14062710" cy="303847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720215" marR="647065">
              <a:lnSpc>
                <a:spcPct val="100000"/>
              </a:lnSpc>
              <a:spcBef>
                <a:spcPts val="80"/>
              </a:spcBef>
            </a:pPr>
            <a:r>
              <a:rPr lang="en-US" sz="2800" b="1" dirty="0">
                <a:solidFill>
                  <a:srgbClr val="0000FF"/>
                </a:solidFill>
                <a:latin typeface="Arial" panose="020B0604020202020204"/>
                <a:cs typeface="Arial" panose="020B0604020202020204"/>
              </a:rPr>
              <a:t>					</a:t>
            </a:r>
            <a:r>
              <a:rPr sz="2800" b="1" dirty="0">
                <a:solidFill>
                  <a:srgbClr val="0000FF"/>
                </a:solidFill>
                <a:latin typeface="Arial" panose="020B0604020202020204"/>
                <a:cs typeface="Arial" panose="020B0604020202020204"/>
              </a:rPr>
              <a:t>Pengkajian</a:t>
            </a:r>
            <a:r>
              <a:rPr sz="2800" b="1" spc="-60" dirty="0">
                <a:solidFill>
                  <a:srgbClr val="0000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800" b="1" dirty="0">
                <a:solidFill>
                  <a:srgbClr val="0000FF"/>
                </a:solidFill>
                <a:latin typeface="Arial" panose="020B0604020202020204"/>
                <a:cs typeface="Arial" panose="020B0604020202020204"/>
              </a:rPr>
              <a:t>dampak</a:t>
            </a:r>
            <a:r>
              <a:rPr sz="2800" b="1" spc="-35" dirty="0">
                <a:solidFill>
                  <a:srgbClr val="0000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800" b="1" dirty="0">
                <a:solidFill>
                  <a:srgbClr val="0000FF"/>
                </a:solidFill>
                <a:latin typeface="Arial" panose="020B0604020202020204"/>
                <a:cs typeface="Arial" panose="020B0604020202020204"/>
              </a:rPr>
              <a:t>lingkungan:</a:t>
            </a:r>
            <a:r>
              <a:rPr sz="2800" b="1" spc="-30" dirty="0">
                <a:solidFill>
                  <a:srgbClr val="0000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800" dirty="0">
                <a:latin typeface="Arial MT"/>
                <a:cs typeface="Arial MT"/>
              </a:rPr>
              <a:t>proses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mengidentifikasi </a:t>
            </a:r>
            <a:r>
              <a:rPr lang="en-US" sz="2800" spc="-10" dirty="0">
                <a:latin typeface="Arial MT"/>
                <a:cs typeface="Arial MT"/>
              </a:rPr>
              <a:t>						</a:t>
            </a:r>
            <a:r>
              <a:rPr sz="2800" dirty="0">
                <a:latin typeface="Arial MT"/>
                <a:cs typeface="Arial MT"/>
              </a:rPr>
              <a:t>konsekuensi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dari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tindakan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0000FF"/>
                </a:solidFill>
                <a:latin typeface="Arial MT"/>
                <a:cs typeface="Arial MT"/>
              </a:rPr>
              <a:t>saat</a:t>
            </a:r>
            <a:r>
              <a:rPr sz="2800" spc="-25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0000FF"/>
                </a:solidFill>
                <a:latin typeface="Arial MT"/>
                <a:cs typeface="Arial MT"/>
              </a:rPr>
              <a:t>ini</a:t>
            </a:r>
            <a:r>
              <a:rPr sz="2800" spc="-60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0000FF"/>
                </a:solidFill>
                <a:latin typeface="Arial MT"/>
                <a:cs typeface="Arial MT"/>
              </a:rPr>
              <a:t>atau</a:t>
            </a:r>
            <a:r>
              <a:rPr sz="2800" spc="-45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0000FF"/>
                </a:solidFill>
                <a:latin typeface="Arial MT"/>
                <a:cs typeface="Arial MT"/>
              </a:rPr>
              <a:t>yang</a:t>
            </a:r>
            <a:r>
              <a:rPr sz="2800" spc="-35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2800" spc="-10" dirty="0">
                <a:solidFill>
                  <a:srgbClr val="0000FF"/>
                </a:solidFill>
                <a:latin typeface="Arial MT"/>
                <a:cs typeface="Arial MT"/>
              </a:rPr>
              <a:t>direncanakan.</a:t>
            </a:r>
            <a:endParaRPr sz="2800">
              <a:latin typeface="Arial MT"/>
              <a:cs typeface="Arial MT"/>
            </a:endParaRPr>
          </a:p>
          <a:p>
            <a:pPr marL="1720215" marR="5080">
              <a:lnSpc>
                <a:spcPct val="100000"/>
              </a:lnSpc>
              <a:spcBef>
                <a:spcPts val="1580"/>
              </a:spcBef>
            </a:pPr>
            <a:r>
              <a:rPr lang="en-US" sz="2800" dirty="0">
                <a:latin typeface="Arial MT"/>
                <a:cs typeface="Arial MT"/>
              </a:rPr>
              <a:t>					</a:t>
            </a:r>
            <a:r>
              <a:rPr sz="2800" dirty="0">
                <a:latin typeface="Arial MT"/>
                <a:cs typeface="Arial MT"/>
              </a:rPr>
              <a:t>Pengkajian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lingkungan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diperlukan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untuk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setiap proyek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yang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lang="en-US" sz="2800" spc="-30" dirty="0">
                <a:latin typeface="Arial MT"/>
                <a:cs typeface="Arial MT"/>
              </a:rPr>
              <a:t>							</a:t>
            </a:r>
            <a:r>
              <a:rPr sz="2800" spc="-10" dirty="0">
                <a:latin typeface="Arial MT"/>
                <a:cs typeface="Arial MT"/>
              </a:rPr>
              <a:t>didanai </a:t>
            </a:r>
            <a:r>
              <a:rPr sz="2800" spc="-20" dirty="0">
                <a:latin typeface="Arial MT"/>
                <a:cs typeface="Arial MT"/>
              </a:rPr>
              <a:t>ADB.</a:t>
            </a:r>
            <a:endParaRPr sz="2800" spc="-20" dirty="0">
              <a:latin typeface="Arial MT"/>
              <a:cs typeface="Arial MT"/>
            </a:endParaRPr>
          </a:p>
          <a:p>
            <a:pPr marL="1720215" marR="5080">
              <a:lnSpc>
                <a:spcPct val="100000"/>
              </a:lnSpc>
              <a:spcBef>
                <a:spcPts val="1580"/>
              </a:spcBef>
            </a:pPr>
            <a:endParaRPr sz="28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sz="2400" dirty="0">
                <a:latin typeface="Arial MT"/>
                <a:cs typeface="Arial MT"/>
              </a:rPr>
              <a:t>Kajian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Lingkungan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183126" y="7195184"/>
            <a:ext cx="1291590" cy="718820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500" b="1" spc="-25" dirty="0">
                <a:latin typeface="Arial" panose="020B0604020202020204"/>
                <a:cs typeface="Arial" panose="020B0604020202020204"/>
              </a:rPr>
              <a:t>EMP</a:t>
            </a:r>
            <a:endParaRPr sz="45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905000" y="6667500"/>
            <a:ext cx="3829050" cy="1828800"/>
          </a:xfrm>
          <a:custGeom>
            <a:avLst/>
            <a:gdLst/>
            <a:ahLst/>
            <a:cxnLst/>
            <a:rect l="l" t="t" r="r" b="b"/>
            <a:pathLst>
              <a:path w="1914525" h="914400">
                <a:moveTo>
                  <a:pt x="0" y="152400"/>
                </a:moveTo>
                <a:lnTo>
                  <a:pt x="7769" y="104217"/>
                </a:lnTo>
                <a:lnTo>
                  <a:pt x="29405" y="62380"/>
                </a:lnTo>
                <a:lnTo>
                  <a:pt x="62396" y="29394"/>
                </a:lnTo>
                <a:lnTo>
                  <a:pt x="104231" y="7766"/>
                </a:lnTo>
                <a:lnTo>
                  <a:pt x="152400" y="0"/>
                </a:lnTo>
                <a:lnTo>
                  <a:pt x="1762125" y="0"/>
                </a:lnTo>
                <a:lnTo>
                  <a:pt x="1810307" y="7766"/>
                </a:lnTo>
                <a:lnTo>
                  <a:pt x="1852144" y="29394"/>
                </a:lnTo>
                <a:lnTo>
                  <a:pt x="1885130" y="62380"/>
                </a:lnTo>
                <a:lnTo>
                  <a:pt x="1906758" y="104217"/>
                </a:lnTo>
                <a:lnTo>
                  <a:pt x="1914525" y="152400"/>
                </a:lnTo>
                <a:lnTo>
                  <a:pt x="1914525" y="762000"/>
                </a:lnTo>
                <a:lnTo>
                  <a:pt x="1906758" y="810168"/>
                </a:lnTo>
                <a:lnTo>
                  <a:pt x="1885130" y="852003"/>
                </a:lnTo>
                <a:lnTo>
                  <a:pt x="1852144" y="884994"/>
                </a:lnTo>
                <a:lnTo>
                  <a:pt x="1810307" y="906630"/>
                </a:lnTo>
                <a:lnTo>
                  <a:pt x="1762125" y="914400"/>
                </a:lnTo>
                <a:lnTo>
                  <a:pt x="152400" y="914400"/>
                </a:lnTo>
                <a:lnTo>
                  <a:pt x="104231" y="906630"/>
                </a:lnTo>
                <a:lnTo>
                  <a:pt x="62396" y="884994"/>
                </a:lnTo>
                <a:lnTo>
                  <a:pt x="29405" y="852003"/>
                </a:lnTo>
                <a:lnTo>
                  <a:pt x="7769" y="810168"/>
                </a:lnTo>
                <a:lnTo>
                  <a:pt x="0" y="762000"/>
                </a:lnTo>
                <a:lnTo>
                  <a:pt x="0" y="152400"/>
                </a:lnTo>
                <a:close/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600"/>
          </a:p>
        </p:txBody>
      </p:sp>
      <p:sp>
        <p:nvSpPr>
          <p:cNvPr id="11" name="object 11"/>
          <p:cNvSpPr txBox="1"/>
          <p:nvPr/>
        </p:nvSpPr>
        <p:spPr>
          <a:xfrm>
            <a:off x="2277744" y="8458834"/>
            <a:ext cx="3324860" cy="777875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400050" marR="5080" indent="-387985">
              <a:lnSpc>
                <a:spcPct val="100000"/>
              </a:lnSpc>
              <a:spcBef>
                <a:spcPts val="155"/>
              </a:spcBef>
            </a:pPr>
            <a:r>
              <a:rPr sz="2400" dirty="0">
                <a:latin typeface="Arial MT"/>
                <a:cs typeface="Arial MT"/>
              </a:rPr>
              <a:t>Rencana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Pengelolaan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spc="-50" dirty="0">
                <a:latin typeface="Arial MT"/>
                <a:cs typeface="Arial MT"/>
              </a:rPr>
              <a:t>&amp; </a:t>
            </a:r>
            <a:r>
              <a:rPr sz="2400" spc="-10" dirty="0">
                <a:latin typeface="Arial MT"/>
                <a:cs typeface="Arial MT"/>
              </a:rPr>
              <a:t>Pemantauan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xfrm>
            <a:off x="17193260" y="9798654"/>
            <a:ext cx="520700" cy="3663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0"/>
              </a:lnSpc>
            </a:pPr>
            <a:fld id="{81D60167-4931-47E6-BA6A-407CBD079E47}" type="slidenum">
              <a:rPr sz="4800" spc="-25" dirty="0"/>
            </a:fld>
            <a:endParaRPr sz="4800" spc="-2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190500" y="3847972"/>
            <a:ext cx="14735302" cy="621995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74040" y="3926204"/>
            <a:ext cx="14166850" cy="606044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242570" marR="121920" indent="-230505">
              <a:lnSpc>
                <a:spcPct val="100000"/>
              </a:lnSpc>
              <a:spcBef>
                <a:spcPts val="100"/>
              </a:spcBef>
              <a:buClr>
                <a:srgbClr val="1D6194"/>
              </a:buClr>
              <a:buFont typeface="Arial MT"/>
              <a:buChar char="•"/>
              <a:tabLst>
                <a:tab pos="242570" algn="l"/>
              </a:tabLst>
            </a:pPr>
            <a:r>
              <a:rPr sz="3000" dirty="0">
                <a:latin typeface="Arial MT"/>
                <a:cs typeface="Arial MT"/>
              </a:rPr>
              <a:t>Masyarakat</a:t>
            </a:r>
            <a:r>
              <a:rPr sz="3000" spc="-4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memiliki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hak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untuk</a:t>
            </a:r>
            <a:r>
              <a:rPr sz="3000" spc="-4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mendapat</a:t>
            </a:r>
            <a:r>
              <a:rPr sz="3000" spc="-8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informasi</a:t>
            </a:r>
            <a:r>
              <a:rPr sz="3000" spc="-5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tentang</a:t>
            </a:r>
            <a:r>
              <a:rPr sz="3000" spc="-6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proyek,</a:t>
            </a:r>
            <a:r>
              <a:rPr sz="3000" spc="-5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dan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terlibat </a:t>
            </a:r>
            <a:r>
              <a:rPr sz="3000" dirty="0">
                <a:latin typeface="Arial MT"/>
                <a:cs typeface="Arial MT"/>
              </a:rPr>
              <a:t>(sumbang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saran)</a:t>
            </a:r>
            <a:r>
              <a:rPr sz="3000" spc="-4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untuk</a:t>
            </a:r>
            <a:r>
              <a:rPr sz="3000" spc="-6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kemajuan</a:t>
            </a:r>
            <a:r>
              <a:rPr sz="3000" spc="-80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proyek.</a:t>
            </a:r>
            <a:endParaRPr sz="3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85"/>
              </a:spcBef>
              <a:buClr>
                <a:srgbClr val="1D6194"/>
              </a:buClr>
              <a:buFont typeface="Arial MT"/>
              <a:buChar char="•"/>
            </a:pPr>
            <a:endParaRPr sz="3000">
              <a:latin typeface="Arial MT"/>
              <a:cs typeface="Arial MT"/>
            </a:endParaRPr>
          </a:p>
          <a:p>
            <a:pPr marL="242570" marR="269875" indent="-230505">
              <a:lnSpc>
                <a:spcPct val="100000"/>
              </a:lnSpc>
              <a:buClr>
                <a:srgbClr val="1D6194"/>
              </a:buClr>
              <a:buChar char="•"/>
              <a:tabLst>
                <a:tab pos="242570" algn="l"/>
              </a:tabLst>
            </a:pPr>
            <a:r>
              <a:rPr sz="3000" dirty="0">
                <a:latin typeface="Arial MT"/>
                <a:cs typeface="Arial MT"/>
              </a:rPr>
              <a:t>Ini</a:t>
            </a:r>
            <a:r>
              <a:rPr sz="3000" spc="-6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berarti:</a:t>
            </a:r>
            <a:r>
              <a:rPr sz="3000" spc="-5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memastikan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orang-</a:t>
            </a:r>
            <a:r>
              <a:rPr sz="3000" dirty="0">
                <a:latin typeface="Arial MT"/>
                <a:cs typeface="Arial MT"/>
              </a:rPr>
              <a:t>orang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yang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terkena</a:t>
            </a:r>
            <a:r>
              <a:rPr sz="3000" spc="-7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dampak,</a:t>
            </a:r>
            <a:r>
              <a:rPr sz="3000" spc="-45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pemangku </a:t>
            </a:r>
            <a:r>
              <a:rPr sz="3000" dirty="0">
                <a:latin typeface="Arial MT"/>
                <a:cs typeface="Arial MT"/>
              </a:rPr>
              <a:t>kepentingan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dan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masyarakat</a:t>
            </a:r>
            <a:r>
              <a:rPr sz="3000" spc="-5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memiliki</a:t>
            </a:r>
            <a:r>
              <a:rPr sz="3000" spc="-5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informasi</a:t>
            </a:r>
            <a:r>
              <a:rPr sz="3000" spc="-7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yang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berguna</a:t>
            </a:r>
            <a:r>
              <a:rPr sz="3000" spc="-8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tentang</a:t>
            </a:r>
            <a:r>
              <a:rPr sz="3000" spc="-75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proyek</a:t>
            </a:r>
            <a:endParaRPr sz="3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85"/>
              </a:spcBef>
              <a:buClr>
                <a:srgbClr val="1D6194"/>
              </a:buClr>
              <a:buFont typeface="Arial MT"/>
              <a:buChar char="•"/>
            </a:pPr>
            <a:endParaRPr sz="3000">
              <a:latin typeface="Arial MT"/>
              <a:cs typeface="Arial MT"/>
            </a:endParaRPr>
          </a:p>
          <a:p>
            <a:pPr marL="242570" marR="5080" indent="-230505">
              <a:lnSpc>
                <a:spcPct val="100000"/>
              </a:lnSpc>
              <a:buClr>
                <a:srgbClr val="1D6194"/>
              </a:buClr>
              <a:buChar char="•"/>
              <a:tabLst>
                <a:tab pos="242570" algn="l"/>
              </a:tabLst>
            </a:pPr>
            <a:r>
              <a:rPr sz="3000" dirty="0">
                <a:latin typeface="Arial MT"/>
                <a:cs typeface="Arial MT"/>
              </a:rPr>
              <a:t>Informasi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yang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relevan</a:t>
            </a:r>
            <a:r>
              <a:rPr sz="3000" spc="-5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tentang</a:t>
            </a:r>
            <a:r>
              <a:rPr sz="3000" spc="-60" dirty="0">
                <a:latin typeface="Arial MT"/>
                <a:cs typeface="Arial MT"/>
              </a:rPr>
              <a:t> </a:t>
            </a:r>
            <a:r>
              <a:rPr sz="3000" spc="-10" dirty="0">
                <a:solidFill>
                  <a:srgbClr val="0000FF"/>
                </a:solidFill>
                <a:latin typeface="Arial MT"/>
                <a:cs typeface="Arial MT"/>
              </a:rPr>
              <a:t>isu-</a:t>
            </a:r>
            <a:r>
              <a:rPr sz="3000" dirty="0">
                <a:solidFill>
                  <a:srgbClr val="0000FF"/>
                </a:solidFill>
                <a:latin typeface="Arial MT"/>
                <a:cs typeface="Arial MT"/>
              </a:rPr>
              <a:t>isu</a:t>
            </a:r>
            <a:r>
              <a:rPr sz="3000" spc="-70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3000" dirty="0">
                <a:solidFill>
                  <a:srgbClr val="0000FF"/>
                </a:solidFill>
                <a:latin typeface="Arial MT"/>
                <a:cs typeface="Arial MT"/>
              </a:rPr>
              <a:t>upaya</a:t>
            </a:r>
            <a:r>
              <a:rPr sz="3000" spc="-75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3000" dirty="0">
                <a:solidFill>
                  <a:srgbClr val="0000FF"/>
                </a:solidFill>
                <a:latin typeface="Arial MT"/>
                <a:cs typeface="Arial MT"/>
              </a:rPr>
              <a:t>perlindungan</a:t>
            </a:r>
            <a:r>
              <a:rPr sz="3000" spc="-50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3000" dirty="0">
                <a:solidFill>
                  <a:srgbClr val="0000FF"/>
                </a:solidFill>
                <a:latin typeface="Arial MT"/>
                <a:cs typeface="Arial MT"/>
              </a:rPr>
              <a:t>sosial</a:t>
            </a:r>
            <a:r>
              <a:rPr sz="3000" spc="-40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3000" spc="-25" dirty="0">
                <a:solidFill>
                  <a:srgbClr val="0000FF"/>
                </a:solidFill>
                <a:latin typeface="Arial MT"/>
                <a:cs typeface="Arial MT"/>
              </a:rPr>
              <a:t>dan</a:t>
            </a:r>
            <a:r>
              <a:rPr sz="3000" spc="500" dirty="0">
                <a:solidFill>
                  <a:srgbClr val="0000FF"/>
                </a:solidFill>
                <a:latin typeface="Arial MT"/>
                <a:cs typeface="Arial MT"/>
              </a:rPr>
              <a:t>  </a:t>
            </a:r>
            <a:r>
              <a:rPr sz="3000" dirty="0">
                <a:solidFill>
                  <a:srgbClr val="0000FF"/>
                </a:solidFill>
                <a:latin typeface="Arial MT"/>
                <a:cs typeface="Arial MT"/>
              </a:rPr>
              <a:t>lingkungan</a:t>
            </a:r>
            <a:r>
              <a:rPr sz="3000" spc="-50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harus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disediakan</a:t>
            </a:r>
            <a:r>
              <a:rPr sz="3000" spc="-5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secara</a:t>
            </a:r>
            <a:r>
              <a:rPr sz="3000" spc="-45" dirty="0">
                <a:latin typeface="Arial MT"/>
                <a:cs typeface="Arial MT"/>
              </a:rPr>
              <a:t> </a:t>
            </a:r>
            <a:r>
              <a:rPr sz="3000" dirty="0">
                <a:solidFill>
                  <a:srgbClr val="0000FF"/>
                </a:solidFill>
                <a:latin typeface="Arial MT"/>
                <a:cs typeface="Arial MT"/>
              </a:rPr>
              <a:t>tepat</a:t>
            </a:r>
            <a:r>
              <a:rPr sz="3000" spc="-60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3000" dirty="0">
                <a:solidFill>
                  <a:srgbClr val="0000FF"/>
                </a:solidFill>
                <a:latin typeface="Arial MT"/>
                <a:cs typeface="Arial MT"/>
              </a:rPr>
              <a:t>waktu</a:t>
            </a:r>
            <a:r>
              <a:rPr sz="3000" dirty="0">
                <a:latin typeface="Arial MT"/>
                <a:cs typeface="Arial MT"/>
              </a:rPr>
              <a:t>,</a:t>
            </a:r>
            <a:r>
              <a:rPr sz="3000" spc="-6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di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dirty="0">
                <a:solidFill>
                  <a:srgbClr val="0000FF"/>
                </a:solidFill>
                <a:latin typeface="Arial MT"/>
                <a:cs typeface="Arial MT"/>
              </a:rPr>
              <a:t>tempat</a:t>
            </a:r>
            <a:r>
              <a:rPr sz="3000" spc="-80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3000" dirty="0">
                <a:solidFill>
                  <a:srgbClr val="0000FF"/>
                </a:solidFill>
                <a:latin typeface="Arial MT"/>
                <a:cs typeface="Arial MT"/>
              </a:rPr>
              <a:t>yang</a:t>
            </a:r>
            <a:r>
              <a:rPr sz="3000" spc="-25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3000" dirty="0">
                <a:solidFill>
                  <a:srgbClr val="0000FF"/>
                </a:solidFill>
                <a:latin typeface="Arial MT"/>
                <a:cs typeface="Arial MT"/>
              </a:rPr>
              <a:t>mudah</a:t>
            </a:r>
            <a:r>
              <a:rPr sz="3000" spc="-40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3000" spc="-10" dirty="0">
                <a:solidFill>
                  <a:srgbClr val="0000FF"/>
                </a:solidFill>
                <a:latin typeface="Arial MT"/>
                <a:cs typeface="Arial MT"/>
              </a:rPr>
              <a:t>diakses</a:t>
            </a:r>
            <a:r>
              <a:rPr sz="3000" spc="-10" dirty="0">
                <a:latin typeface="Arial MT"/>
                <a:cs typeface="Arial MT"/>
              </a:rPr>
              <a:t>, </a:t>
            </a:r>
            <a:r>
              <a:rPr sz="3000" dirty="0">
                <a:solidFill>
                  <a:srgbClr val="0000FF"/>
                </a:solidFill>
                <a:latin typeface="Arial MT"/>
                <a:cs typeface="Arial MT"/>
              </a:rPr>
              <a:t>dan</a:t>
            </a:r>
            <a:r>
              <a:rPr sz="3000" spc="-25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3000" dirty="0">
                <a:solidFill>
                  <a:srgbClr val="0000FF"/>
                </a:solidFill>
                <a:latin typeface="Arial MT"/>
                <a:cs typeface="Arial MT"/>
              </a:rPr>
              <a:t>dalam</a:t>
            </a:r>
            <a:r>
              <a:rPr sz="3000" spc="-45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3000" dirty="0">
                <a:solidFill>
                  <a:srgbClr val="0000FF"/>
                </a:solidFill>
                <a:latin typeface="Arial MT"/>
                <a:cs typeface="Arial MT"/>
              </a:rPr>
              <a:t>bentuk</a:t>
            </a:r>
            <a:r>
              <a:rPr sz="3000" spc="-35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3000" dirty="0">
                <a:solidFill>
                  <a:srgbClr val="0000FF"/>
                </a:solidFill>
                <a:latin typeface="Arial MT"/>
                <a:cs typeface="Arial MT"/>
              </a:rPr>
              <a:t>dan</a:t>
            </a:r>
            <a:r>
              <a:rPr sz="3000" spc="-20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3000" dirty="0">
                <a:solidFill>
                  <a:srgbClr val="0000FF"/>
                </a:solidFill>
                <a:latin typeface="Arial MT"/>
                <a:cs typeface="Arial MT"/>
              </a:rPr>
              <a:t>bahasa</a:t>
            </a:r>
            <a:r>
              <a:rPr sz="3000" spc="-70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3000" dirty="0">
                <a:solidFill>
                  <a:srgbClr val="0000FF"/>
                </a:solidFill>
                <a:latin typeface="Arial MT"/>
                <a:cs typeface="Arial MT"/>
              </a:rPr>
              <a:t>yang</a:t>
            </a:r>
            <a:r>
              <a:rPr sz="3000" spc="-30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3000" dirty="0">
                <a:solidFill>
                  <a:srgbClr val="0000FF"/>
                </a:solidFill>
                <a:latin typeface="Arial MT"/>
                <a:cs typeface="Arial MT"/>
              </a:rPr>
              <a:t>dapat</a:t>
            </a:r>
            <a:r>
              <a:rPr sz="3000" spc="-70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3000" spc="-10" dirty="0">
                <a:solidFill>
                  <a:srgbClr val="0000FF"/>
                </a:solidFill>
                <a:latin typeface="Arial MT"/>
                <a:cs typeface="Arial MT"/>
              </a:rPr>
              <a:t>dimengerti</a:t>
            </a:r>
            <a:endParaRPr sz="3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90"/>
              </a:spcBef>
              <a:buClr>
                <a:srgbClr val="1D6194"/>
              </a:buClr>
              <a:buFont typeface="Arial MT"/>
              <a:buChar char="•"/>
            </a:pPr>
            <a:endParaRPr sz="3000">
              <a:latin typeface="Arial MT"/>
              <a:cs typeface="Arial MT"/>
            </a:endParaRPr>
          </a:p>
          <a:p>
            <a:pPr marL="242570" marR="205105" indent="-230505">
              <a:lnSpc>
                <a:spcPct val="100000"/>
              </a:lnSpc>
              <a:buClr>
                <a:srgbClr val="1D6194"/>
              </a:buClr>
              <a:buChar char="•"/>
              <a:tabLst>
                <a:tab pos="242570" algn="l"/>
              </a:tabLst>
            </a:pPr>
            <a:r>
              <a:rPr sz="3000" dirty="0">
                <a:latin typeface="Arial MT"/>
                <a:cs typeface="Arial MT"/>
              </a:rPr>
              <a:t>ADB</a:t>
            </a:r>
            <a:r>
              <a:rPr sz="3000" spc="-5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bertanggung</a:t>
            </a:r>
            <a:r>
              <a:rPr sz="3000" spc="-8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jawab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untuk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mengungkapkan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dokumen-</a:t>
            </a:r>
            <a:r>
              <a:rPr sz="3000" dirty="0">
                <a:latin typeface="Arial MT"/>
                <a:cs typeface="Arial MT"/>
              </a:rPr>
              <a:t>dokumen </a:t>
            </a:r>
            <a:r>
              <a:rPr sz="3000" spc="-10" dirty="0">
                <a:latin typeface="Arial MT"/>
                <a:cs typeface="Arial MT"/>
              </a:rPr>
              <a:t>upaya </a:t>
            </a:r>
            <a:r>
              <a:rPr sz="3000" dirty="0">
                <a:latin typeface="Arial MT"/>
                <a:cs typeface="Arial MT"/>
              </a:rPr>
              <a:t>perlindungan</a:t>
            </a:r>
            <a:r>
              <a:rPr sz="3000" spc="-4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di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situs </a:t>
            </a:r>
            <a:r>
              <a:rPr sz="3000" spc="-10" dirty="0">
                <a:latin typeface="Arial MT"/>
                <a:cs typeface="Arial MT"/>
              </a:rPr>
              <a:t>web</a:t>
            </a:r>
            <a:r>
              <a:rPr sz="3000" spc="-1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ADB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sesuai</a:t>
            </a:r>
            <a:r>
              <a:rPr sz="3000" spc="-7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dengan</a:t>
            </a:r>
            <a:r>
              <a:rPr sz="3000" spc="-5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SPS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dan</a:t>
            </a:r>
            <a:r>
              <a:rPr sz="3000" spc="-50" dirty="0">
                <a:latin typeface="Arial MT"/>
                <a:cs typeface="Arial MT"/>
              </a:rPr>
              <a:t> </a:t>
            </a:r>
            <a:r>
              <a:rPr sz="3000" dirty="0">
                <a:solidFill>
                  <a:srgbClr val="7AAF42"/>
                </a:solidFill>
                <a:latin typeface="Arial MT"/>
                <a:cs typeface="Arial MT"/>
                <a:hlinkClick r:id="rId2"/>
              </a:rPr>
              <a:t>Kebijakan</a:t>
            </a:r>
            <a:r>
              <a:rPr sz="3000" spc="-15" dirty="0">
                <a:solidFill>
                  <a:srgbClr val="7AAF42"/>
                </a:solidFill>
                <a:latin typeface="Arial MT"/>
                <a:cs typeface="Arial MT"/>
                <a:hlinkClick r:id="rId2"/>
              </a:rPr>
              <a:t> </a:t>
            </a:r>
            <a:r>
              <a:rPr sz="3000" spc="-10" dirty="0">
                <a:solidFill>
                  <a:srgbClr val="7AAF42"/>
                </a:solidFill>
                <a:latin typeface="Arial MT"/>
                <a:cs typeface="Arial MT"/>
                <a:hlinkClick r:id="rId2"/>
              </a:rPr>
              <a:t>Komunikasi</a:t>
            </a:r>
            <a:r>
              <a:rPr sz="3000" spc="-10" dirty="0">
                <a:solidFill>
                  <a:srgbClr val="7AAF42"/>
                </a:solidFill>
                <a:latin typeface="Arial MT"/>
                <a:cs typeface="Arial MT"/>
              </a:rPr>
              <a:t> </a:t>
            </a:r>
            <a:r>
              <a:rPr sz="3000" dirty="0">
                <a:solidFill>
                  <a:srgbClr val="7AAF42"/>
                </a:solidFill>
                <a:latin typeface="Arial MT"/>
                <a:cs typeface="Arial MT"/>
                <a:hlinkClick r:id="rId2"/>
              </a:rPr>
              <a:t>Publik</a:t>
            </a:r>
            <a:r>
              <a:rPr sz="3000" spc="-60" dirty="0">
                <a:solidFill>
                  <a:srgbClr val="7AAF42"/>
                </a:solidFill>
                <a:latin typeface="Arial MT"/>
                <a:cs typeface="Arial MT"/>
                <a:hlinkClick r:id="rId2"/>
              </a:rPr>
              <a:t> </a:t>
            </a:r>
            <a:r>
              <a:rPr sz="3000" spc="-20" dirty="0">
                <a:solidFill>
                  <a:srgbClr val="7AAF42"/>
                </a:solidFill>
                <a:latin typeface="Arial MT"/>
                <a:cs typeface="Arial MT"/>
                <a:hlinkClick r:id="rId2"/>
              </a:rPr>
              <a:t>2011</a:t>
            </a:r>
            <a:r>
              <a:rPr sz="3000" spc="-20" dirty="0">
                <a:solidFill>
                  <a:srgbClr val="7AAF42"/>
                </a:solidFill>
                <a:latin typeface="Arial MT"/>
                <a:cs typeface="Arial MT"/>
              </a:rPr>
              <a:t>.</a:t>
            </a:r>
            <a:endParaRPr sz="3000">
              <a:latin typeface="Arial MT"/>
              <a:cs typeface="Arial MT"/>
            </a:endParaRPr>
          </a:p>
        </p:txBody>
      </p:sp>
      <p:pic>
        <p:nvPicPr>
          <p:cNvPr id="4" name="object 4">
            <a:hlinkClick r:id="rId3"/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897100" y="5791200"/>
            <a:ext cx="3124200" cy="411480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887854" y="1773554"/>
            <a:ext cx="2796540" cy="57912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solidFill>
                  <a:srgbClr val="0000FF"/>
                </a:solidFill>
                <a:latin typeface="Arial" panose="020B0604020202020204"/>
                <a:cs typeface="Arial" panose="020B0604020202020204"/>
              </a:rPr>
              <a:t>Prinsip</a:t>
            </a:r>
            <a:r>
              <a:rPr sz="3600" b="1" spc="-20" dirty="0">
                <a:solidFill>
                  <a:srgbClr val="0000FF"/>
                </a:solidFill>
                <a:latin typeface="Arial" panose="020B0604020202020204"/>
                <a:cs typeface="Arial" panose="020B0604020202020204"/>
              </a:rPr>
              <a:t> SPS:</a:t>
            </a:r>
            <a:endParaRPr sz="36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863088" y="123188"/>
            <a:ext cx="14561820" cy="837565"/>
          </a:xfrm>
          <a:prstGeom prst="rect">
            <a:avLst/>
          </a:prstGeom>
        </p:spPr>
        <p:txBody>
          <a:bodyPr vert="horz" wrap="square" lIns="0" tIns="176528" rIns="0" bIns="0" rtlCol="0">
            <a:spAutoFit/>
          </a:bodyPr>
          <a:lstStyle/>
          <a:p>
            <a:pPr marL="22225">
              <a:lnSpc>
                <a:spcPct val="100000"/>
              </a:lnSpc>
              <a:spcBef>
                <a:spcPts val="130"/>
              </a:spcBef>
            </a:pPr>
            <a:r>
              <a:rPr sz="4300" dirty="0"/>
              <a:t>Menerapkan</a:t>
            </a:r>
            <a:r>
              <a:rPr sz="4300" spc="175" dirty="0"/>
              <a:t> </a:t>
            </a:r>
            <a:r>
              <a:rPr sz="4300" dirty="0"/>
              <a:t>SPS</a:t>
            </a:r>
            <a:r>
              <a:rPr sz="4300" spc="190" dirty="0"/>
              <a:t> </a:t>
            </a:r>
            <a:r>
              <a:rPr sz="4300" dirty="0"/>
              <a:t>-</a:t>
            </a:r>
            <a:r>
              <a:rPr sz="4300" spc="185" dirty="0"/>
              <a:t> </a:t>
            </a:r>
            <a:r>
              <a:rPr sz="4300" dirty="0"/>
              <a:t>Pengungkapan</a:t>
            </a:r>
            <a:r>
              <a:rPr sz="4300" spc="190" dirty="0"/>
              <a:t> </a:t>
            </a:r>
            <a:r>
              <a:rPr sz="4300" spc="-10" dirty="0"/>
              <a:t>Informasi</a:t>
            </a:r>
            <a:endParaRPr sz="4300"/>
          </a:p>
        </p:txBody>
      </p:sp>
      <p:grpSp>
        <p:nvGrpSpPr>
          <p:cNvPr id="7" name="object 7"/>
          <p:cNvGrpSpPr/>
          <p:nvPr/>
        </p:nvGrpSpPr>
        <p:grpSpPr>
          <a:xfrm>
            <a:off x="5962650" y="1238250"/>
            <a:ext cx="2705100" cy="1524000"/>
            <a:chOff x="2981325" y="619125"/>
            <a:chExt cx="1352550" cy="762000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67075" y="676275"/>
              <a:ext cx="714375" cy="59055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990850" y="628650"/>
              <a:ext cx="1333500" cy="742950"/>
            </a:xfrm>
            <a:custGeom>
              <a:avLst/>
              <a:gdLst/>
              <a:ahLst/>
              <a:cxnLst/>
              <a:rect l="l" t="t" r="r" b="b"/>
              <a:pathLst>
                <a:path w="1333500" h="742950">
                  <a:moveTo>
                    <a:pt x="0" y="123825"/>
                  </a:moveTo>
                  <a:lnTo>
                    <a:pt x="9739" y="75652"/>
                  </a:lnTo>
                  <a:lnTo>
                    <a:pt x="36290" y="36290"/>
                  </a:lnTo>
                  <a:lnTo>
                    <a:pt x="75652" y="9739"/>
                  </a:lnTo>
                  <a:lnTo>
                    <a:pt x="123825" y="0"/>
                  </a:lnTo>
                  <a:lnTo>
                    <a:pt x="1209675" y="0"/>
                  </a:lnTo>
                  <a:lnTo>
                    <a:pt x="1257847" y="9739"/>
                  </a:lnTo>
                  <a:lnTo>
                    <a:pt x="1297209" y="36290"/>
                  </a:lnTo>
                  <a:lnTo>
                    <a:pt x="1323760" y="75652"/>
                  </a:lnTo>
                  <a:lnTo>
                    <a:pt x="1333500" y="123825"/>
                  </a:lnTo>
                  <a:lnTo>
                    <a:pt x="1333500" y="619125"/>
                  </a:lnTo>
                  <a:lnTo>
                    <a:pt x="1323760" y="667297"/>
                  </a:lnTo>
                  <a:lnTo>
                    <a:pt x="1297209" y="706659"/>
                  </a:lnTo>
                  <a:lnTo>
                    <a:pt x="1257847" y="733210"/>
                  </a:lnTo>
                  <a:lnTo>
                    <a:pt x="1209675" y="742950"/>
                  </a:lnTo>
                  <a:lnTo>
                    <a:pt x="123825" y="742950"/>
                  </a:lnTo>
                  <a:lnTo>
                    <a:pt x="75652" y="733210"/>
                  </a:lnTo>
                  <a:lnTo>
                    <a:pt x="36290" y="706659"/>
                  </a:lnTo>
                  <a:lnTo>
                    <a:pt x="9739" y="667297"/>
                  </a:lnTo>
                  <a:lnTo>
                    <a:pt x="0" y="619125"/>
                  </a:lnTo>
                  <a:lnTo>
                    <a:pt x="0" y="123825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600"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6442708" y="2878454"/>
            <a:ext cx="1757680" cy="62928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75260" marR="5080" indent="-163195">
              <a:lnSpc>
                <a:spcPct val="105000"/>
              </a:lnSpc>
              <a:spcBef>
                <a:spcPts val="65"/>
              </a:spcBef>
            </a:pPr>
            <a:r>
              <a:rPr sz="1900" spc="-10" dirty="0">
                <a:latin typeface="Arial MT"/>
                <a:cs typeface="Arial MT"/>
              </a:rPr>
              <a:t>Pengungkapan Informasi</a:t>
            </a:r>
            <a:endParaRPr sz="19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3474" y="2048000"/>
            <a:ext cx="3124200" cy="567055"/>
          </a:xfrm>
          <a:prstGeom prst="rect">
            <a:avLst/>
          </a:prstGeom>
          <a:ln w="9525">
            <a:noFill/>
          </a:ln>
        </p:spPr>
        <p:txBody>
          <a:bodyPr vert="horz" wrap="square" lIns="0" tIns="9017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55"/>
              </a:spcBef>
            </a:pPr>
            <a:r>
              <a:rPr sz="3100" b="1" dirty="0">
                <a:solidFill>
                  <a:srgbClr val="0000FF"/>
                </a:solidFill>
                <a:latin typeface="Arial" panose="020B0604020202020204"/>
                <a:cs typeface="Arial" panose="020B0604020202020204"/>
              </a:rPr>
              <a:t>Prinsip</a:t>
            </a:r>
            <a:r>
              <a:rPr sz="3100" b="1" spc="140" dirty="0">
                <a:solidFill>
                  <a:srgbClr val="0000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100" b="1" spc="-20" dirty="0">
                <a:solidFill>
                  <a:srgbClr val="0000FF"/>
                </a:solidFill>
                <a:latin typeface="Arial" panose="020B0604020202020204"/>
                <a:cs typeface="Arial" panose="020B0604020202020204"/>
              </a:rPr>
              <a:t>SPS:</a:t>
            </a:r>
            <a:endParaRPr sz="31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85800" y="0"/>
            <a:ext cx="17145000" cy="9505950"/>
            <a:chOff x="571500" y="0"/>
            <a:chExt cx="8572500" cy="4752975"/>
          </a:xfrm>
        </p:grpSpPr>
        <p:pic>
          <p:nvPicPr>
            <p:cNvPr id="4" name="object 4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15050" y="0"/>
              <a:ext cx="3028950" cy="439102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71500" y="4257675"/>
              <a:ext cx="5648325" cy="495300"/>
            </a:xfrm>
            <a:custGeom>
              <a:avLst/>
              <a:gdLst/>
              <a:ahLst/>
              <a:cxnLst/>
              <a:rect l="l" t="t" r="r" b="b"/>
              <a:pathLst>
                <a:path w="5648325" h="495300">
                  <a:moveTo>
                    <a:pt x="5648325" y="0"/>
                  </a:moveTo>
                  <a:lnTo>
                    <a:pt x="0" y="0"/>
                  </a:lnTo>
                  <a:lnTo>
                    <a:pt x="0" y="495300"/>
                  </a:lnTo>
                  <a:lnTo>
                    <a:pt x="5648325" y="495300"/>
                  </a:lnTo>
                  <a:lnTo>
                    <a:pt x="56483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43630" y="1044054"/>
              <a:ext cx="1412124" cy="56567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433701" y="880999"/>
              <a:ext cx="1447800" cy="733425"/>
            </a:xfrm>
            <a:custGeom>
              <a:avLst/>
              <a:gdLst/>
              <a:ahLst/>
              <a:cxnLst/>
              <a:rect l="l" t="t" r="r" b="b"/>
              <a:pathLst>
                <a:path w="1447800" h="733425">
                  <a:moveTo>
                    <a:pt x="125094" y="0"/>
                  </a:moveTo>
                  <a:lnTo>
                    <a:pt x="1322577" y="0"/>
                  </a:lnTo>
                  <a:lnTo>
                    <a:pt x="1347597" y="2539"/>
                  </a:lnTo>
                  <a:lnTo>
                    <a:pt x="1392427" y="21462"/>
                  </a:lnTo>
                  <a:lnTo>
                    <a:pt x="1426337" y="55372"/>
                  </a:lnTo>
                  <a:lnTo>
                    <a:pt x="1445260" y="100202"/>
                  </a:lnTo>
                  <a:lnTo>
                    <a:pt x="1447800" y="125222"/>
                  </a:lnTo>
                  <a:lnTo>
                    <a:pt x="1447800" y="608329"/>
                  </a:lnTo>
                  <a:lnTo>
                    <a:pt x="1437894" y="656843"/>
                  </a:lnTo>
                  <a:lnTo>
                    <a:pt x="1410970" y="696722"/>
                  </a:lnTo>
                  <a:lnTo>
                    <a:pt x="1371091" y="723646"/>
                  </a:lnTo>
                  <a:lnTo>
                    <a:pt x="1322577" y="733425"/>
                  </a:lnTo>
                  <a:lnTo>
                    <a:pt x="125094" y="733425"/>
                  </a:lnTo>
                  <a:lnTo>
                    <a:pt x="76581" y="723646"/>
                  </a:lnTo>
                  <a:lnTo>
                    <a:pt x="36703" y="696722"/>
                  </a:lnTo>
                  <a:lnTo>
                    <a:pt x="9779" y="656843"/>
                  </a:lnTo>
                  <a:lnTo>
                    <a:pt x="0" y="608329"/>
                  </a:lnTo>
                  <a:lnTo>
                    <a:pt x="0" y="125222"/>
                  </a:lnTo>
                  <a:lnTo>
                    <a:pt x="9779" y="76708"/>
                  </a:lnTo>
                  <a:lnTo>
                    <a:pt x="36703" y="36829"/>
                  </a:lnTo>
                  <a:lnTo>
                    <a:pt x="76581" y="9905"/>
                  </a:lnTo>
                  <a:lnTo>
                    <a:pt x="125094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600"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863088" y="123188"/>
            <a:ext cx="14561820" cy="1577975"/>
          </a:xfrm>
          <a:prstGeom prst="rect">
            <a:avLst/>
          </a:prstGeom>
        </p:spPr>
        <p:txBody>
          <a:bodyPr vert="horz" wrap="square" lIns="0" tIns="255142" rIns="0" bIns="0" rtlCol="0">
            <a:spAutoFit/>
          </a:bodyPr>
          <a:lstStyle/>
          <a:p>
            <a:pPr marL="114300">
              <a:lnSpc>
                <a:spcPct val="100000"/>
              </a:lnSpc>
              <a:spcBef>
                <a:spcPts val="125"/>
              </a:spcBef>
            </a:pPr>
            <a:r>
              <a:rPr sz="4300" dirty="0"/>
              <a:t>Menerapkan</a:t>
            </a:r>
            <a:r>
              <a:rPr sz="4300" spc="100" dirty="0"/>
              <a:t> </a:t>
            </a:r>
            <a:r>
              <a:rPr sz="4300" dirty="0"/>
              <a:t>SPS</a:t>
            </a:r>
            <a:r>
              <a:rPr sz="4300" spc="125" dirty="0"/>
              <a:t> </a:t>
            </a:r>
            <a:r>
              <a:rPr sz="4300" dirty="0"/>
              <a:t>-</a:t>
            </a:r>
            <a:r>
              <a:rPr sz="4300" spc="125" dirty="0"/>
              <a:t> </a:t>
            </a:r>
            <a:r>
              <a:rPr lang="en-US" sz="4300" spc="125" dirty="0"/>
              <a:t>GRM</a:t>
            </a:r>
            <a:br>
              <a:rPr sz="4300" spc="125" dirty="0"/>
            </a:br>
            <a:r>
              <a:rPr sz="4300" spc="-25" dirty="0"/>
              <a:t>G</a:t>
            </a:r>
            <a:r>
              <a:rPr lang="en-US" sz="4300" spc="-25" dirty="0"/>
              <a:t>rievance </a:t>
            </a:r>
            <a:r>
              <a:rPr sz="4300" spc="-25" dirty="0"/>
              <a:t>R</a:t>
            </a:r>
            <a:r>
              <a:rPr lang="en-US" sz="4300" spc="-25" dirty="0"/>
              <a:t>edress </a:t>
            </a:r>
            <a:r>
              <a:rPr sz="4300" spc="-25" dirty="0"/>
              <a:t>M</a:t>
            </a:r>
            <a:r>
              <a:rPr lang="en-US" sz="4300" spc="-25" dirty="0"/>
              <a:t>echanism</a:t>
            </a:r>
            <a:endParaRPr lang="en-US" sz="4300" spc="-25" dirty="0"/>
          </a:p>
        </p:txBody>
      </p:sp>
      <p:sp>
        <p:nvSpPr>
          <p:cNvPr id="9" name="object 9"/>
          <p:cNvSpPr txBox="1"/>
          <p:nvPr/>
        </p:nvSpPr>
        <p:spPr>
          <a:xfrm>
            <a:off x="1107438" y="3728084"/>
            <a:ext cx="11212830" cy="335978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89280">
              <a:lnSpc>
                <a:spcPct val="100000"/>
              </a:lnSpc>
              <a:spcBef>
                <a:spcPts val="780"/>
              </a:spcBef>
            </a:pPr>
            <a:r>
              <a:rPr sz="3600" b="1" dirty="0">
                <a:latin typeface="Arial" panose="020B0604020202020204"/>
                <a:cs typeface="Arial" panose="020B0604020202020204"/>
              </a:rPr>
              <a:t>Konsultasi:</a:t>
            </a:r>
            <a:r>
              <a:rPr sz="3600" b="1" spc="-55" dirty="0"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latin typeface="Arial MT"/>
                <a:cs typeface="Arial MT"/>
              </a:rPr>
              <a:t>memahami</a:t>
            </a:r>
            <a:r>
              <a:rPr sz="3600" spc="-20" dirty="0">
                <a:latin typeface="Arial MT"/>
                <a:cs typeface="Arial MT"/>
              </a:rPr>
              <a:t> </a:t>
            </a:r>
            <a:r>
              <a:rPr sz="3600" dirty="0">
                <a:latin typeface="Arial MT"/>
                <a:cs typeface="Arial MT"/>
              </a:rPr>
              <a:t>pendapat,</a:t>
            </a:r>
            <a:r>
              <a:rPr sz="3600" spc="-45" dirty="0">
                <a:latin typeface="Arial MT"/>
                <a:cs typeface="Arial MT"/>
              </a:rPr>
              <a:t> </a:t>
            </a:r>
            <a:r>
              <a:rPr sz="3600" spc="-10" dirty="0">
                <a:latin typeface="Arial MT"/>
                <a:cs typeface="Arial MT"/>
              </a:rPr>
              <a:t>kekhawatiran, </a:t>
            </a:r>
            <a:r>
              <a:rPr sz="3600" dirty="0">
                <a:latin typeface="Arial MT"/>
                <a:cs typeface="Arial MT"/>
              </a:rPr>
              <a:t>dan</a:t>
            </a:r>
            <a:r>
              <a:rPr sz="3600" spc="-50" dirty="0">
                <a:latin typeface="Arial MT"/>
                <a:cs typeface="Arial MT"/>
              </a:rPr>
              <a:t> </a:t>
            </a:r>
            <a:r>
              <a:rPr sz="3600" dirty="0">
                <a:latin typeface="Arial MT"/>
                <a:cs typeface="Arial MT"/>
              </a:rPr>
              <a:t>saran</a:t>
            </a:r>
            <a:r>
              <a:rPr sz="3600" spc="-15" dirty="0">
                <a:latin typeface="Arial MT"/>
                <a:cs typeface="Arial MT"/>
              </a:rPr>
              <a:t> </a:t>
            </a:r>
            <a:r>
              <a:rPr sz="3600" dirty="0">
                <a:latin typeface="Arial MT"/>
                <a:cs typeface="Arial MT"/>
              </a:rPr>
              <a:t>masyarakat tentang</a:t>
            </a:r>
            <a:r>
              <a:rPr sz="3600" spc="-40" dirty="0">
                <a:latin typeface="Arial MT"/>
                <a:cs typeface="Arial MT"/>
              </a:rPr>
              <a:t> </a:t>
            </a:r>
            <a:r>
              <a:rPr sz="3600" spc="-10" dirty="0">
                <a:latin typeface="Arial MT"/>
                <a:cs typeface="Arial MT"/>
              </a:rPr>
              <a:t>proyek.</a:t>
            </a:r>
            <a:endParaRPr sz="36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50"/>
              </a:spcBef>
            </a:pPr>
            <a:endParaRPr sz="3600">
              <a:latin typeface="Arial MT"/>
              <a:cs typeface="Arial MT"/>
            </a:endParaRPr>
          </a:p>
          <a:p>
            <a:pPr marL="12700" marR="429260">
              <a:lnSpc>
                <a:spcPct val="100000"/>
              </a:lnSpc>
            </a:pPr>
            <a:r>
              <a:rPr sz="3600" b="1" dirty="0">
                <a:latin typeface="Arial" panose="020B0604020202020204"/>
                <a:cs typeface="Arial" panose="020B0604020202020204"/>
              </a:rPr>
              <a:t>Penanganan</a:t>
            </a:r>
            <a:r>
              <a:rPr sz="3600" b="1" spc="-30" dirty="0">
                <a:latin typeface="Arial" panose="020B0604020202020204"/>
                <a:cs typeface="Arial" panose="020B0604020202020204"/>
              </a:rPr>
              <a:t> </a:t>
            </a:r>
            <a:r>
              <a:rPr sz="3600" b="1" dirty="0">
                <a:latin typeface="Arial" panose="020B0604020202020204"/>
                <a:cs typeface="Arial" panose="020B0604020202020204"/>
              </a:rPr>
              <a:t>Keluhan:</a:t>
            </a:r>
            <a:r>
              <a:rPr sz="3600" b="1" spc="-20" dirty="0"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latin typeface="Arial MT"/>
                <a:cs typeface="Arial MT"/>
              </a:rPr>
              <a:t>proses</a:t>
            </a:r>
            <a:r>
              <a:rPr sz="3600" spc="-20" dirty="0">
                <a:latin typeface="Arial MT"/>
                <a:cs typeface="Arial MT"/>
              </a:rPr>
              <a:t> </a:t>
            </a:r>
            <a:r>
              <a:rPr sz="3600" dirty="0">
                <a:latin typeface="Arial MT"/>
                <a:cs typeface="Arial MT"/>
              </a:rPr>
              <a:t>untuk</a:t>
            </a:r>
            <a:r>
              <a:rPr sz="3600" spc="-35" dirty="0">
                <a:latin typeface="Arial MT"/>
                <a:cs typeface="Arial MT"/>
              </a:rPr>
              <a:t> </a:t>
            </a:r>
            <a:r>
              <a:rPr sz="3600" spc="-10" dirty="0">
                <a:latin typeface="Arial MT"/>
                <a:cs typeface="Arial MT"/>
              </a:rPr>
              <a:t>memfasilitasi </a:t>
            </a:r>
            <a:r>
              <a:rPr sz="3600" dirty="0">
                <a:latin typeface="Arial MT"/>
                <a:cs typeface="Arial MT"/>
              </a:rPr>
              <a:t>penyelesaian</a:t>
            </a:r>
            <a:r>
              <a:rPr sz="3600" spc="-35" dirty="0">
                <a:latin typeface="Arial MT"/>
                <a:cs typeface="Arial MT"/>
              </a:rPr>
              <a:t> </a:t>
            </a:r>
            <a:r>
              <a:rPr sz="3600" dirty="0">
                <a:latin typeface="Arial MT"/>
                <a:cs typeface="Arial MT"/>
              </a:rPr>
              <a:t>keluhan</a:t>
            </a:r>
            <a:r>
              <a:rPr sz="3600" spc="-35" dirty="0">
                <a:latin typeface="Arial MT"/>
                <a:cs typeface="Arial MT"/>
              </a:rPr>
              <a:t> </a:t>
            </a:r>
            <a:r>
              <a:rPr sz="3600" dirty="0">
                <a:latin typeface="Arial MT"/>
                <a:cs typeface="Arial MT"/>
              </a:rPr>
              <a:t>dan</a:t>
            </a:r>
            <a:r>
              <a:rPr sz="3600" spc="-35" dirty="0">
                <a:latin typeface="Arial MT"/>
                <a:cs typeface="Arial MT"/>
              </a:rPr>
              <a:t> </a:t>
            </a:r>
            <a:r>
              <a:rPr sz="3600" dirty="0">
                <a:latin typeface="Arial MT"/>
                <a:cs typeface="Arial MT"/>
              </a:rPr>
              <a:t>pengaduan</a:t>
            </a:r>
            <a:r>
              <a:rPr sz="3600" spc="-35" dirty="0">
                <a:latin typeface="Arial MT"/>
                <a:cs typeface="Arial MT"/>
              </a:rPr>
              <a:t> </a:t>
            </a:r>
            <a:r>
              <a:rPr sz="3600" spc="-10" dirty="0">
                <a:latin typeface="Arial MT"/>
                <a:cs typeface="Arial MT"/>
              </a:rPr>
              <a:t>tentang proyek.</a:t>
            </a:r>
            <a:endParaRPr sz="2800">
              <a:latin typeface="Arial MT"/>
              <a:cs typeface="Arial MT"/>
            </a:endParaRPr>
          </a:p>
        </p:txBody>
      </p:sp>
      <p:sp>
        <p:nvSpPr>
          <p:cNvPr id="12" name="Text Box 11"/>
          <p:cNvSpPr txBox="1"/>
          <p:nvPr/>
        </p:nvSpPr>
        <p:spPr>
          <a:xfrm>
            <a:off x="8001635" y="1967230"/>
            <a:ext cx="320675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sz="2400" spc="-10" dirty="0">
                <a:latin typeface="Arial MT"/>
                <a:cs typeface="Arial MT"/>
                <a:sym typeface="+mn-ea"/>
              </a:rPr>
              <a:t>Mekanisme</a:t>
            </a:r>
            <a:r>
              <a:rPr sz="2400" spc="500" dirty="0">
                <a:latin typeface="Arial MT"/>
                <a:cs typeface="Arial MT"/>
                <a:sym typeface="+mn-ea"/>
              </a:rPr>
              <a:t> </a:t>
            </a:r>
            <a:r>
              <a:rPr sz="2400" dirty="0">
                <a:latin typeface="Arial MT"/>
                <a:cs typeface="Arial MT"/>
                <a:sym typeface="+mn-ea"/>
              </a:rPr>
              <a:t>Konsultasi</a:t>
            </a:r>
            <a:r>
              <a:rPr sz="2400" spc="190" dirty="0">
                <a:latin typeface="Arial MT"/>
                <a:cs typeface="Arial MT"/>
                <a:sym typeface="+mn-ea"/>
              </a:rPr>
              <a:t> </a:t>
            </a:r>
            <a:r>
              <a:rPr sz="2400" spc="-25" dirty="0">
                <a:latin typeface="Arial MT"/>
                <a:cs typeface="Arial MT"/>
                <a:sym typeface="+mn-ea"/>
              </a:rPr>
              <a:t>dan </a:t>
            </a:r>
            <a:r>
              <a:rPr sz="2400" dirty="0">
                <a:latin typeface="Arial MT"/>
                <a:cs typeface="Arial MT"/>
                <a:sym typeface="+mn-ea"/>
              </a:rPr>
              <a:t>Penanganan</a:t>
            </a:r>
            <a:r>
              <a:rPr sz="2400" spc="220" dirty="0">
                <a:latin typeface="Arial MT"/>
                <a:cs typeface="Arial MT"/>
                <a:sym typeface="+mn-ea"/>
              </a:rPr>
              <a:t> </a:t>
            </a:r>
            <a:r>
              <a:rPr sz="2400" spc="-10" dirty="0">
                <a:latin typeface="Arial MT"/>
                <a:cs typeface="Arial MT"/>
                <a:sym typeface="+mn-ea"/>
              </a:rPr>
              <a:t>Keluhan</a:t>
            </a:r>
            <a:endParaRPr lang="en-US" sz="24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299548" y="8110489"/>
            <a:ext cx="3988452" cy="2176511"/>
          </a:xfrm>
          <a:custGeom>
            <a:avLst/>
            <a:gdLst/>
            <a:ahLst/>
            <a:cxnLst/>
            <a:rect l="l" t="t" r="r" b="b"/>
            <a:pathLst>
              <a:path w="9026830" h="6420333">
                <a:moveTo>
                  <a:pt x="0" y="0"/>
                </a:moveTo>
                <a:lnTo>
                  <a:pt x="9026830" y="0"/>
                </a:lnTo>
                <a:lnTo>
                  <a:pt x="9026830" y="6420333"/>
                </a:lnTo>
                <a:lnTo>
                  <a:pt x="0" y="6420333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3190086" y="895153"/>
            <a:ext cx="11585340" cy="8496693"/>
          </a:xfrm>
          <a:custGeom>
            <a:avLst/>
            <a:gdLst/>
            <a:ahLst/>
            <a:cxnLst/>
            <a:rect l="l" t="t" r="r" b="b"/>
            <a:pathLst>
              <a:path w="11585340" h="8496693">
                <a:moveTo>
                  <a:pt x="0" y="0"/>
                </a:moveTo>
                <a:lnTo>
                  <a:pt x="11585340" y="0"/>
                </a:lnTo>
                <a:lnTo>
                  <a:pt x="11585340" y="8496694"/>
                </a:lnTo>
                <a:lnTo>
                  <a:pt x="0" y="849669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0353" y="8462478"/>
            <a:ext cx="2069448" cy="1824522"/>
          </a:xfrm>
          <a:custGeom>
            <a:avLst/>
            <a:gdLst/>
            <a:ahLst/>
            <a:cxnLst/>
            <a:rect l="l" t="t" r="r" b="b"/>
            <a:pathLst>
              <a:path w="4240756" h="3885592">
                <a:moveTo>
                  <a:pt x="0" y="0"/>
                </a:moveTo>
                <a:lnTo>
                  <a:pt x="4240756" y="0"/>
                </a:lnTo>
                <a:lnTo>
                  <a:pt x="4240756" y="3885592"/>
                </a:lnTo>
                <a:lnTo>
                  <a:pt x="0" y="388559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4604887" y="8462478"/>
            <a:ext cx="3542761" cy="1824522"/>
          </a:xfrm>
          <a:custGeom>
            <a:avLst/>
            <a:gdLst/>
            <a:ahLst/>
            <a:cxnLst/>
            <a:rect l="l" t="t" r="r" b="b"/>
            <a:pathLst>
              <a:path w="3542761" h="1824522">
                <a:moveTo>
                  <a:pt x="0" y="0"/>
                </a:moveTo>
                <a:lnTo>
                  <a:pt x="3542761" y="0"/>
                </a:lnTo>
                <a:lnTo>
                  <a:pt x="3542761" y="1824522"/>
                </a:lnTo>
                <a:lnTo>
                  <a:pt x="0" y="182452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pic>
        <p:nvPicPr>
          <p:cNvPr id="9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609600" y="-107059"/>
            <a:ext cx="6991613" cy="200442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8448125" y="24034"/>
            <a:ext cx="9677400" cy="107204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0055" indent="-440055" algn="ctr" defTabSz="457200"/>
            <a:r>
              <a:rPr lang="en-ID" sz="4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Screening </a:t>
            </a:r>
            <a:r>
              <a:rPr lang="en-ID" sz="40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Dokumen</a:t>
            </a:r>
            <a:r>
              <a:rPr lang="en-ID" sz="4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40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Lingkungan</a:t>
            </a:r>
            <a:endParaRPr lang="en-ID" sz="40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40055" indent="-440055" algn="ctr" defTabSz="457200"/>
            <a:r>
              <a:rPr lang="en-ID" sz="40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Sesuai</a:t>
            </a:r>
            <a:r>
              <a:rPr lang="en-ID" sz="4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PERMEN LHK No 4 Th 2021</a:t>
            </a:r>
            <a:endParaRPr lang="id-ID" sz="40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92375" y="1355090"/>
            <a:ext cx="15228570" cy="86474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299548" y="8110489"/>
            <a:ext cx="3988452" cy="2176511"/>
          </a:xfrm>
          <a:custGeom>
            <a:avLst/>
            <a:gdLst/>
            <a:ahLst/>
            <a:cxnLst/>
            <a:rect l="l" t="t" r="r" b="b"/>
            <a:pathLst>
              <a:path w="9026830" h="6420333">
                <a:moveTo>
                  <a:pt x="0" y="0"/>
                </a:moveTo>
                <a:lnTo>
                  <a:pt x="9026830" y="0"/>
                </a:lnTo>
                <a:lnTo>
                  <a:pt x="9026830" y="6420333"/>
                </a:lnTo>
                <a:lnTo>
                  <a:pt x="0" y="6420333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2458" y="8462478"/>
            <a:ext cx="2069448" cy="1824522"/>
          </a:xfrm>
          <a:custGeom>
            <a:avLst/>
            <a:gdLst/>
            <a:ahLst/>
            <a:cxnLst/>
            <a:rect l="l" t="t" r="r" b="b"/>
            <a:pathLst>
              <a:path w="4240756" h="3885592">
                <a:moveTo>
                  <a:pt x="0" y="0"/>
                </a:moveTo>
                <a:lnTo>
                  <a:pt x="4240756" y="0"/>
                </a:lnTo>
                <a:lnTo>
                  <a:pt x="4240756" y="3885592"/>
                </a:lnTo>
                <a:lnTo>
                  <a:pt x="0" y="38855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4604887" y="8462478"/>
            <a:ext cx="3542761" cy="1824522"/>
          </a:xfrm>
          <a:custGeom>
            <a:avLst/>
            <a:gdLst/>
            <a:ahLst/>
            <a:cxnLst/>
            <a:rect l="l" t="t" r="r" b="b"/>
            <a:pathLst>
              <a:path w="3542761" h="1824522">
                <a:moveTo>
                  <a:pt x="0" y="0"/>
                </a:moveTo>
                <a:lnTo>
                  <a:pt x="3542761" y="0"/>
                </a:lnTo>
                <a:lnTo>
                  <a:pt x="3542761" y="1824522"/>
                </a:lnTo>
                <a:lnTo>
                  <a:pt x="0" y="182452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609600" y="-107059"/>
            <a:ext cx="6991613" cy="2004423"/>
          </a:xfrm>
          <a:prstGeom prst="rect">
            <a:avLst/>
          </a:prstGeom>
        </p:spPr>
      </p:pic>
      <p:sp>
        <p:nvSpPr>
          <p:cNvPr id="6" name="Freeform 10"/>
          <p:cNvSpPr/>
          <p:nvPr/>
        </p:nvSpPr>
        <p:spPr>
          <a:xfrm rot="16200000">
            <a:off x="-1567828" y="4465378"/>
            <a:ext cx="5173736" cy="870856"/>
          </a:xfrm>
          <a:custGeom>
            <a:avLst/>
            <a:gdLst/>
            <a:ahLst/>
            <a:cxnLst/>
            <a:rect l="l" t="t" r="r" b="b"/>
            <a:pathLst>
              <a:path w="4461826" h="682302">
                <a:moveTo>
                  <a:pt x="26963" y="0"/>
                </a:moveTo>
                <a:lnTo>
                  <a:pt x="4434863" y="0"/>
                </a:lnTo>
                <a:cubicBezTo>
                  <a:pt x="4442015" y="0"/>
                  <a:pt x="4448873" y="2841"/>
                  <a:pt x="4453929" y="7897"/>
                </a:cubicBezTo>
                <a:cubicBezTo>
                  <a:pt x="4458986" y="12954"/>
                  <a:pt x="4461826" y="19812"/>
                  <a:pt x="4461826" y="26963"/>
                </a:cubicBezTo>
                <a:lnTo>
                  <a:pt x="4461826" y="655340"/>
                </a:lnTo>
                <a:cubicBezTo>
                  <a:pt x="4461826" y="670231"/>
                  <a:pt x="4449754" y="682302"/>
                  <a:pt x="4434863" y="682302"/>
                </a:cubicBezTo>
                <a:lnTo>
                  <a:pt x="26963" y="682302"/>
                </a:lnTo>
                <a:cubicBezTo>
                  <a:pt x="19812" y="682302"/>
                  <a:pt x="12954" y="679462"/>
                  <a:pt x="7897" y="674405"/>
                </a:cubicBezTo>
                <a:cubicBezTo>
                  <a:pt x="2841" y="669349"/>
                  <a:pt x="0" y="662491"/>
                  <a:pt x="0" y="655340"/>
                </a:cubicBezTo>
                <a:lnTo>
                  <a:pt x="0" y="26963"/>
                </a:lnTo>
                <a:cubicBezTo>
                  <a:pt x="0" y="19812"/>
                  <a:pt x="2841" y="12954"/>
                  <a:pt x="7897" y="7897"/>
                </a:cubicBezTo>
                <a:cubicBezTo>
                  <a:pt x="12954" y="2841"/>
                  <a:pt x="19812" y="0"/>
                  <a:pt x="26963" y="0"/>
                </a:cubicBezTo>
                <a:close/>
              </a:path>
            </a:pathLst>
          </a:custGeom>
          <a:solidFill>
            <a:srgbClr val="E7F5FF"/>
          </a:solidFill>
          <a:ln w="38100" cap="rnd">
            <a:solidFill>
              <a:srgbClr val="1B3344"/>
            </a:solidFill>
            <a:prstDash val="solid"/>
            <a:round/>
          </a:ln>
        </p:spPr>
        <p:txBody>
          <a:bodyPr/>
          <a:lstStyle/>
          <a:p>
            <a:endParaRPr lang="en-US" dirty="0"/>
          </a:p>
        </p:txBody>
      </p:sp>
      <p:pic>
        <p:nvPicPr>
          <p:cNvPr id="8" name="Gambar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09801" y="1562100"/>
            <a:ext cx="6991613" cy="8216693"/>
          </a:xfrm>
          <a:prstGeom prst="rect">
            <a:avLst/>
          </a:prstGeom>
        </p:spPr>
      </p:pic>
      <p:sp>
        <p:nvSpPr>
          <p:cNvPr id="11" name="TextBox 8"/>
          <p:cNvSpPr txBox="1"/>
          <p:nvPr/>
        </p:nvSpPr>
        <p:spPr>
          <a:xfrm rot="16200000">
            <a:off x="-537411" y="4669016"/>
            <a:ext cx="3112902" cy="3202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3200" b="1" dirty="0">
                <a:solidFill>
                  <a:schemeClr val="bg1"/>
                </a:solidFill>
              </a:rPr>
              <a:t>SPPL</a:t>
            </a:r>
            <a:endParaRPr lang="en-US" sz="3200" b="1" dirty="0">
              <a:solidFill>
                <a:schemeClr val="bg1"/>
              </a:solidFill>
            </a:endParaRPr>
          </a:p>
        </p:txBody>
      </p:sp>
      <p:pic>
        <p:nvPicPr>
          <p:cNvPr id="13" name="Gambar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668000" y="269341"/>
            <a:ext cx="5867692" cy="1708724"/>
          </a:xfrm>
          <a:prstGeom prst="rect">
            <a:avLst/>
          </a:prstGeom>
        </p:spPr>
      </p:pic>
      <p:cxnSp>
        <p:nvCxnSpPr>
          <p:cNvPr id="14" name="Konektor Panah Lurus 19"/>
          <p:cNvCxnSpPr/>
          <p:nvPr/>
        </p:nvCxnSpPr>
        <p:spPr>
          <a:xfrm flipV="1">
            <a:off x="8952364" y="4492939"/>
            <a:ext cx="801236" cy="533275"/>
          </a:xfrm>
          <a:prstGeom prst="straightConnector1">
            <a:avLst/>
          </a:prstGeom>
          <a:ln w="41275">
            <a:solidFill>
              <a:schemeClr val="bg1">
                <a:alpha val="5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Konektor Panah Lurus 28"/>
          <p:cNvCxnSpPr/>
          <p:nvPr/>
        </p:nvCxnSpPr>
        <p:spPr>
          <a:xfrm flipV="1">
            <a:off x="8077269" y="5026214"/>
            <a:ext cx="2348813" cy="519159"/>
          </a:xfrm>
          <a:prstGeom prst="straightConnector1">
            <a:avLst/>
          </a:prstGeom>
          <a:ln w="41275">
            <a:solidFill>
              <a:schemeClr val="bg1">
                <a:alpha val="5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Konektor Panah Lurus 20"/>
          <p:cNvCxnSpPr/>
          <p:nvPr/>
        </p:nvCxnSpPr>
        <p:spPr>
          <a:xfrm flipV="1">
            <a:off x="6709117" y="5545373"/>
            <a:ext cx="3958883" cy="526153"/>
          </a:xfrm>
          <a:prstGeom prst="straightConnector1">
            <a:avLst/>
          </a:prstGeom>
          <a:ln w="41275">
            <a:solidFill>
              <a:schemeClr val="bg1">
                <a:alpha val="5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Konektor Panah Lurus 21"/>
          <p:cNvCxnSpPr/>
          <p:nvPr/>
        </p:nvCxnSpPr>
        <p:spPr>
          <a:xfrm>
            <a:off x="7696200" y="6071526"/>
            <a:ext cx="3429000" cy="0"/>
          </a:xfrm>
          <a:prstGeom prst="straightConnector1">
            <a:avLst/>
          </a:prstGeom>
          <a:ln w="41275">
            <a:solidFill>
              <a:schemeClr val="bg1">
                <a:alpha val="5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Kotak Teks 17"/>
          <p:cNvSpPr txBox="1"/>
          <p:nvPr/>
        </p:nvSpPr>
        <p:spPr>
          <a:xfrm>
            <a:off x="9753600" y="3608145"/>
            <a:ext cx="5867692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/>
              <a:t>Perlu</a:t>
            </a:r>
            <a:r>
              <a:rPr lang="en-US" dirty="0"/>
              <a:t> </a:t>
            </a:r>
            <a:r>
              <a:rPr lang="en-US" dirty="0" err="1"/>
              <a:t>perhatian</a:t>
            </a:r>
            <a:r>
              <a:rPr lang="en-US" dirty="0"/>
              <a:t>:</a:t>
            </a:r>
            <a:endParaRPr lang="en-US" dirty="0"/>
          </a:p>
          <a:p>
            <a:endParaRPr lang="en-US" dirty="0"/>
          </a:p>
          <a:p>
            <a:pPr algn="r"/>
            <a:r>
              <a:rPr lang="en-US" dirty="0"/>
              <a:t>Tata Ruang: KKPR dan/</a:t>
            </a:r>
            <a:r>
              <a:rPr lang="en-US" dirty="0" err="1"/>
              <a:t>atau</a:t>
            </a:r>
            <a:r>
              <a:rPr lang="en-US" dirty="0"/>
              <a:t> KKPRL (PP 21 / 2021)</a:t>
            </a:r>
            <a:endParaRPr lang="en-US" dirty="0"/>
          </a:p>
          <a:p>
            <a:pPr algn="r"/>
            <a:endParaRPr lang="en-US" dirty="0"/>
          </a:p>
          <a:p>
            <a:pPr algn="r"/>
            <a:r>
              <a:rPr lang="en-US" dirty="0"/>
              <a:t>LB3: TPS LB3 (</a:t>
            </a:r>
            <a:r>
              <a:rPr lang="en-US" dirty="0" err="1"/>
              <a:t>Permen</a:t>
            </a:r>
            <a:r>
              <a:rPr lang="en-US" dirty="0"/>
              <a:t> LHK 6 / 2021)</a:t>
            </a:r>
            <a:endParaRPr lang="en-US" dirty="0"/>
          </a:p>
          <a:p>
            <a:pPr algn="r"/>
            <a:endParaRPr lang="en-US" dirty="0"/>
          </a:p>
          <a:p>
            <a:pPr algn="r"/>
            <a:r>
              <a:rPr lang="en-US" dirty="0" err="1"/>
              <a:t>Limbah</a:t>
            </a:r>
            <a:r>
              <a:rPr lang="en-US" dirty="0"/>
              <a:t> </a:t>
            </a:r>
            <a:r>
              <a:rPr lang="en-US" dirty="0" err="1"/>
              <a:t>Cair</a:t>
            </a:r>
            <a:r>
              <a:rPr lang="en-US" dirty="0"/>
              <a:t>: IPAL (</a:t>
            </a:r>
            <a:r>
              <a:rPr lang="en-US" dirty="0" err="1"/>
              <a:t>Permen</a:t>
            </a:r>
            <a:r>
              <a:rPr lang="en-US" dirty="0"/>
              <a:t> KKP 75/2016)</a:t>
            </a:r>
            <a:endParaRPr lang="en-US" dirty="0"/>
          </a:p>
          <a:p>
            <a:pPr algn="r"/>
            <a:endParaRPr lang="en-US" dirty="0"/>
          </a:p>
          <a:p>
            <a:pPr algn="r"/>
            <a:r>
              <a:rPr lang="en-US" dirty="0" err="1"/>
              <a:t>Emisi</a:t>
            </a:r>
            <a:r>
              <a:rPr lang="en-US" dirty="0"/>
              <a:t>: Genset (</a:t>
            </a:r>
            <a:r>
              <a:rPr lang="en-US" dirty="0" err="1"/>
              <a:t>Kepmen</a:t>
            </a:r>
            <a:r>
              <a:rPr lang="en-US" dirty="0"/>
              <a:t> LH 13/1995)</a:t>
            </a:r>
            <a:endParaRPr lang="en-US" dirty="0"/>
          </a:p>
        </p:txBody>
      </p:sp>
      <p:pic>
        <p:nvPicPr>
          <p:cNvPr id="22" name="Gambar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09601" y="7747552"/>
            <a:ext cx="4511495" cy="2031241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299548" y="8110489"/>
            <a:ext cx="3988452" cy="2176511"/>
          </a:xfrm>
          <a:custGeom>
            <a:avLst/>
            <a:gdLst/>
            <a:ahLst/>
            <a:cxnLst/>
            <a:rect l="l" t="t" r="r" b="b"/>
            <a:pathLst>
              <a:path w="9026830" h="6420333">
                <a:moveTo>
                  <a:pt x="0" y="0"/>
                </a:moveTo>
                <a:lnTo>
                  <a:pt x="9026830" y="0"/>
                </a:lnTo>
                <a:lnTo>
                  <a:pt x="9026830" y="6420333"/>
                </a:lnTo>
                <a:lnTo>
                  <a:pt x="0" y="6420333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2209800" y="1409700"/>
            <a:ext cx="11585340" cy="8496693"/>
          </a:xfrm>
          <a:custGeom>
            <a:avLst/>
            <a:gdLst/>
            <a:ahLst/>
            <a:cxnLst/>
            <a:rect l="l" t="t" r="r" b="b"/>
            <a:pathLst>
              <a:path w="11585340" h="8496693">
                <a:moveTo>
                  <a:pt x="0" y="0"/>
                </a:moveTo>
                <a:lnTo>
                  <a:pt x="11585340" y="0"/>
                </a:lnTo>
                <a:lnTo>
                  <a:pt x="11585340" y="8496694"/>
                </a:lnTo>
                <a:lnTo>
                  <a:pt x="0" y="849669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0353" y="8462478"/>
            <a:ext cx="2069448" cy="1824522"/>
          </a:xfrm>
          <a:custGeom>
            <a:avLst/>
            <a:gdLst/>
            <a:ahLst/>
            <a:cxnLst/>
            <a:rect l="l" t="t" r="r" b="b"/>
            <a:pathLst>
              <a:path w="4240756" h="3885592">
                <a:moveTo>
                  <a:pt x="0" y="0"/>
                </a:moveTo>
                <a:lnTo>
                  <a:pt x="4240756" y="0"/>
                </a:lnTo>
                <a:lnTo>
                  <a:pt x="4240756" y="3885592"/>
                </a:lnTo>
                <a:lnTo>
                  <a:pt x="0" y="388559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4604887" y="8462478"/>
            <a:ext cx="3542761" cy="1824522"/>
          </a:xfrm>
          <a:custGeom>
            <a:avLst/>
            <a:gdLst/>
            <a:ahLst/>
            <a:cxnLst/>
            <a:rect l="l" t="t" r="r" b="b"/>
            <a:pathLst>
              <a:path w="3542761" h="1824522">
                <a:moveTo>
                  <a:pt x="0" y="0"/>
                </a:moveTo>
                <a:lnTo>
                  <a:pt x="3542761" y="0"/>
                </a:lnTo>
                <a:lnTo>
                  <a:pt x="3542761" y="1824522"/>
                </a:lnTo>
                <a:lnTo>
                  <a:pt x="0" y="182452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pic>
        <p:nvPicPr>
          <p:cNvPr id="9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609600" y="-107059"/>
            <a:ext cx="6991613" cy="200442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7162800" y="24034"/>
            <a:ext cx="10962725" cy="107204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0055" indent="-440055" algn="ctr" defTabSz="457200"/>
            <a:r>
              <a:rPr lang="en-ID" sz="4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BENEFIT IISA PROJECT - IPAL</a:t>
            </a:r>
            <a:endParaRPr lang="id-ID" sz="40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Kotak Teks 6"/>
          <p:cNvSpPr txBox="1"/>
          <p:nvPr/>
        </p:nvSpPr>
        <p:spPr>
          <a:xfrm>
            <a:off x="4343399" y="1926617"/>
            <a:ext cx="7772401" cy="16837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>
              <a:lnSpc>
                <a:spcPct val="150000"/>
              </a:lnSpc>
            </a:pPr>
            <a:r>
              <a:rPr lang="en-US" sz="2400" dirty="0">
                <a:solidFill>
                  <a:schemeClr val="bg1"/>
                </a:solidFill>
                <a:cs typeface="Verdana" panose="020B0604030504040204"/>
              </a:rPr>
              <a:t>IISA Project </a:t>
            </a:r>
            <a:r>
              <a:rPr lang="en-US" sz="2400" dirty="0" err="1">
                <a:solidFill>
                  <a:schemeClr val="bg1"/>
                </a:solidFill>
                <a:cs typeface="Verdana" panose="020B0604030504040204"/>
              </a:rPr>
              <a:t>akan</a:t>
            </a:r>
            <a:r>
              <a:rPr lang="en-US" sz="2400" dirty="0">
                <a:solidFill>
                  <a:schemeClr val="bg1"/>
                </a:solidFill>
                <a:cs typeface="Verdana" panose="020B0604030504040204"/>
              </a:rPr>
              <a:t> </a:t>
            </a:r>
            <a:r>
              <a:rPr lang="en-US" sz="2400" dirty="0" err="1">
                <a:solidFill>
                  <a:schemeClr val="bg1"/>
                </a:solidFill>
                <a:cs typeface="Verdana" panose="020B0604030504040204"/>
              </a:rPr>
              <a:t>melakukan</a:t>
            </a:r>
            <a:r>
              <a:rPr lang="en-US" sz="2400" dirty="0">
                <a:solidFill>
                  <a:schemeClr val="bg1"/>
                </a:solidFill>
                <a:cs typeface="Verdana" panose="020B0604030504040204"/>
              </a:rPr>
              <a:t> </a:t>
            </a:r>
            <a:r>
              <a:rPr lang="en-US" sz="2400" dirty="0" err="1">
                <a:solidFill>
                  <a:schemeClr val="bg1"/>
                </a:solidFill>
                <a:cs typeface="Verdana" panose="020B0604030504040204"/>
              </a:rPr>
              <a:t>perlindungan</a:t>
            </a:r>
            <a:r>
              <a:rPr lang="en-US" sz="2400" dirty="0">
                <a:solidFill>
                  <a:schemeClr val="bg1"/>
                </a:solidFill>
                <a:cs typeface="Verdana" panose="020B0604030504040204"/>
              </a:rPr>
              <a:t> </a:t>
            </a:r>
            <a:r>
              <a:rPr lang="en-US" sz="2400" dirty="0" err="1">
                <a:solidFill>
                  <a:schemeClr val="bg1"/>
                </a:solidFill>
                <a:cs typeface="Verdana" panose="020B0604030504040204"/>
              </a:rPr>
              <a:t>lingkungan</a:t>
            </a:r>
            <a:r>
              <a:rPr lang="en-US" sz="2400" dirty="0">
                <a:solidFill>
                  <a:schemeClr val="bg1"/>
                </a:solidFill>
                <a:cs typeface="Verdana" panose="020B0604030504040204"/>
              </a:rPr>
              <a:t> </a:t>
            </a:r>
            <a:r>
              <a:rPr lang="en-US" sz="2400" dirty="0" err="1">
                <a:solidFill>
                  <a:schemeClr val="bg1"/>
                </a:solidFill>
                <a:cs typeface="Verdana" panose="020B0604030504040204"/>
              </a:rPr>
              <a:t>dengan</a:t>
            </a:r>
            <a:r>
              <a:rPr lang="en-US" sz="2400" dirty="0">
                <a:solidFill>
                  <a:schemeClr val="bg1"/>
                </a:solidFill>
                <a:cs typeface="Verdana" panose="020B0604030504040204"/>
              </a:rPr>
              <a:t> </a:t>
            </a:r>
            <a:r>
              <a:rPr lang="en-US" sz="2400" dirty="0" err="1">
                <a:solidFill>
                  <a:schemeClr val="bg1"/>
                </a:solidFill>
                <a:cs typeface="Verdana" panose="020B0604030504040204"/>
              </a:rPr>
              <a:t>melakukan</a:t>
            </a:r>
            <a:r>
              <a:rPr lang="en-US" sz="2400" dirty="0">
                <a:solidFill>
                  <a:schemeClr val="bg1"/>
                </a:solidFill>
                <a:cs typeface="Verdana" panose="020B0604030504040204"/>
              </a:rPr>
              <a:t> </a:t>
            </a:r>
            <a:r>
              <a:rPr lang="en-US" sz="2400" dirty="0" err="1">
                <a:solidFill>
                  <a:schemeClr val="bg1"/>
                </a:solidFill>
                <a:cs typeface="Verdana" panose="020B0604030504040204"/>
              </a:rPr>
              <a:t>penataan</a:t>
            </a:r>
            <a:r>
              <a:rPr lang="en-US" sz="2400" dirty="0">
                <a:solidFill>
                  <a:schemeClr val="bg1"/>
                </a:solidFill>
                <a:cs typeface="Verdana" panose="020B0604030504040204"/>
              </a:rPr>
              <a:t> / </a:t>
            </a:r>
            <a:r>
              <a:rPr lang="en-US" sz="2400" dirty="0" err="1">
                <a:solidFill>
                  <a:schemeClr val="bg1"/>
                </a:solidFill>
                <a:cs typeface="Verdana" panose="020B0604030504040204"/>
              </a:rPr>
              <a:t>pengaturan</a:t>
            </a:r>
            <a:r>
              <a:rPr lang="en-US" sz="2400" dirty="0">
                <a:solidFill>
                  <a:schemeClr val="bg1"/>
                </a:solidFill>
                <a:cs typeface="Verdana" panose="020B0604030504040204"/>
              </a:rPr>
              <a:t> </a:t>
            </a:r>
            <a:r>
              <a:rPr lang="en-US" sz="2400" dirty="0" err="1">
                <a:solidFill>
                  <a:schemeClr val="bg1"/>
                </a:solidFill>
                <a:cs typeface="Verdana" panose="020B0604030504040204"/>
              </a:rPr>
              <a:t>kolam</a:t>
            </a:r>
            <a:r>
              <a:rPr lang="en-US" sz="2400" dirty="0">
                <a:solidFill>
                  <a:schemeClr val="bg1"/>
                </a:solidFill>
                <a:cs typeface="Verdana" panose="020B0604030504040204"/>
              </a:rPr>
              <a:t> </a:t>
            </a:r>
            <a:r>
              <a:rPr lang="en-US" sz="2400" dirty="0" err="1">
                <a:solidFill>
                  <a:schemeClr val="bg1"/>
                </a:solidFill>
                <a:cs typeface="Verdana" panose="020B0604030504040204"/>
              </a:rPr>
              <a:t>berupa</a:t>
            </a:r>
            <a:r>
              <a:rPr lang="en-US" sz="2400" dirty="0">
                <a:solidFill>
                  <a:schemeClr val="bg1"/>
                </a:solidFill>
                <a:cs typeface="Verdana" panose="020B0604030504040204"/>
              </a:rPr>
              <a:t> Tandon – Kolam - IPAL</a:t>
            </a:r>
            <a:endParaRPr lang="id-ID" sz="2400" dirty="0">
              <a:solidFill>
                <a:schemeClr val="bg1"/>
              </a:solidFill>
              <a:cs typeface="Verdana" panose="020B0604030504040204"/>
            </a:endParaRPr>
          </a:p>
        </p:txBody>
      </p:sp>
      <p:sp>
        <p:nvSpPr>
          <p:cNvPr id="11" name="Kotak Teks 10"/>
          <p:cNvSpPr txBox="1"/>
          <p:nvPr/>
        </p:nvSpPr>
        <p:spPr>
          <a:xfrm>
            <a:off x="2886206" y="4127265"/>
            <a:ext cx="8939870" cy="4454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id-ID" sz="2400" kern="0" dirty="0">
                <a:solidFill>
                  <a:schemeClr val="bg1"/>
                </a:solidFill>
                <a:effectLst/>
                <a:highlight>
                  <a:srgbClr val="FFFFFF"/>
                </a:highlight>
                <a:ea typeface="Times New Roman" panose="02020603050405020304" pitchFamily="18" charset="0"/>
                <a:cs typeface="Calibri" panose="020F0502020204030204" pitchFamily="34" charset="0"/>
              </a:rPr>
              <a:t>Prinsip pada pengolahan air limbah tambak udang adalah melakukan perbaikan mutu air agar saat dibuang tidak mencemari lingkungan, khususnya perairan umum. Perbaikan mutu air limbah dilakukan dengan cara:</a:t>
            </a:r>
            <a:endParaRPr lang="id-ID" sz="2400" kern="100" dirty="0">
              <a:solidFill>
                <a:schemeClr val="bg1"/>
              </a:solidFill>
              <a:effectLst/>
              <a:highlight>
                <a:srgbClr val="FFFFFF"/>
              </a:highlight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id-ID" sz="2400" kern="0" dirty="0">
                <a:solidFill>
                  <a:schemeClr val="bg1"/>
                </a:solidFill>
                <a:effectLst/>
                <a:highlight>
                  <a:srgbClr val="FFFFFF"/>
                </a:highlight>
                <a:ea typeface="Times New Roman" panose="02020603050405020304" pitchFamily="18" charset="0"/>
                <a:cs typeface="Calibri" panose="020F0502020204030204" pitchFamily="34" charset="0"/>
              </a:rPr>
              <a:t>Memisahkan padatan dari air limbah</a:t>
            </a:r>
            <a:endParaRPr lang="id-ID" sz="2400" kern="100" dirty="0">
              <a:solidFill>
                <a:schemeClr val="bg1"/>
              </a:solidFill>
              <a:effectLst/>
              <a:highlight>
                <a:srgbClr val="FFFFFF"/>
              </a:highlight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id-ID" sz="2400" kern="0" dirty="0">
                <a:solidFill>
                  <a:schemeClr val="bg1"/>
                </a:solidFill>
                <a:effectLst/>
                <a:highlight>
                  <a:srgbClr val="FFFFFF"/>
                </a:highlight>
                <a:ea typeface="Times New Roman" panose="02020603050405020304" pitchFamily="18" charset="0"/>
                <a:cs typeface="Calibri" panose="020F0502020204030204" pitchFamily="34" charset="0"/>
              </a:rPr>
              <a:t>Mengurangi polutan dari air limbah, sehingga mutu hasil pengolahan IPAL tidak mencemari lingkungan sekitarnya</a:t>
            </a:r>
            <a:endParaRPr lang="id-ID" sz="2400" dirty="0">
              <a:solidFill>
                <a:schemeClr val="bg1"/>
              </a:solidFill>
              <a:cs typeface="Verdana" panose="020B0604030504040204"/>
            </a:endParaRPr>
          </a:p>
        </p:txBody>
      </p:sp>
      <p:pic>
        <p:nvPicPr>
          <p:cNvPr id="12" name="Gambar 11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51" t="15706" r="38352" b="9882"/>
          <a:stretch>
            <a:fillRect/>
          </a:stretch>
        </p:blipFill>
        <p:spPr>
          <a:xfrm>
            <a:off x="12330484" y="1490808"/>
            <a:ext cx="5534859" cy="4805473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6160" y="1181100"/>
            <a:ext cx="12801600" cy="1551940"/>
          </a:xfrm>
          <a:gradFill>
            <a:gsLst>
              <a:gs pos="0">
                <a:srgbClr val="FECF40"/>
              </a:gs>
              <a:gs pos="100000">
                <a:srgbClr val="846C21"/>
              </a:gs>
            </a:gsLst>
            <a:lin scaled="0"/>
          </a:gradFill>
          <a:ln>
            <a:noFill/>
          </a:ln>
        </p:spPr>
        <p:txBody>
          <a:bodyPr>
            <a:normAutofit fontScale="90000"/>
          </a:bodyPr>
          <a:p>
            <a:pPr algn="ctr"/>
            <a:r>
              <a:rPr lang="en-US"/>
              <a:t>pengelolaan lingkungan pada tambak udang</a:t>
            </a:r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1026160" y="3615055"/>
            <a:ext cx="15033625" cy="5376545"/>
          </a:xfrm>
        </p:spPr>
        <p:txBody>
          <a:bodyPr/>
          <a:p>
            <a:pPr algn="just"/>
            <a:r>
              <a:rPr lang="en-US" sz="3600">
                <a:ln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  <a:alpha val="43000"/>
                    </a:srgbClr>
                  </a:outerShdw>
                </a:effectLst>
                <a:latin typeface="Heiti SC Light" panose="02000000000000000000" charset="-122"/>
                <a:ea typeface="Heiti SC Light" panose="02000000000000000000" charset="-122"/>
              </a:rPr>
              <a:t>Pengelolaan lingkungan hidup pada tambak udang sangat penting untuk menjaga keberlanjutan industri budidaya udang dan mencegah dampak negatif terhadap lingkungan. </a:t>
            </a:r>
            <a:endParaRPr lang="en-US" sz="3600">
              <a:ln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  <a:alpha val="43000"/>
                  </a:srgbClr>
                </a:outerShdw>
              </a:effectLst>
              <a:latin typeface="Heiti SC Light" panose="02000000000000000000" charset="-122"/>
              <a:ea typeface="Heiti SC Light" panose="02000000000000000000" charset="-122"/>
            </a:endParaRPr>
          </a:p>
          <a:p>
            <a:pPr algn="just"/>
            <a:r>
              <a:rPr lang="en-US" sz="3600">
                <a:ln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  <a:alpha val="43000"/>
                    </a:srgbClr>
                  </a:outerShdw>
                </a:effectLst>
                <a:latin typeface="Heiti SC Light" panose="02000000000000000000" charset="-122"/>
                <a:ea typeface="Heiti SC Light" panose="02000000000000000000" charset="-122"/>
              </a:rPr>
              <a:t>Hal ini mencakup pengelolaan limbah, pemantauan kualitas air, dan pencegahan polusi. </a:t>
            </a:r>
            <a:endParaRPr lang="en-US" sz="3600">
              <a:ln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  <a:alpha val="43000"/>
                  </a:srgbClr>
                </a:outerShdw>
              </a:effectLst>
              <a:latin typeface="Heiti SC Light" panose="02000000000000000000" charset="-122"/>
              <a:ea typeface="Heiti SC Light" panose="02000000000000000000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6160" y="1181100"/>
            <a:ext cx="7385685" cy="1551940"/>
          </a:xfrm>
          <a:gradFill>
            <a:gsLst>
              <a:gs pos="0">
                <a:srgbClr val="FECF40"/>
              </a:gs>
              <a:gs pos="100000">
                <a:srgbClr val="846C21"/>
              </a:gs>
            </a:gsLst>
            <a:lin scaled="0"/>
          </a:gradFill>
          <a:ln>
            <a:noFill/>
          </a:ln>
        </p:spPr>
        <p:txBody>
          <a:bodyPr anchor="ctr" anchorCtr="0">
            <a:normAutofit/>
          </a:bodyPr>
          <a:p>
            <a:pPr algn="ctr">
              <a:lnSpc>
                <a:spcPct val="100000"/>
              </a:lnSpc>
            </a:pPr>
            <a:r>
              <a:rPr lang="en-US"/>
              <a:t>sumber limbah</a:t>
            </a:r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1026160" y="3615055"/>
            <a:ext cx="15033625" cy="5376545"/>
          </a:xfrm>
        </p:spPr>
        <p:txBody>
          <a:bodyPr/>
          <a:p>
            <a:pPr marL="742950" indent="-742950" algn="just">
              <a:buAutoNum type="arabicPeriod"/>
            </a:pPr>
            <a:r>
              <a:rPr lang="en-US" sz="36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  <a:alpha val="43000"/>
                    </a:srgbClr>
                  </a:outerShdw>
                </a:effectLst>
                <a:latin typeface="Heiti SC Light" panose="02000000000000000000" charset="-122"/>
                <a:ea typeface="Heiti SC Light" panose="02000000000000000000" charset="-122"/>
              </a:rPr>
              <a:t>Sisa Makanan</a:t>
            </a:r>
            <a:endParaRPr lang="en-US" sz="360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  <a:alpha val="43000"/>
                  </a:srgbClr>
                </a:outerShdw>
              </a:effectLst>
              <a:latin typeface="Heiti SC Light" panose="02000000000000000000" charset="-122"/>
              <a:ea typeface="Heiti SC Light" panose="02000000000000000000" charset="-122"/>
            </a:endParaRPr>
          </a:p>
          <a:p>
            <a:pPr marL="742950" indent="-742950" algn="just">
              <a:buAutoNum type="arabicPeriod"/>
            </a:pPr>
            <a:r>
              <a:rPr lang="en-US" sz="36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  <a:alpha val="43000"/>
                    </a:srgbClr>
                  </a:outerShdw>
                </a:effectLst>
                <a:latin typeface="Heiti SC Light" panose="02000000000000000000" charset="-122"/>
                <a:ea typeface="Heiti SC Light" panose="02000000000000000000" charset="-122"/>
              </a:rPr>
              <a:t>Kotoran Udang</a:t>
            </a:r>
            <a:endParaRPr lang="en-US" sz="360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  <a:alpha val="43000"/>
                  </a:srgbClr>
                </a:outerShdw>
              </a:effectLst>
              <a:latin typeface="Heiti SC Light" panose="02000000000000000000" charset="-122"/>
              <a:ea typeface="Heiti SC Light" panose="02000000000000000000" charset="-122"/>
            </a:endParaRPr>
          </a:p>
          <a:p>
            <a:pPr marL="742950" indent="-742950" algn="just">
              <a:buAutoNum type="arabicPeriod"/>
            </a:pPr>
            <a:r>
              <a:rPr lang="en-US" sz="36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  <a:alpha val="43000"/>
                    </a:srgbClr>
                  </a:outerShdw>
                </a:effectLst>
                <a:latin typeface="Heiti SC Light" panose="02000000000000000000" charset="-122"/>
                <a:ea typeface="Heiti SC Light" panose="02000000000000000000" charset="-122"/>
              </a:rPr>
              <a:t>Limbah Pengolahan Udang</a:t>
            </a:r>
            <a:endParaRPr lang="en-US" sz="360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  <a:alpha val="43000"/>
                  </a:srgbClr>
                </a:outerShdw>
              </a:effectLst>
              <a:latin typeface="Heiti SC Light" panose="02000000000000000000" charset="-122"/>
              <a:ea typeface="Heiti SC Light" panose="02000000000000000000" charset="-122"/>
            </a:endParaRPr>
          </a:p>
          <a:p>
            <a:pPr marL="742950" indent="-742950" algn="just">
              <a:buAutoNum type="arabicPeriod"/>
            </a:pPr>
            <a:r>
              <a:rPr lang="en-US" sz="36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  <a:alpha val="43000"/>
                    </a:srgbClr>
                  </a:outerShdw>
                </a:effectLst>
                <a:latin typeface="Heiti SC Light" panose="02000000000000000000" charset="-122"/>
                <a:ea typeface="Heiti SC Light" panose="02000000000000000000" charset="-122"/>
              </a:rPr>
              <a:t>Bahan Kimia</a:t>
            </a:r>
            <a:endParaRPr lang="en-US" sz="360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  <a:alpha val="43000"/>
                  </a:srgbClr>
                </a:outerShdw>
              </a:effectLst>
              <a:latin typeface="Heiti SC Light" panose="02000000000000000000" charset="-122"/>
              <a:ea typeface="Heiti SC Light" panose="02000000000000000000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6160" y="1181100"/>
            <a:ext cx="15684500" cy="1551940"/>
          </a:xfrm>
          <a:gradFill>
            <a:gsLst>
              <a:gs pos="0">
                <a:srgbClr val="FECF40"/>
              </a:gs>
              <a:gs pos="100000">
                <a:srgbClr val="846C21"/>
              </a:gs>
            </a:gsLst>
            <a:lin scaled="0"/>
          </a:gradFill>
          <a:ln>
            <a:noFill/>
          </a:ln>
        </p:spPr>
        <p:txBody>
          <a:bodyPr anchor="ctr" anchorCtr="0">
            <a:normAutofit fontScale="90000"/>
          </a:bodyPr>
          <a:p>
            <a:pPr algn="ctr">
              <a:lnSpc>
                <a:spcPct val="100000"/>
              </a:lnSpc>
            </a:pPr>
            <a:r>
              <a:rPr lang="en-US"/>
              <a:t>dampak penting dari pembangunan tambak</a:t>
            </a:r>
            <a:endParaRPr lang="en-US"/>
          </a:p>
        </p:txBody>
      </p:sp>
      <p:sp>
        <p:nvSpPr>
          <p:cNvPr id="3" name="Text Placeholder 2"/>
          <p:cNvSpPr/>
          <p:nvPr>
            <p:ph type="body" idx="1"/>
          </p:nvPr>
        </p:nvSpPr>
        <p:spPr/>
        <p:txBody>
          <a:bodyPr/>
          <a:p>
            <a:endParaRPr lang="en-US"/>
          </a:p>
        </p:txBody>
      </p:sp>
      <p:graphicFrame>
        <p:nvGraphicFramePr>
          <p:cNvPr id="4" name="Table 3"/>
          <p:cNvGraphicFramePr/>
          <p:nvPr/>
        </p:nvGraphicFramePr>
        <p:xfrm>
          <a:off x="2133600" y="3459480"/>
          <a:ext cx="12801600" cy="6537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9190"/>
                <a:gridCol w="5269865"/>
                <a:gridCol w="6392545"/>
              </a:tblGrid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b="0">
                          <a:solidFill>
                            <a:schemeClr val="tx1"/>
                          </a:solidFill>
                          <a:latin typeface="Arial Regular" panose="020B0604020202020204" charset="0"/>
                          <a:ea typeface="Hiragino Sans GB W3" panose="020B0300000000000000" charset="-122"/>
                          <a:cs typeface="Arial Regular" panose="020B0604020202020204" charset="0"/>
                        </a:rPr>
                        <a:t>No</a:t>
                      </a:r>
                      <a:endParaRPr lang="en-US" b="0">
                        <a:solidFill>
                          <a:schemeClr val="tx1"/>
                        </a:solidFill>
                        <a:latin typeface="Arial Regular" panose="020B0604020202020204" charset="0"/>
                        <a:ea typeface="Hiragino Sans GB W3" panose="020B0300000000000000" charset="-122"/>
                        <a:cs typeface="Arial Regular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b="0">
                          <a:solidFill>
                            <a:schemeClr val="tx1"/>
                          </a:solidFill>
                          <a:latin typeface="Arial Regular" panose="020B0604020202020204" charset="0"/>
                          <a:ea typeface="Hiragino Sans GB W3" panose="020B0300000000000000" charset="-122"/>
                          <a:cs typeface="Arial Regular" panose="020B0604020202020204" charset="0"/>
                        </a:rPr>
                        <a:t>Dampak Penting</a:t>
                      </a:r>
                      <a:endParaRPr lang="en-US" b="0">
                        <a:solidFill>
                          <a:schemeClr val="tx1"/>
                        </a:solidFill>
                        <a:latin typeface="Arial Regular" panose="020B0604020202020204" charset="0"/>
                        <a:ea typeface="Hiragino Sans GB W3" panose="020B0300000000000000" charset="-122"/>
                        <a:cs typeface="Arial Regular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b="0">
                          <a:solidFill>
                            <a:schemeClr val="tx1"/>
                          </a:solidFill>
                          <a:latin typeface="Arial Regular" panose="020B0604020202020204" charset="0"/>
                          <a:ea typeface="Hiragino Sans GB W3" panose="020B0300000000000000" charset="-122"/>
                          <a:cs typeface="Arial Regular" panose="020B0604020202020204" charset="0"/>
                        </a:rPr>
                        <a:t>Faktor Penyebab</a:t>
                      </a:r>
                      <a:endParaRPr lang="en-US" b="0">
                        <a:solidFill>
                          <a:schemeClr val="tx1"/>
                        </a:solidFill>
                        <a:latin typeface="Arial Regular" panose="020B0604020202020204" charset="0"/>
                        <a:ea typeface="Hiragino Sans GB W3" panose="020B0300000000000000" charset="-122"/>
                        <a:cs typeface="Arial Regular" panose="020B0604020202020204" charset="0"/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>
                          <a:latin typeface="Arial Regular" panose="020B0604020202020204" charset="0"/>
                          <a:cs typeface="Arial Regular" panose="020B0604020202020204" charset="0"/>
                        </a:rPr>
                        <a:t>1</a:t>
                      </a:r>
                      <a:endParaRPr lang="en-US">
                        <a:latin typeface="Arial Regular" panose="020B0604020202020204" charset="0"/>
                        <a:cs typeface="Arial Regular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>
                          <a:latin typeface="Arial Regular" panose="020B0604020202020204" charset="0"/>
                          <a:cs typeface="Arial Regular" panose="020B0604020202020204" charset="0"/>
                        </a:rPr>
                        <a:t>Pencemaran Air</a:t>
                      </a:r>
                      <a:endParaRPr lang="en-US">
                        <a:latin typeface="Arial Regular" panose="020B0604020202020204" charset="0"/>
                        <a:cs typeface="Arial Regular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>
                          <a:latin typeface="Arial Regular" panose="020B0604020202020204" charset="0"/>
                          <a:cs typeface="Arial Regular" panose="020B0604020202020204" charset="0"/>
                        </a:rPr>
                        <a:t>Limbah Organik</a:t>
                      </a:r>
                      <a:endParaRPr lang="en-US">
                        <a:latin typeface="Arial Regular" panose="020B0604020202020204" charset="0"/>
                        <a:cs typeface="Arial Regular" panose="020B0604020202020204" charset="0"/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endParaRPr lang="en-US">
                        <a:latin typeface="Arial Regular" panose="020B0604020202020204" charset="0"/>
                        <a:cs typeface="Arial Regular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>
                        <a:latin typeface="Arial Regular" panose="020B0604020202020204" charset="0"/>
                        <a:cs typeface="Arial Regular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>
                          <a:latin typeface="Arial Regular" panose="020B0604020202020204" charset="0"/>
                          <a:cs typeface="Arial Regular" panose="020B0604020202020204" charset="0"/>
                        </a:rPr>
                        <a:t>Penggunaan Bahan Kimia</a:t>
                      </a:r>
                      <a:endParaRPr lang="en-US">
                        <a:latin typeface="Arial Regular" panose="020B0604020202020204" charset="0"/>
                        <a:cs typeface="Arial Regular" panose="020B0604020202020204" charset="0"/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endParaRPr lang="en-US">
                        <a:latin typeface="Arial Regular" panose="020B0604020202020204" charset="0"/>
                        <a:cs typeface="Arial Regular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>
                        <a:latin typeface="Arial Regular" panose="020B0604020202020204" charset="0"/>
                        <a:cs typeface="Arial Regular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>
                          <a:latin typeface="Arial Regular" panose="020B0604020202020204" charset="0"/>
                          <a:cs typeface="Arial Regular" panose="020B0604020202020204" charset="0"/>
                        </a:rPr>
                        <a:t>Perubahan Kualitas Air</a:t>
                      </a:r>
                      <a:endParaRPr lang="en-US">
                        <a:latin typeface="Arial Regular" panose="020B0604020202020204" charset="0"/>
                        <a:cs typeface="Arial Regular" panose="020B0604020202020204" charset="0"/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endParaRPr lang="en-US">
                        <a:latin typeface="Arial Regular" panose="020B0604020202020204" charset="0"/>
                        <a:cs typeface="Arial Regular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>
                        <a:latin typeface="Arial Regular" panose="020B0604020202020204" charset="0"/>
                        <a:cs typeface="Arial Regular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>
                        <a:latin typeface="Arial Regular" panose="020B0604020202020204" charset="0"/>
                        <a:cs typeface="Arial Regular" panose="020B0604020202020204" charset="0"/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>
                          <a:latin typeface="Arial Regular" panose="020B0604020202020204" charset="0"/>
                          <a:cs typeface="Arial Regular" panose="020B0604020202020204" charset="0"/>
                        </a:rPr>
                        <a:t>2</a:t>
                      </a:r>
                      <a:endParaRPr lang="en-US">
                        <a:latin typeface="Arial Regular" panose="020B0604020202020204" charset="0"/>
                        <a:cs typeface="Arial Regular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>
                          <a:latin typeface="Arial Regular" panose="020B0604020202020204" charset="0"/>
                          <a:cs typeface="Arial Regular" panose="020B0604020202020204" charset="0"/>
                        </a:rPr>
                        <a:t>Kerusakan Ekosistem</a:t>
                      </a:r>
                      <a:endParaRPr lang="en-US">
                        <a:latin typeface="Arial Regular" panose="020B0604020202020204" charset="0"/>
                        <a:cs typeface="Arial Regular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>
                          <a:latin typeface="Arial Regular" panose="020B0604020202020204" charset="0"/>
                          <a:cs typeface="Arial Regular" panose="020B0604020202020204" charset="0"/>
                        </a:rPr>
                        <a:t>Konservasi Lahan Mangrove</a:t>
                      </a:r>
                      <a:endParaRPr lang="en-US">
                        <a:latin typeface="Arial Regular" panose="020B0604020202020204" charset="0"/>
                        <a:cs typeface="Arial Regular" panose="020B0604020202020204" charset="0"/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endParaRPr lang="en-US">
                        <a:latin typeface="Arial Regular" panose="020B0604020202020204" charset="0"/>
                        <a:cs typeface="Arial Regular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>
                        <a:latin typeface="Arial Regular" panose="020B0604020202020204" charset="0"/>
                        <a:cs typeface="Arial Regular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>
                          <a:latin typeface="Arial Regular" panose="020B0604020202020204" charset="0"/>
                          <a:cs typeface="Arial Regular" panose="020B0604020202020204" charset="0"/>
                        </a:rPr>
                        <a:t>Gangguan Ekosistem Pesisir</a:t>
                      </a:r>
                      <a:endParaRPr lang="en-US">
                        <a:latin typeface="Arial Regular" panose="020B0604020202020204" charset="0"/>
                        <a:cs typeface="Arial Regular" panose="020B0604020202020204" charset="0"/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endParaRPr lang="en-US">
                        <a:latin typeface="Arial Regular" panose="020B0604020202020204" charset="0"/>
                        <a:cs typeface="Arial Regular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>
                        <a:latin typeface="Arial Regular" panose="020B0604020202020204" charset="0"/>
                        <a:cs typeface="Arial Regular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>
                          <a:latin typeface="Arial Regular" panose="020B0604020202020204" charset="0"/>
                          <a:cs typeface="Arial Regular" panose="020B0604020202020204" charset="0"/>
                        </a:rPr>
                        <a:t>Penurunan Keanekaragaman Hayati</a:t>
                      </a:r>
                      <a:endParaRPr lang="en-US">
                        <a:latin typeface="Arial Regular" panose="020B0604020202020204" charset="0"/>
                        <a:cs typeface="Arial Regular" panose="020B0604020202020204" charset="0"/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endParaRPr lang="en-US">
                        <a:latin typeface="Arial Regular" panose="020B0604020202020204" charset="0"/>
                        <a:cs typeface="Arial Regular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>
                        <a:latin typeface="Arial Regular" panose="020B0604020202020204" charset="0"/>
                        <a:cs typeface="Arial Regular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>
                        <a:latin typeface="Arial Regular" panose="020B0604020202020204" charset="0"/>
                        <a:cs typeface="Arial Regular" panose="020B0604020202020204" charset="0"/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>
                          <a:latin typeface="Arial Regular" panose="020B0604020202020204" charset="0"/>
                          <a:cs typeface="Arial Regular" panose="020B0604020202020204" charset="0"/>
                        </a:rPr>
                        <a:t>3</a:t>
                      </a:r>
                      <a:endParaRPr lang="en-US">
                        <a:latin typeface="Arial Regular" panose="020B0604020202020204" charset="0"/>
                        <a:cs typeface="Arial Regular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>
                          <a:latin typeface="Arial Regular" panose="020B0604020202020204" charset="0"/>
                          <a:cs typeface="Arial Regular" panose="020B0604020202020204" charset="0"/>
                        </a:rPr>
                        <a:t>Dampak Sosial</a:t>
                      </a:r>
                      <a:endParaRPr lang="en-US">
                        <a:latin typeface="Arial Regular" panose="020B0604020202020204" charset="0"/>
                        <a:cs typeface="Arial Regular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>
                          <a:latin typeface="Arial Regular" panose="020B0604020202020204" charset="0"/>
                          <a:cs typeface="Arial Regular" panose="020B0604020202020204" charset="0"/>
                        </a:rPr>
                        <a:t>Konflik Penggunaan Lahan</a:t>
                      </a:r>
                      <a:endParaRPr lang="en-US">
                        <a:latin typeface="Arial Regular" panose="020B0604020202020204" charset="0"/>
                        <a:cs typeface="Arial Regular" panose="020B0604020202020204" charset="0"/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endParaRPr lang="en-US">
                        <a:latin typeface="Arial Regular" panose="020B0604020202020204" charset="0"/>
                        <a:cs typeface="Arial Regular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>
                        <a:latin typeface="Arial Regular" panose="020B0604020202020204" charset="0"/>
                        <a:cs typeface="Arial Regular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>
                          <a:latin typeface="Arial Regular" panose="020B0604020202020204" charset="0"/>
                          <a:cs typeface="Arial Regular" panose="020B0604020202020204" charset="0"/>
                        </a:rPr>
                        <a:t>Hilangnya Mata Pencaharian</a:t>
                      </a:r>
                      <a:endParaRPr lang="en-US">
                        <a:latin typeface="Arial Regular" panose="020B0604020202020204" charset="0"/>
                        <a:cs typeface="Arial Regular" panose="020B060402020202020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6160" y="647700"/>
            <a:ext cx="15684500" cy="1551940"/>
          </a:xfrm>
          <a:gradFill>
            <a:gsLst>
              <a:gs pos="0">
                <a:srgbClr val="FECF40"/>
              </a:gs>
              <a:gs pos="100000">
                <a:srgbClr val="846C21"/>
              </a:gs>
            </a:gsLst>
            <a:lin scaled="0"/>
          </a:gradFill>
          <a:ln>
            <a:noFill/>
          </a:ln>
        </p:spPr>
        <p:txBody>
          <a:bodyPr anchor="ctr" anchorCtr="0">
            <a:normAutofit/>
          </a:bodyPr>
          <a:p>
            <a:pPr algn="ctr">
              <a:lnSpc>
                <a:spcPct val="100000"/>
              </a:lnSpc>
            </a:pPr>
            <a:r>
              <a:rPr lang="en-US"/>
              <a:t>pengelolaan limbah dari tambak</a:t>
            </a:r>
            <a:endParaRPr lang="en-US"/>
          </a:p>
        </p:txBody>
      </p:sp>
      <p:sp>
        <p:nvSpPr>
          <p:cNvPr id="3" name="Text Placeholder 2"/>
          <p:cNvSpPr/>
          <p:nvPr>
            <p:ph type="body" idx="1"/>
          </p:nvPr>
        </p:nvSpPr>
        <p:spPr/>
        <p:txBody>
          <a:bodyPr/>
          <a:p>
            <a:endParaRPr lang="en-US"/>
          </a:p>
        </p:txBody>
      </p:sp>
      <p:graphicFrame>
        <p:nvGraphicFramePr>
          <p:cNvPr id="4" name="Table 3"/>
          <p:cNvGraphicFramePr/>
          <p:nvPr/>
        </p:nvGraphicFramePr>
        <p:xfrm>
          <a:off x="1981200" y="2476500"/>
          <a:ext cx="12801600" cy="77146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9190"/>
                <a:gridCol w="5269865"/>
                <a:gridCol w="6392545"/>
              </a:tblGrid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b="0">
                          <a:solidFill>
                            <a:schemeClr val="tx1"/>
                          </a:solidFill>
                          <a:latin typeface="Arial Regular" panose="020B0604020202020204" charset="0"/>
                          <a:ea typeface="Hiragino Sans GB W3" panose="020B0300000000000000" charset="-122"/>
                          <a:cs typeface="Arial Regular" panose="020B0604020202020204" charset="0"/>
                        </a:rPr>
                        <a:t>No</a:t>
                      </a:r>
                      <a:endParaRPr lang="en-US" b="0">
                        <a:solidFill>
                          <a:schemeClr val="tx1"/>
                        </a:solidFill>
                        <a:latin typeface="Arial Regular" panose="020B0604020202020204" charset="0"/>
                        <a:ea typeface="Hiragino Sans GB W3" panose="020B0300000000000000" charset="-122"/>
                        <a:cs typeface="Arial Regular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b="0">
                          <a:solidFill>
                            <a:schemeClr val="tx1"/>
                          </a:solidFill>
                          <a:latin typeface="Arial Regular" panose="020B0604020202020204" charset="0"/>
                          <a:ea typeface="Hiragino Sans GB W3" panose="020B0300000000000000" charset="-122"/>
                          <a:cs typeface="Arial Regular" panose="020B0604020202020204" charset="0"/>
                        </a:rPr>
                        <a:t>Jenis Limbah</a:t>
                      </a:r>
                      <a:endParaRPr lang="en-US" b="0">
                        <a:solidFill>
                          <a:schemeClr val="tx1"/>
                        </a:solidFill>
                        <a:latin typeface="Arial Regular" panose="020B0604020202020204" charset="0"/>
                        <a:ea typeface="Hiragino Sans GB W3" panose="020B0300000000000000" charset="-122"/>
                        <a:cs typeface="Arial Regular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b="0">
                          <a:solidFill>
                            <a:schemeClr val="tx1"/>
                          </a:solidFill>
                          <a:latin typeface="Arial Regular" panose="020B0604020202020204" charset="0"/>
                          <a:ea typeface="Hiragino Sans GB W3" panose="020B0300000000000000" charset="-122"/>
                          <a:cs typeface="Arial Regular" panose="020B0604020202020204" charset="0"/>
                        </a:rPr>
                        <a:t>Pengelolaan</a:t>
                      </a:r>
                      <a:endParaRPr lang="en-US" b="0">
                        <a:solidFill>
                          <a:schemeClr val="tx1"/>
                        </a:solidFill>
                        <a:latin typeface="Arial Regular" panose="020B0604020202020204" charset="0"/>
                        <a:ea typeface="Hiragino Sans GB W3" panose="020B0300000000000000" charset="-122"/>
                        <a:cs typeface="Arial Regular" panose="020B0604020202020204" charset="0"/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>
                          <a:latin typeface="Arial Regular" panose="020B0604020202020204" charset="0"/>
                          <a:cs typeface="Arial Regular" panose="020B0604020202020204" charset="0"/>
                        </a:rPr>
                        <a:t>1</a:t>
                      </a:r>
                      <a:endParaRPr lang="en-US">
                        <a:latin typeface="Arial Regular" panose="020B0604020202020204" charset="0"/>
                        <a:cs typeface="Arial Regular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>
                          <a:latin typeface="Arial Regular" panose="020B0604020202020204" charset="0"/>
                          <a:cs typeface="Arial Regular" panose="020B0604020202020204" charset="0"/>
                        </a:rPr>
                        <a:t>Limbah Cair</a:t>
                      </a:r>
                      <a:endParaRPr lang="en-US">
                        <a:latin typeface="Arial Regular" panose="020B0604020202020204" charset="0"/>
                        <a:cs typeface="Arial Regular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>
                          <a:latin typeface="Arial Regular" panose="020B0604020202020204" charset="0"/>
                          <a:cs typeface="Arial Regular" panose="020B0604020202020204" charset="0"/>
                        </a:rPr>
                        <a:t>Mengelola Limbah Cair dengan membangun Instalasi Pengolahan Air Limbah (IPAL)</a:t>
                      </a:r>
                      <a:endParaRPr lang="en-US">
                        <a:latin typeface="Arial Regular" panose="020B0604020202020204" charset="0"/>
                        <a:cs typeface="Arial Regular" panose="020B0604020202020204" charset="0"/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endParaRPr lang="en-US">
                        <a:latin typeface="Arial Regular" panose="020B0604020202020204" charset="0"/>
                        <a:cs typeface="Arial Regular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>
                        <a:latin typeface="Arial Regular" panose="020B0604020202020204" charset="0"/>
                        <a:cs typeface="Arial Regular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>
                          <a:latin typeface="Arial Regular" panose="020B0604020202020204" charset="0"/>
                          <a:cs typeface="Arial Regular" panose="020B0604020202020204" charset="0"/>
                        </a:rPr>
                        <a:t>Pembuatan buangan limbah dengan metode WetLand</a:t>
                      </a:r>
                      <a:endParaRPr lang="en-US">
                        <a:latin typeface="Arial Regular" panose="020B0604020202020204" charset="0"/>
                        <a:cs typeface="Arial Regular" panose="020B0604020202020204" charset="0"/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endParaRPr lang="en-US">
                        <a:latin typeface="Arial Regular" panose="020B0604020202020204" charset="0"/>
                        <a:cs typeface="Arial Regular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>
                        <a:latin typeface="Arial Regular" panose="020B0604020202020204" charset="0"/>
                        <a:cs typeface="Arial Regular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>
                          <a:latin typeface="Arial Regular" panose="020B0604020202020204" charset="0"/>
                          <a:cs typeface="Arial Regular" panose="020B0604020202020204" charset="0"/>
                        </a:rPr>
                        <a:t>Penanaman mangrove di sekitar tambak</a:t>
                      </a:r>
                      <a:endParaRPr lang="en-US">
                        <a:latin typeface="Arial Regular" panose="020B0604020202020204" charset="0"/>
                        <a:cs typeface="Arial Regular" panose="020B0604020202020204" charset="0"/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endParaRPr lang="en-US">
                        <a:latin typeface="Arial Regular" panose="020B0604020202020204" charset="0"/>
                        <a:cs typeface="Arial Regular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>
                        <a:latin typeface="Arial Regular" panose="020B0604020202020204" charset="0"/>
                        <a:cs typeface="Arial Regular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>
                        <a:latin typeface="Arial Regular" panose="020B0604020202020204" charset="0"/>
                        <a:cs typeface="Arial Regular" panose="020B0604020202020204" charset="0"/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>
                          <a:latin typeface="Arial Regular" panose="020B0604020202020204" charset="0"/>
                          <a:cs typeface="Arial Regular" panose="020B0604020202020204" charset="0"/>
                        </a:rPr>
                        <a:t>2</a:t>
                      </a:r>
                      <a:endParaRPr lang="en-US">
                        <a:latin typeface="Arial Regular" panose="020B0604020202020204" charset="0"/>
                        <a:cs typeface="Arial Regular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>
                          <a:latin typeface="Arial Regular" panose="020B0604020202020204" charset="0"/>
                          <a:cs typeface="Arial Regular" panose="020B0604020202020204" charset="0"/>
                        </a:rPr>
                        <a:t>Limbah Padat</a:t>
                      </a:r>
                      <a:endParaRPr lang="en-US">
                        <a:latin typeface="Arial Regular" panose="020B0604020202020204" charset="0"/>
                        <a:cs typeface="Arial Regular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>
                          <a:latin typeface="Arial Regular" panose="020B0604020202020204" charset="0"/>
                          <a:cs typeface="Arial Regular" panose="020B0604020202020204" charset="0"/>
                        </a:rPr>
                        <a:t>Penggunaan Teknologi BioFilter</a:t>
                      </a:r>
                      <a:endParaRPr lang="en-US">
                        <a:latin typeface="Arial Regular" panose="020B0604020202020204" charset="0"/>
                        <a:cs typeface="Arial Regular" panose="020B0604020202020204" charset="0"/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endParaRPr lang="en-US">
                        <a:latin typeface="Arial Regular" panose="020B0604020202020204" charset="0"/>
                        <a:cs typeface="Arial Regular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>
                        <a:latin typeface="Arial Regular" panose="020B0604020202020204" charset="0"/>
                        <a:cs typeface="Arial Regular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sz="2700">
                          <a:latin typeface="Arial Regular" panose="020B0604020202020204" charset="0"/>
                          <a:cs typeface="Arial Regular" panose="020B0604020202020204" charset="0"/>
                          <a:sym typeface="+mn-ea"/>
                        </a:rPr>
                        <a:t>Penggunaan Teknologi Bioremidiasi</a:t>
                      </a:r>
                      <a:endParaRPr lang="en-US">
                        <a:latin typeface="Arial Regular" panose="020B0604020202020204" charset="0"/>
                        <a:cs typeface="Arial Regular" panose="020B0604020202020204" charset="0"/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endParaRPr lang="en-US">
                        <a:latin typeface="Arial Regular" panose="020B0604020202020204" charset="0"/>
                        <a:cs typeface="Arial Regular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>
                        <a:latin typeface="Arial Regular" panose="020B0604020202020204" charset="0"/>
                        <a:cs typeface="Arial Regular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>
                          <a:latin typeface="Arial Regular" panose="020B0604020202020204" charset="0"/>
                          <a:cs typeface="Arial Regular" panose="020B0604020202020204" charset="0"/>
                        </a:rPr>
                        <a:t>Penggunaan Teknologi SSR dan MDSP</a:t>
                      </a:r>
                      <a:endParaRPr lang="en-US">
                        <a:latin typeface="Arial Regular" panose="020B0604020202020204" charset="0"/>
                        <a:cs typeface="Arial Regular" panose="020B0604020202020204" charset="0"/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endParaRPr lang="en-US">
                        <a:latin typeface="Arial Regular" panose="020B0604020202020204" charset="0"/>
                        <a:cs typeface="Arial Regular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>
                        <a:latin typeface="Arial Regular" panose="020B0604020202020204" charset="0"/>
                        <a:cs typeface="Arial Regular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>
                        <a:latin typeface="Arial Regular" panose="020B0604020202020204" charset="0"/>
                        <a:cs typeface="Arial Regular" panose="020B0604020202020204" charset="0"/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>
                          <a:latin typeface="Arial Regular" panose="020B0604020202020204" charset="0"/>
                          <a:cs typeface="Arial Regular" panose="020B0604020202020204" charset="0"/>
                        </a:rPr>
                        <a:t>3</a:t>
                      </a:r>
                      <a:endParaRPr lang="en-US">
                        <a:latin typeface="Arial Regular" panose="020B0604020202020204" charset="0"/>
                        <a:cs typeface="Arial Regular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>
                          <a:latin typeface="Arial Regular" panose="020B0604020202020204" charset="0"/>
                          <a:cs typeface="Arial Regular" panose="020B0604020202020204" charset="0"/>
                        </a:rPr>
                        <a:t>Limbah Organic</a:t>
                      </a:r>
                      <a:endParaRPr lang="en-US">
                        <a:latin typeface="Arial Regular" panose="020B0604020202020204" charset="0"/>
                        <a:cs typeface="Arial Regular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>
                          <a:latin typeface="Arial Regular" panose="020B0604020202020204" charset="0"/>
                          <a:cs typeface="Arial Regular" panose="020B0604020202020204" charset="0"/>
                        </a:rPr>
                        <a:t>Memilih pakan dengan protein yang sesuai dengan kebutuhan udang</a:t>
                      </a:r>
                      <a:endParaRPr lang="en-US">
                        <a:latin typeface="Arial Regular" panose="020B0604020202020204" charset="0"/>
                        <a:cs typeface="Arial Regular" panose="020B0604020202020204" charset="0"/>
                      </a:endParaRPr>
                    </a:p>
                  </a:txBody>
                  <a:tcPr/>
                </a:tc>
              </a:tr>
              <a:tr h="1039495">
                <a:tc>
                  <a:txBody>
                    <a:bodyPr/>
                    <a:p>
                      <a:pPr algn="ctr">
                        <a:buNone/>
                      </a:pPr>
                      <a:endParaRPr lang="en-US">
                        <a:latin typeface="Arial Regular" panose="020B0604020202020204" charset="0"/>
                        <a:cs typeface="Arial Regular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>
                        <a:latin typeface="Arial Regular" panose="020B0604020202020204" charset="0"/>
                        <a:cs typeface="Arial Regular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sz="2700">
                          <a:latin typeface="Arial Regular" panose="020B0604020202020204" charset="0"/>
                          <a:cs typeface="Arial Regular" panose="020B0604020202020204" charset="0"/>
                          <a:sym typeface="+mn-ea"/>
                        </a:rPr>
                        <a:t>menghindari pemberian pakan yang berlebihan</a:t>
                      </a:r>
                      <a:endParaRPr lang="en-US" sz="2700">
                        <a:latin typeface="Arial Regular" panose="020B0604020202020204" charset="0"/>
                        <a:cs typeface="Arial Regular" panose="020B060402020202020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299548" y="8110489"/>
            <a:ext cx="3988452" cy="2176511"/>
          </a:xfrm>
          <a:custGeom>
            <a:avLst/>
            <a:gdLst/>
            <a:ahLst/>
            <a:cxnLst/>
            <a:rect l="l" t="t" r="r" b="b"/>
            <a:pathLst>
              <a:path w="9026830" h="6420333">
                <a:moveTo>
                  <a:pt x="0" y="0"/>
                </a:moveTo>
                <a:lnTo>
                  <a:pt x="9026830" y="0"/>
                </a:lnTo>
                <a:lnTo>
                  <a:pt x="9026830" y="6420333"/>
                </a:lnTo>
                <a:lnTo>
                  <a:pt x="0" y="6420333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0353" y="8462478"/>
            <a:ext cx="2069448" cy="1824522"/>
          </a:xfrm>
          <a:custGeom>
            <a:avLst/>
            <a:gdLst/>
            <a:ahLst/>
            <a:cxnLst/>
            <a:rect l="l" t="t" r="r" b="b"/>
            <a:pathLst>
              <a:path w="4240756" h="3885592">
                <a:moveTo>
                  <a:pt x="0" y="0"/>
                </a:moveTo>
                <a:lnTo>
                  <a:pt x="4240756" y="0"/>
                </a:lnTo>
                <a:lnTo>
                  <a:pt x="4240756" y="3885592"/>
                </a:lnTo>
                <a:lnTo>
                  <a:pt x="0" y="38855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4604887" y="8462478"/>
            <a:ext cx="3542761" cy="1824522"/>
          </a:xfrm>
          <a:custGeom>
            <a:avLst/>
            <a:gdLst/>
            <a:ahLst/>
            <a:cxnLst/>
            <a:rect l="l" t="t" r="r" b="b"/>
            <a:pathLst>
              <a:path w="3542761" h="1824522">
                <a:moveTo>
                  <a:pt x="0" y="0"/>
                </a:moveTo>
                <a:lnTo>
                  <a:pt x="3542761" y="0"/>
                </a:lnTo>
                <a:lnTo>
                  <a:pt x="3542761" y="1824522"/>
                </a:lnTo>
                <a:lnTo>
                  <a:pt x="0" y="182452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609600" y="-107059"/>
            <a:ext cx="6991613" cy="200442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7162800" y="24034"/>
            <a:ext cx="10962725" cy="107204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0055" indent="-440055" algn="ctr" defTabSz="457200"/>
            <a:r>
              <a:rPr lang="en-ID" sz="4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BENEFIT IISA PROJECT - MANGROVE</a:t>
            </a:r>
            <a:endParaRPr lang="id-ID" sz="40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Kotak Teks 5"/>
          <p:cNvSpPr txBox="1"/>
          <p:nvPr/>
        </p:nvSpPr>
        <p:spPr>
          <a:xfrm>
            <a:off x="9467849" y="1792625"/>
            <a:ext cx="8009408" cy="11301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>
              <a:lnSpc>
                <a:spcPct val="150000"/>
              </a:lnSpc>
            </a:pPr>
            <a:r>
              <a:rPr lang="en-US" sz="2400" dirty="0">
                <a:solidFill>
                  <a:schemeClr val="bg1"/>
                </a:solidFill>
                <a:cs typeface="Verdana" panose="020B0604030504040204"/>
              </a:rPr>
              <a:t>IISA Project </a:t>
            </a:r>
            <a:r>
              <a:rPr lang="en-US" sz="2400" dirty="0" err="1">
                <a:solidFill>
                  <a:schemeClr val="bg1"/>
                </a:solidFill>
                <a:cs typeface="Verdana" panose="020B0604030504040204"/>
              </a:rPr>
              <a:t>akan</a:t>
            </a:r>
            <a:r>
              <a:rPr lang="en-US" sz="2400" dirty="0">
                <a:solidFill>
                  <a:schemeClr val="bg1"/>
                </a:solidFill>
                <a:cs typeface="Verdana" panose="020B0604030504040204"/>
              </a:rPr>
              <a:t> </a:t>
            </a:r>
            <a:r>
              <a:rPr lang="en-US" sz="2400" dirty="0" err="1">
                <a:solidFill>
                  <a:schemeClr val="bg1"/>
                </a:solidFill>
                <a:cs typeface="Verdana" panose="020B0604030504040204"/>
              </a:rPr>
              <a:t>melakukan</a:t>
            </a:r>
            <a:r>
              <a:rPr lang="en-US" sz="2400" dirty="0">
                <a:solidFill>
                  <a:schemeClr val="bg1"/>
                </a:solidFill>
                <a:cs typeface="Verdana" panose="020B0604030504040204"/>
              </a:rPr>
              <a:t> </a:t>
            </a:r>
            <a:r>
              <a:rPr lang="en-US" sz="2400" dirty="0" err="1">
                <a:solidFill>
                  <a:schemeClr val="bg1"/>
                </a:solidFill>
                <a:cs typeface="Verdana" panose="020B0604030504040204"/>
              </a:rPr>
              <a:t>penanaman</a:t>
            </a:r>
            <a:r>
              <a:rPr lang="en-US" sz="2400" dirty="0">
                <a:solidFill>
                  <a:schemeClr val="bg1"/>
                </a:solidFill>
                <a:cs typeface="Verdana" panose="020B0604030504040204"/>
              </a:rPr>
              <a:t> mangrove (</a:t>
            </a:r>
            <a:r>
              <a:rPr lang="en-US" sz="2400" dirty="0" err="1">
                <a:solidFill>
                  <a:schemeClr val="bg1"/>
                </a:solidFill>
                <a:cs typeface="Verdana" panose="020B0604030504040204"/>
              </a:rPr>
              <a:t>opsional</a:t>
            </a:r>
            <a:r>
              <a:rPr lang="en-US" sz="2400" dirty="0">
                <a:solidFill>
                  <a:schemeClr val="bg1"/>
                </a:solidFill>
                <a:cs typeface="Verdana" panose="020B0604030504040204"/>
              </a:rPr>
              <a:t>) </a:t>
            </a:r>
            <a:r>
              <a:rPr lang="en-US" sz="2400" dirty="0" err="1">
                <a:solidFill>
                  <a:schemeClr val="bg1"/>
                </a:solidFill>
                <a:cs typeface="Verdana" panose="020B0604030504040204"/>
              </a:rPr>
              <a:t>karena</a:t>
            </a:r>
            <a:r>
              <a:rPr lang="en-US" sz="2400" dirty="0">
                <a:solidFill>
                  <a:schemeClr val="bg1"/>
                </a:solidFill>
                <a:cs typeface="Verdana" panose="020B0604030504040204"/>
              </a:rPr>
              <a:t> </a:t>
            </a:r>
            <a:r>
              <a:rPr lang="en-US" sz="2400" dirty="0" err="1">
                <a:solidFill>
                  <a:schemeClr val="bg1"/>
                </a:solidFill>
                <a:cs typeface="Verdana" panose="020B0604030504040204"/>
              </a:rPr>
              <a:t>memiliki</a:t>
            </a:r>
            <a:r>
              <a:rPr lang="en-US" sz="2400" dirty="0">
                <a:solidFill>
                  <a:schemeClr val="bg1"/>
                </a:solidFill>
                <a:cs typeface="Verdana" panose="020B0604030504040204"/>
              </a:rPr>
              <a:t> </a:t>
            </a:r>
            <a:r>
              <a:rPr lang="en-US" sz="2400" dirty="0" err="1">
                <a:solidFill>
                  <a:schemeClr val="bg1"/>
                </a:solidFill>
                <a:cs typeface="Verdana" panose="020B0604030504040204"/>
              </a:rPr>
              <a:t>manfaat</a:t>
            </a:r>
            <a:r>
              <a:rPr lang="en-US" sz="2400" dirty="0">
                <a:solidFill>
                  <a:schemeClr val="bg1"/>
                </a:solidFill>
                <a:cs typeface="Verdana" panose="020B0604030504040204"/>
              </a:rPr>
              <a:t>:</a:t>
            </a:r>
            <a:endParaRPr lang="id-ID" sz="2400" dirty="0">
              <a:solidFill>
                <a:schemeClr val="bg1"/>
              </a:solidFill>
              <a:cs typeface="Verdana" panose="020B0604030504040204"/>
            </a:endParaRPr>
          </a:p>
        </p:txBody>
      </p:sp>
      <p:grpSp>
        <p:nvGrpSpPr>
          <p:cNvPr id="13" name="Group 18"/>
          <p:cNvGrpSpPr/>
          <p:nvPr/>
        </p:nvGrpSpPr>
        <p:grpSpPr>
          <a:xfrm>
            <a:off x="1340430" y="5526645"/>
            <a:ext cx="7487486" cy="2178410"/>
            <a:chOff x="215401" y="4676437"/>
            <a:chExt cx="7109877" cy="1984960"/>
          </a:xfrm>
        </p:grpSpPr>
        <p:sp>
          <p:nvSpPr>
            <p:cNvPr id="14" name="Rectangle 2"/>
            <p:cNvSpPr/>
            <p:nvPr/>
          </p:nvSpPr>
          <p:spPr>
            <a:xfrm>
              <a:off x="215401" y="4676437"/>
              <a:ext cx="3518400" cy="198496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5" name="Rectangle 3"/>
            <p:cNvSpPr/>
            <p:nvPr/>
          </p:nvSpPr>
          <p:spPr>
            <a:xfrm>
              <a:off x="3806878" y="4676437"/>
              <a:ext cx="3518400" cy="198496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</p:grpSp>
      <p:grpSp>
        <p:nvGrpSpPr>
          <p:cNvPr id="16" name="Group 12"/>
          <p:cNvGrpSpPr/>
          <p:nvPr/>
        </p:nvGrpSpPr>
        <p:grpSpPr>
          <a:xfrm>
            <a:off x="1339671" y="2264798"/>
            <a:ext cx="7499529" cy="3262683"/>
            <a:chOff x="227096" y="980179"/>
            <a:chExt cx="8959491" cy="3598006"/>
          </a:xfrm>
        </p:grpSpPr>
        <p:pic>
          <p:nvPicPr>
            <p:cNvPr id="17" name="Picture 6" descr="sea.png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7096" y="980179"/>
              <a:ext cx="8936736" cy="3532632"/>
            </a:xfrm>
            <a:prstGeom prst="rect">
              <a:avLst/>
            </a:prstGeom>
          </p:spPr>
        </p:pic>
        <p:sp>
          <p:nvSpPr>
            <p:cNvPr id="18" name="TextBox 7"/>
            <p:cNvSpPr txBox="1"/>
            <p:nvPr/>
          </p:nvSpPr>
          <p:spPr>
            <a:xfrm>
              <a:off x="849506" y="4272715"/>
              <a:ext cx="1088141" cy="3054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latin typeface="Arial" panose="020B0604020202020204"/>
                  <a:cs typeface="Arial" panose="020B0604020202020204"/>
                </a:rPr>
                <a:t>Mangrove</a:t>
              </a:r>
              <a:endParaRPr lang="en-US" sz="1200" b="1" dirty="0">
                <a:latin typeface="Arial" panose="020B0604020202020204"/>
                <a:cs typeface="Arial" panose="020B0604020202020204"/>
              </a:endParaRPr>
            </a:p>
          </p:txBody>
        </p:sp>
        <p:sp>
          <p:nvSpPr>
            <p:cNvPr id="19" name="TextBox 8"/>
            <p:cNvSpPr txBox="1"/>
            <p:nvPr/>
          </p:nvSpPr>
          <p:spPr>
            <a:xfrm>
              <a:off x="3137286" y="4272717"/>
              <a:ext cx="1168574" cy="3054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latin typeface="Arial" panose="020B0604020202020204"/>
                  <a:cs typeface="Arial" panose="020B0604020202020204"/>
                </a:rPr>
                <a:t>Patch Reef</a:t>
              </a:r>
              <a:endParaRPr lang="en-US" sz="1200" b="1" dirty="0">
                <a:latin typeface="Arial" panose="020B0604020202020204"/>
                <a:cs typeface="Arial" panose="020B0604020202020204"/>
              </a:endParaRPr>
            </a:p>
          </p:txBody>
        </p:sp>
        <p:sp>
          <p:nvSpPr>
            <p:cNvPr id="20" name="TextBox 9"/>
            <p:cNvSpPr txBox="1"/>
            <p:nvPr/>
          </p:nvSpPr>
          <p:spPr>
            <a:xfrm>
              <a:off x="4911997" y="4272715"/>
              <a:ext cx="1651171" cy="3054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err="1">
                  <a:latin typeface="Arial" panose="020B0604020202020204"/>
                  <a:cs typeface="Arial" panose="020B0604020202020204"/>
                </a:rPr>
                <a:t>Shalow</a:t>
              </a:r>
              <a:r>
                <a:rPr lang="en-US" sz="1200" b="1" dirty="0">
                  <a:latin typeface="Arial" panose="020B0604020202020204"/>
                  <a:cs typeface="Arial" panose="020B0604020202020204"/>
                </a:rPr>
                <a:t> </a:t>
              </a:r>
              <a:r>
                <a:rPr lang="en-US" sz="1200" b="1" dirty="0" err="1">
                  <a:latin typeface="Arial" panose="020B0604020202020204"/>
                  <a:cs typeface="Arial" panose="020B0604020202020204"/>
                </a:rPr>
                <a:t>Forereef</a:t>
              </a:r>
              <a:endParaRPr lang="en-US" sz="1200" b="1" dirty="0">
                <a:latin typeface="Arial" panose="020B0604020202020204"/>
                <a:cs typeface="Arial" panose="020B0604020202020204"/>
              </a:endParaRPr>
            </a:p>
          </p:txBody>
        </p:sp>
        <p:sp>
          <p:nvSpPr>
            <p:cNvPr id="21" name="TextBox 10"/>
            <p:cNvSpPr txBox="1"/>
            <p:nvPr/>
          </p:nvSpPr>
          <p:spPr>
            <a:xfrm>
              <a:off x="7763310" y="4005312"/>
              <a:ext cx="1423277" cy="5091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err="1">
                  <a:latin typeface="Arial" panose="020B0604020202020204"/>
                  <a:cs typeface="Arial" panose="020B0604020202020204"/>
                </a:rPr>
                <a:t>Montastrarea</a:t>
              </a:r>
              <a:r>
                <a:rPr lang="en-US" sz="1200" b="1" dirty="0">
                  <a:latin typeface="Arial" panose="020B0604020202020204"/>
                  <a:cs typeface="Arial" panose="020B0604020202020204"/>
                </a:rPr>
                <a:t> </a:t>
              </a:r>
              <a:endParaRPr lang="en-US" sz="1200" b="1" dirty="0">
                <a:latin typeface="Arial" panose="020B0604020202020204"/>
                <a:cs typeface="Arial" panose="020B0604020202020204"/>
              </a:endParaRPr>
            </a:p>
            <a:p>
              <a:r>
                <a:rPr lang="en-US" sz="1200" b="1" dirty="0">
                  <a:latin typeface="Arial" panose="020B0604020202020204"/>
                  <a:cs typeface="Arial" panose="020B0604020202020204"/>
                </a:rPr>
                <a:t>Reef</a:t>
              </a:r>
              <a:endParaRPr lang="en-US" sz="1200" b="1" dirty="0">
                <a:latin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22" name="Rectangle 13"/>
          <p:cNvSpPr/>
          <p:nvPr/>
        </p:nvSpPr>
        <p:spPr>
          <a:xfrm>
            <a:off x="1343084" y="5535059"/>
            <a:ext cx="3696023" cy="3868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043" tIns="40522" rIns="81043" bIns="40522" rtlCol="0" anchor="ctr"/>
          <a:lstStyle/>
          <a:p>
            <a:pPr algn="ctr"/>
            <a:endParaRPr lang="en-US" sz="1200"/>
          </a:p>
        </p:txBody>
      </p:sp>
      <p:sp>
        <p:nvSpPr>
          <p:cNvPr id="23" name="Rectangle 14"/>
          <p:cNvSpPr/>
          <p:nvPr/>
        </p:nvSpPr>
        <p:spPr>
          <a:xfrm>
            <a:off x="1791204" y="5564708"/>
            <a:ext cx="2799780" cy="266501"/>
          </a:xfrm>
          <a:prstGeom prst="rect">
            <a:avLst/>
          </a:prstGeom>
        </p:spPr>
        <p:txBody>
          <a:bodyPr wrap="square" lIns="81043" tIns="40522" rIns="81043" bIns="40522">
            <a:spAutoFit/>
          </a:bodyPr>
          <a:lstStyle/>
          <a:p>
            <a:pPr algn="ctr"/>
            <a:r>
              <a:rPr lang="it-IT" sz="1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Manfaat</a:t>
            </a:r>
            <a:r>
              <a:rPr lang="it-IT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Mangrove </a:t>
            </a:r>
            <a:r>
              <a:rPr lang="it-IT" sz="1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Secara</a:t>
            </a:r>
            <a:r>
              <a:rPr lang="it-IT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Biologi</a:t>
            </a:r>
            <a:endParaRPr lang="it-IT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angle 16"/>
          <p:cNvSpPr/>
          <p:nvPr/>
        </p:nvSpPr>
        <p:spPr>
          <a:xfrm>
            <a:off x="5124136" y="5535059"/>
            <a:ext cx="3696023" cy="3868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043" tIns="40522" rIns="81043" bIns="40522" rtlCol="0" anchor="ctr"/>
          <a:lstStyle/>
          <a:p>
            <a:pPr algn="ctr"/>
            <a:endParaRPr lang="en-US" sz="1200"/>
          </a:p>
        </p:txBody>
      </p:sp>
      <p:sp>
        <p:nvSpPr>
          <p:cNvPr id="25" name="Rectangle 17"/>
          <p:cNvSpPr/>
          <p:nvPr/>
        </p:nvSpPr>
        <p:spPr>
          <a:xfrm>
            <a:off x="5481663" y="5564708"/>
            <a:ext cx="2980956" cy="266501"/>
          </a:xfrm>
          <a:prstGeom prst="rect">
            <a:avLst/>
          </a:prstGeom>
        </p:spPr>
        <p:txBody>
          <a:bodyPr wrap="square" lIns="81043" tIns="40522" rIns="81043" bIns="40522">
            <a:spAutoFit/>
          </a:bodyPr>
          <a:lstStyle/>
          <a:p>
            <a:pPr algn="ctr"/>
            <a:r>
              <a:rPr lang="it-IT" sz="1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Manfaat</a:t>
            </a:r>
            <a:r>
              <a:rPr lang="it-IT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Mangrove </a:t>
            </a:r>
            <a:r>
              <a:rPr lang="it-IT" sz="1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Secara</a:t>
            </a:r>
            <a:r>
              <a:rPr lang="it-IT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Ekonomi</a:t>
            </a:r>
            <a:endParaRPr lang="it-IT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18"/>
          <p:cNvSpPr txBox="1"/>
          <p:nvPr/>
        </p:nvSpPr>
        <p:spPr>
          <a:xfrm>
            <a:off x="1553553" y="7148573"/>
            <a:ext cx="1406769" cy="451167"/>
          </a:xfrm>
          <a:prstGeom prst="rect">
            <a:avLst/>
          </a:prstGeom>
          <a:noFill/>
        </p:spPr>
        <p:txBody>
          <a:bodyPr wrap="square" lIns="81043" tIns="40522" rIns="81043" bIns="40522" rtlCol="0">
            <a:spAutoFit/>
          </a:bodyPr>
          <a:lstStyle/>
          <a:p>
            <a:pPr algn="ctr"/>
            <a:r>
              <a:rPr lang="en-US" sz="1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Tempat</a:t>
            </a:r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hidup</a:t>
            </a:r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biota </a:t>
            </a:r>
            <a:r>
              <a:rPr lang="en-US" sz="1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laut</a:t>
            </a:r>
            <a:endParaRPr lang="en-US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19"/>
          <p:cNvSpPr txBox="1"/>
          <p:nvPr/>
        </p:nvSpPr>
        <p:spPr>
          <a:xfrm>
            <a:off x="3030666" y="7148573"/>
            <a:ext cx="1793631" cy="451167"/>
          </a:xfrm>
          <a:prstGeom prst="rect">
            <a:avLst/>
          </a:prstGeom>
          <a:noFill/>
        </p:spPr>
        <p:txBody>
          <a:bodyPr wrap="square" lIns="81043" tIns="40522" rIns="81043" bIns="40522" rtlCol="0">
            <a:spAutoFit/>
          </a:bodyPr>
          <a:lstStyle/>
          <a:p>
            <a:pPr algn="ctr"/>
            <a:r>
              <a:rPr lang="en-US" sz="1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Sumber</a:t>
            </a:r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makanan</a:t>
            </a:r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bagi</a:t>
            </a:r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spesies</a:t>
            </a:r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</a:t>
            </a:r>
            <a:endParaRPr lang="en-US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0"/>
          <p:cNvSpPr txBox="1"/>
          <p:nvPr/>
        </p:nvSpPr>
        <p:spPr>
          <a:xfrm>
            <a:off x="5036290" y="7148573"/>
            <a:ext cx="1406769" cy="451167"/>
          </a:xfrm>
          <a:prstGeom prst="rect">
            <a:avLst/>
          </a:prstGeom>
          <a:noFill/>
        </p:spPr>
        <p:txBody>
          <a:bodyPr wrap="square" lIns="81043" tIns="40522" rIns="81043" bIns="40522" rtlCol="0">
            <a:spAutoFit/>
          </a:bodyPr>
          <a:lstStyle/>
          <a:p>
            <a:pPr algn="ctr"/>
            <a:r>
              <a:rPr lang="en-US" sz="1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Sebagai</a:t>
            </a:r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tempat</a:t>
            </a:r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pariwisata</a:t>
            </a:r>
            <a:endParaRPr lang="en-US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1"/>
          <p:cNvSpPr txBox="1"/>
          <p:nvPr/>
        </p:nvSpPr>
        <p:spPr>
          <a:xfrm>
            <a:off x="6177234" y="7148574"/>
            <a:ext cx="1406769" cy="451167"/>
          </a:xfrm>
          <a:prstGeom prst="rect">
            <a:avLst/>
          </a:prstGeom>
          <a:noFill/>
        </p:spPr>
        <p:txBody>
          <a:bodyPr wrap="square" lIns="81043" tIns="40522" rIns="81043" bIns="40522" rtlCol="0">
            <a:spAutoFit/>
          </a:bodyPr>
          <a:lstStyle/>
          <a:p>
            <a:pPr algn="ctr"/>
            <a:r>
              <a:rPr lang="en-US" sz="1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Sumber</a:t>
            </a:r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bahan</a:t>
            </a:r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kayu</a:t>
            </a:r>
            <a:endParaRPr lang="en-US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2"/>
          <p:cNvSpPr txBox="1"/>
          <p:nvPr/>
        </p:nvSpPr>
        <p:spPr>
          <a:xfrm>
            <a:off x="7427795" y="7148573"/>
            <a:ext cx="1406769" cy="451167"/>
          </a:xfrm>
          <a:prstGeom prst="rect">
            <a:avLst/>
          </a:prstGeom>
          <a:noFill/>
        </p:spPr>
        <p:txBody>
          <a:bodyPr wrap="square" lIns="81043" tIns="40522" rIns="81043" bIns="40522" rtlCol="0">
            <a:spAutoFit/>
          </a:bodyPr>
          <a:lstStyle/>
          <a:p>
            <a:pPr algn="ctr"/>
            <a:r>
              <a:rPr lang="en-US" sz="1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Bahan</a:t>
            </a:r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penghasil</a:t>
            </a:r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obat-obatan</a:t>
            </a:r>
            <a:endParaRPr lang="en-US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1" name="Picture 2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70220" y="6358368"/>
            <a:ext cx="1067261" cy="722624"/>
          </a:xfrm>
          <a:prstGeom prst="rect">
            <a:avLst/>
          </a:prstGeom>
        </p:spPr>
      </p:pic>
      <p:pic>
        <p:nvPicPr>
          <p:cNvPr id="32" name="Picture 2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16599" y="6168878"/>
            <a:ext cx="1029521" cy="979668"/>
          </a:xfrm>
          <a:prstGeom prst="rect">
            <a:avLst/>
          </a:prstGeom>
        </p:spPr>
      </p:pic>
      <p:pic>
        <p:nvPicPr>
          <p:cNvPr id="33" name="Picture 2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95120" y="6336108"/>
            <a:ext cx="589278" cy="767731"/>
          </a:xfrm>
          <a:prstGeom prst="rect">
            <a:avLst/>
          </a:prstGeom>
        </p:spPr>
      </p:pic>
      <p:pic>
        <p:nvPicPr>
          <p:cNvPr id="34" name="Picture 2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22433" y="6552498"/>
            <a:ext cx="906115" cy="443314"/>
          </a:xfrm>
          <a:prstGeom prst="rect">
            <a:avLst/>
          </a:prstGeom>
        </p:spPr>
      </p:pic>
      <p:pic>
        <p:nvPicPr>
          <p:cNvPr id="35" name="Picture 2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36089" y="6276735"/>
            <a:ext cx="687675" cy="748669"/>
          </a:xfrm>
          <a:prstGeom prst="rect">
            <a:avLst/>
          </a:prstGeom>
        </p:spPr>
      </p:pic>
      <p:sp>
        <p:nvSpPr>
          <p:cNvPr id="36" name="TextBox 15"/>
          <p:cNvSpPr txBox="1"/>
          <p:nvPr/>
        </p:nvSpPr>
        <p:spPr>
          <a:xfrm>
            <a:off x="9537325" y="3049596"/>
            <a:ext cx="7480481" cy="2781613"/>
          </a:xfrm>
          <a:prstGeom prst="rect">
            <a:avLst/>
          </a:prstGeom>
          <a:noFill/>
        </p:spPr>
        <p:txBody>
          <a:bodyPr wrap="square" lIns="81043" tIns="40522" rIns="81043" bIns="40522" rtlCol="0">
            <a:spAutoFit/>
          </a:bodyPr>
          <a:lstStyle/>
          <a:p>
            <a:pPr marL="253365" indent="-253365">
              <a:lnSpc>
                <a:spcPct val="150000"/>
              </a:lnSpc>
              <a:buFont typeface="Arial" panose="020B0604020202020204"/>
              <a:buChar char="•"/>
            </a:pPr>
            <a:r>
              <a:rPr lang="en-US" sz="2400" dirty="0" err="1">
                <a:solidFill>
                  <a:schemeClr val="bg1"/>
                </a:solidFill>
                <a:cs typeface="Arial" panose="020B0604020202020204" pitchFamily="34" charset="0"/>
              </a:rPr>
              <a:t>Menahan</a:t>
            </a:r>
            <a:r>
              <a:rPr lang="en-US" sz="24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cs typeface="Arial" panose="020B0604020202020204" pitchFamily="34" charset="0"/>
              </a:rPr>
              <a:t>abrasi</a:t>
            </a:r>
            <a:r>
              <a:rPr lang="en-US" sz="2400" dirty="0">
                <a:solidFill>
                  <a:schemeClr val="bg1"/>
                </a:solidFill>
                <a:cs typeface="Arial" panose="020B0604020202020204" pitchFamily="34" charset="0"/>
              </a:rPr>
              <a:t> air </a:t>
            </a:r>
            <a:r>
              <a:rPr lang="en-US" sz="2400" dirty="0" err="1">
                <a:solidFill>
                  <a:schemeClr val="bg1"/>
                </a:solidFill>
                <a:cs typeface="Arial" panose="020B0604020202020204" pitchFamily="34" charset="0"/>
              </a:rPr>
              <a:t>laut</a:t>
            </a:r>
            <a:endParaRPr lang="en-US" sz="2400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marL="253365" indent="-253365">
              <a:lnSpc>
                <a:spcPct val="150000"/>
              </a:lnSpc>
              <a:buFont typeface="Arial" panose="020B0604020202020204"/>
              <a:buChar char="•"/>
            </a:pPr>
            <a:r>
              <a:rPr lang="en-US" sz="2400" dirty="0" err="1">
                <a:solidFill>
                  <a:schemeClr val="bg1"/>
                </a:solidFill>
                <a:cs typeface="Arial" panose="020B0604020202020204" pitchFamily="34" charset="0"/>
              </a:rPr>
              <a:t>Menahan</a:t>
            </a:r>
            <a:r>
              <a:rPr lang="en-US" sz="24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cs typeface="Arial" panose="020B0604020202020204" pitchFamily="34" charset="0"/>
              </a:rPr>
              <a:t>badai</a:t>
            </a:r>
            <a:r>
              <a:rPr lang="en-US" sz="24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cs typeface="Arial" panose="020B0604020202020204" pitchFamily="34" charset="0"/>
              </a:rPr>
              <a:t>dan</a:t>
            </a:r>
            <a:r>
              <a:rPr lang="en-US" sz="24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cs typeface="Arial" panose="020B0604020202020204" pitchFamily="34" charset="0"/>
              </a:rPr>
              <a:t>angin</a:t>
            </a:r>
            <a:r>
              <a:rPr lang="en-US" sz="2400" dirty="0">
                <a:solidFill>
                  <a:schemeClr val="bg1"/>
                </a:solidFill>
                <a:cs typeface="Arial" panose="020B0604020202020204" pitchFamily="34" charset="0"/>
              </a:rPr>
              <a:t> yang </a:t>
            </a:r>
            <a:r>
              <a:rPr lang="en-US" sz="2400" dirty="0" err="1">
                <a:solidFill>
                  <a:schemeClr val="bg1"/>
                </a:solidFill>
                <a:cs typeface="Arial" panose="020B0604020202020204" pitchFamily="34" charset="0"/>
              </a:rPr>
              <a:t>bermuatan</a:t>
            </a:r>
            <a:r>
              <a:rPr lang="en-US" sz="24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cs typeface="Arial" panose="020B0604020202020204" pitchFamily="34" charset="0"/>
              </a:rPr>
              <a:t>garam</a:t>
            </a:r>
            <a:endParaRPr lang="en-US" sz="2400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marL="253365" indent="-253365">
              <a:lnSpc>
                <a:spcPct val="150000"/>
              </a:lnSpc>
              <a:buFont typeface="Arial" panose="020B0604020202020204"/>
              <a:buChar char="•"/>
            </a:pPr>
            <a:r>
              <a:rPr lang="en-US" sz="2400" dirty="0" err="1">
                <a:solidFill>
                  <a:schemeClr val="bg1"/>
                </a:solidFill>
                <a:cs typeface="Arial" panose="020B0604020202020204" pitchFamily="34" charset="0"/>
              </a:rPr>
              <a:t>Penambat</a:t>
            </a:r>
            <a:r>
              <a:rPr lang="en-US" sz="24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cs typeface="Arial" panose="020B0604020202020204" pitchFamily="34" charset="0"/>
              </a:rPr>
              <a:t>bahan-bahan</a:t>
            </a:r>
            <a:r>
              <a:rPr lang="en-US" sz="24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cs typeface="Arial" panose="020B0604020202020204" pitchFamily="34" charset="0"/>
              </a:rPr>
              <a:t>pencemar</a:t>
            </a:r>
            <a:r>
              <a:rPr lang="en-US" sz="2400" dirty="0">
                <a:solidFill>
                  <a:schemeClr val="bg1"/>
                </a:solidFill>
                <a:cs typeface="Arial" panose="020B0604020202020204" pitchFamily="34" charset="0"/>
              </a:rPr>
              <a:t> (</a:t>
            </a:r>
            <a:r>
              <a:rPr lang="en-US" sz="2400" dirty="0" err="1">
                <a:solidFill>
                  <a:schemeClr val="bg1"/>
                </a:solidFill>
                <a:cs typeface="Arial" panose="020B0604020202020204" pitchFamily="34" charset="0"/>
              </a:rPr>
              <a:t>racun</a:t>
            </a:r>
            <a:r>
              <a:rPr lang="en-US" sz="2400" dirty="0">
                <a:solidFill>
                  <a:schemeClr val="bg1"/>
                </a:solidFill>
                <a:cs typeface="Arial" panose="020B0604020202020204" pitchFamily="34" charset="0"/>
              </a:rPr>
              <a:t>) </a:t>
            </a:r>
            <a:r>
              <a:rPr lang="en-US" sz="2400" dirty="0" err="1">
                <a:solidFill>
                  <a:schemeClr val="bg1"/>
                </a:solidFill>
                <a:cs typeface="Arial" panose="020B0604020202020204" pitchFamily="34" charset="0"/>
              </a:rPr>
              <a:t>diperairan</a:t>
            </a:r>
            <a:endParaRPr lang="en-US" sz="24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3" name="TextBox 15"/>
          <p:cNvSpPr txBox="1"/>
          <p:nvPr/>
        </p:nvSpPr>
        <p:spPr>
          <a:xfrm>
            <a:off x="9537325" y="6289282"/>
            <a:ext cx="7480481" cy="1673618"/>
          </a:xfrm>
          <a:prstGeom prst="rect">
            <a:avLst/>
          </a:prstGeom>
          <a:noFill/>
        </p:spPr>
        <p:txBody>
          <a:bodyPr wrap="square" lIns="81043" tIns="40522" rIns="81043" bIns="40522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err="1">
                <a:solidFill>
                  <a:schemeClr val="bg1"/>
                </a:solidFill>
                <a:cs typeface="Arial" panose="020B0604020202020204" pitchFamily="34" charset="0"/>
              </a:rPr>
              <a:t>Penanaman</a:t>
            </a:r>
            <a:r>
              <a:rPr lang="en-US" sz="2400" dirty="0">
                <a:solidFill>
                  <a:schemeClr val="bg1"/>
                </a:solidFill>
                <a:cs typeface="Arial" panose="020B0604020202020204" pitchFamily="34" charset="0"/>
              </a:rPr>
              <a:t> mangrove, </a:t>
            </a:r>
            <a:r>
              <a:rPr lang="en-US" sz="2400" dirty="0" err="1">
                <a:solidFill>
                  <a:schemeClr val="bg1"/>
                </a:solidFill>
                <a:cs typeface="Arial" panose="020B0604020202020204" pitchFamily="34" charset="0"/>
              </a:rPr>
              <a:t>harus</a:t>
            </a:r>
            <a:r>
              <a:rPr lang="en-US" sz="24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cs typeface="Arial" panose="020B0604020202020204" pitchFamily="34" charset="0"/>
              </a:rPr>
              <a:t>memperhatikan</a:t>
            </a:r>
            <a:r>
              <a:rPr lang="en-US" sz="2400" dirty="0">
                <a:solidFill>
                  <a:schemeClr val="bg1"/>
                </a:solidFill>
                <a:cs typeface="Arial" panose="020B0604020202020204" pitchFamily="34" charset="0"/>
              </a:rPr>
              <a:t>:</a:t>
            </a:r>
            <a:endParaRPr lang="en-US" sz="2400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marL="253365" indent="-253365">
              <a:lnSpc>
                <a:spcPct val="150000"/>
              </a:lnSpc>
              <a:buFont typeface="Arial" panose="020B0604020202020204"/>
              <a:buChar char="•"/>
            </a:pPr>
            <a:r>
              <a:rPr lang="en-US" sz="2400" dirty="0" err="1">
                <a:solidFill>
                  <a:schemeClr val="bg1"/>
                </a:solidFill>
                <a:cs typeface="Arial" panose="020B0604020202020204" pitchFamily="34" charset="0"/>
              </a:rPr>
              <a:t>Letak</a:t>
            </a:r>
            <a:r>
              <a:rPr lang="en-US" sz="2400" dirty="0">
                <a:solidFill>
                  <a:schemeClr val="bg1"/>
                </a:solidFill>
                <a:cs typeface="Arial" panose="020B0604020202020204" pitchFamily="34" charset="0"/>
              </a:rPr>
              <a:t> / </a:t>
            </a:r>
            <a:r>
              <a:rPr lang="en-US" sz="2400" dirty="0" err="1">
                <a:solidFill>
                  <a:schemeClr val="bg1"/>
                </a:solidFill>
                <a:cs typeface="Arial" panose="020B0604020202020204" pitchFamily="34" charset="0"/>
              </a:rPr>
              <a:t>posisi</a:t>
            </a:r>
            <a:endParaRPr lang="en-US" sz="2400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marL="253365" indent="-253365">
              <a:lnSpc>
                <a:spcPct val="150000"/>
              </a:lnSpc>
              <a:buFont typeface="Arial" panose="020B0604020202020204"/>
              <a:buChar char="•"/>
            </a:pPr>
            <a:r>
              <a:rPr lang="en-US" sz="2400" dirty="0" err="1">
                <a:solidFill>
                  <a:schemeClr val="bg1"/>
                </a:solidFill>
                <a:cs typeface="Arial" panose="020B0604020202020204" pitchFamily="34" charset="0"/>
              </a:rPr>
              <a:t>Jenis</a:t>
            </a:r>
            <a:r>
              <a:rPr lang="en-US" sz="2400" dirty="0">
                <a:solidFill>
                  <a:schemeClr val="bg1"/>
                </a:solidFill>
                <a:cs typeface="Arial" panose="020B0604020202020204" pitchFamily="34" charset="0"/>
              </a:rPr>
              <a:t> mangrove yang </a:t>
            </a:r>
            <a:r>
              <a:rPr lang="en-US" sz="2400" dirty="0" err="1">
                <a:solidFill>
                  <a:schemeClr val="bg1"/>
                </a:solidFill>
                <a:cs typeface="Arial" panose="020B0604020202020204" pitchFamily="34" charset="0"/>
              </a:rPr>
              <a:t>ditanam</a:t>
            </a:r>
            <a:endParaRPr lang="en-US" sz="24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299548" y="8110489"/>
            <a:ext cx="3988452" cy="2176511"/>
          </a:xfrm>
          <a:custGeom>
            <a:avLst/>
            <a:gdLst/>
            <a:ahLst/>
            <a:cxnLst/>
            <a:rect l="l" t="t" r="r" b="b"/>
            <a:pathLst>
              <a:path w="9026830" h="6420333">
                <a:moveTo>
                  <a:pt x="0" y="0"/>
                </a:moveTo>
                <a:lnTo>
                  <a:pt x="9026830" y="0"/>
                </a:lnTo>
                <a:lnTo>
                  <a:pt x="9026830" y="6420333"/>
                </a:lnTo>
                <a:lnTo>
                  <a:pt x="0" y="6420333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0352" y="7277100"/>
            <a:ext cx="3657600" cy="3009900"/>
          </a:xfrm>
          <a:custGeom>
            <a:avLst/>
            <a:gdLst/>
            <a:ahLst/>
            <a:cxnLst/>
            <a:rect l="l" t="t" r="r" b="b"/>
            <a:pathLst>
              <a:path w="4240756" h="3885592">
                <a:moveTo>
                  <a:pt x="0" y="0"/>
                </a:moveTo>
                <a:lnTo>
                  <a:pt x="4240756" y="0"/>
                </a:lnTo>
                <a:lnTo>
                  <a:pt x="4240756" y="3885592"/>
                </a:lnTo>
                <a:lnTo>
                  <a:pt x="0" y="38855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4604887" y="8462478"/>
            <a:ext cx="3542761" cy="1824522"/>
          </a:xfrm>
          <a:custGeom>
            <a:avLst/>
            <a:gdLst/>
            <a:ahLst/>
            <a:cxnLst/>
            <a:rect l="l" t="t" r="r" b="b"/>
            <a:pathLst>
              <a:path w="3542761" h="1824522">
                <a:moveTo>
                  <a:pt x="0" y="0"/>
                </a:moveTo>
                <a:lnTo>
                  <a:pt x="3542761" y="0"/>
                </a:lnTo>
                <a:lnTo>
                  <a:pt x="3542761" y="1824522"/>
                </a:lnTo>
                <a:lnTo>
                  <a:pt x="0" y="182452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609600" y="-107059"/>
            <a:ext cx="6991613" cy="2004423"/>
          </a:xfrm>
          <a:prstGeom prst="rect">
            <a:avLst/>
          </a:prstGeom>
        </p:spPr>
      </p:pic>
      <p:grpSp>
        <p:nvGrpSpPr>
          <p:cNvPr id="7" name="object 4"/>
          <p:cNvGrpSpPr/>
          <p:nvPr/>
        </p:nvGrpSpPr>
        <p:grpSpPr>
          <a:xfrm>
            <a:off x="986155" y="1379220"/>
            <a:ext cx="16461105" cy="4451985"/>
            <a:chOff x="478912" y="2267810"/>
            <a:chExt cx="9817709" cy="3564975"/>
          </a:xfrm>
        </p:grpSpPr>
        <p:pic>
          <p:nvPicPr>
            <p:cNvPr id="10" name="object 6" descr="/Users/macsiera/Downloads/wetland.jpegwetland"/>
            <p:cNvPicPr/>
            <p:nvPr/>
          </p:nvPicPr>
          <p:blipFill>
            <a:blip r:embed="rId7"/>
            <a:srcRect/>
            <a:stretch>
              <a:fillRect/>
            </a:stretch>
          </p:blipFill>
          <p:spPr>
            <a:xfrm>
              <a:off x="6207730" y="2963635"/>
              <a:ext cx="4088891" cy="2869150"/>
            </a:xfrm>
            <a:prstGeom prst="rect">
              <a:avLst/>
            </a:prstGeom>
          </p:spPr>
        </p:pic>
        <p:pic>
          <p:nvPicPr>
            <p:cNvPr id="12" name="object 7" descr="/Users/macsiera/Downloads/IPAL.jpegIPAL"/>
            <p:cNvPicPr/>
            <p:nvPr/>
          </p:nvPicPr>
          <p:blipFill>
            <a:blip r:embed="rId8"/>
            <a:srcRect/>
            <a:stretch>
              <a:fillRect/>
            </a:stretch>
          </p:blipFill>
          <p:spPr>
            <a:xfrm>
              <a:off x="478912" y="2267810"/>
              <a:ext cx="4405884" cy="3148387"/>
            </a:xfrm>
            <a:prstGeom prst="rect">
              <a:avLst/>
            </a:prstGeom>
          </p:spPr>
        </p:pic>
      </p:grpSp>
      <p:sp>
        <p:nvSpPr>
          <p:cNvPr id="13" name="Kotak Teks 9"/>
          <p:cNvSpPr txBox="1"/>
          <p:nvPr/>
        </p:nvSpPr>
        <p:spPr>
          <a:xfrm>
            <a:off x="1828800" y="5524786"/>
            <a:ext cx="5867400" cy="3105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065" indent="0">
              <a:lnSpc>
                <a:spcPts val="1710"/>
              </a:lnSpc>
              <a:buSzPct val="112000"/>
              <a:buNone/>
              <a:tabLst>
                <a:tab pos="167005" algn="l"/>
              </a:tabLst>
            </a:pPr>
            <a:r>
              <a:rPr lang="en-US" sz="2400" b="1" i="1" dirty="0">
                <a:cs typeface="Verdana" panose="020B0604030504040204"/>
              </a:rPr>
              <a:t>Instalasi Pengolahan Air Limbah</a:t>
            </a:r>
            <a:endParaRPr lang="en-US" sz="1400" dirty="0">
              <a:cs typeface="Verdana" panose="020B0604030504040204"/>
            </a:endParaRPr>
          </a:p>
        </p:txBody>
      </p:sp>
      <p:sp>
        <p:nvSpPr>
          <p:cNvPr id="14" name="Kotak Teks 7"/>
          <p:cNvSpPr txBox="1"/>
          <p:nvPr/>
        </p:nvSpPr>
        <p:spPr>
          <a:xfrm>
            <a:off x="10826115" y="1442720"/>
            <a:ext cx="6386195" cy="463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>
              <a:lnSpc>
                <a:spcPct val="101000"/>
              </a:lnSpc>
            </a:pPr>
            <a:r>
              <a:rPr lang="en-US" altLang="id-ID" sz="2400" dirty="0">
                <a:cs typeface="Verdana" panose="020B0604030504040204"/>
              </a:rPr>
              <a:t>Pengolahan dengan Metode Wetland</a:t>
            </a:r>
            <a:endParaRPr lang="en-US" altLang="id-ID" sz="2400" dirty="0">
              <a:cs typeface="Verdana" panose="020B0604030504040204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9601200" y="56625"/>
            <a:ext cx="8219524" cy="107204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0055" indent="-440055" algn="ctr" defTabSz="457200"/>
            <a:r>
              <a:rPr lang="en-ID" sz="3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UPAYA </a:t>
            </a:r>
            <a:r>
              <a:rPr lang="en-US" altLang="en-ID" sz="3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PENGELOLAAN LIMBAH</a:t>
            </a:r>
            <a:endParaRPr lang="en-US" altLang="en-ID" sz="30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object 6" descr="/Users/macsiera/Downloads/wetlandd.jpegwetlandd"/>
          <p:cNvPicPr/>
          <p:nvPr/>
        </p:nvPicPr>
        <p:blipFill>
          <a:blip r:embed="rId9"/>
          <a:srcRect/>
          <a:stretch>
            <a:fillRect/>
          </a:stretch>
        </p:blipFill>
        <p:spPr>
          <a:xfrm>
            <a:off x="10591520" y="6172972"/>
            <a:ext cx="6855740" cy="3481705"/>
          </a:xfrm>
          <a:prstGeom prst="rect">
            <a:avLst/>
          </a:prstGeom>
        </p:spPr>
      </p:pic>
      <p:pic>
        <p:nvPicPr>
          <p:cNvPr id="17" name="object 6" descr="/Users/macsiera/Downloads/img-20241201-wa0004-674fc68234777c67f769f242.jpegimg-20241201-wa0004-674fc68234777c67f769f242"/>
          <p:cNvPicPr/>
          <p:nvPr/>
        </p:nvPicPr>
        <p:blipFill>
          <a:blip r:embed="rId10"/>
          <a:srcRect/>
          <a:stretch>
            <a:fillRect/>
          </a:stretch>
        </p:blipFill>
        <p:spPr>
          <a:xfrm>
            <a:off x="960755" y="6172835"/>
            <a:ext cx="6408420" cy="3481705"/>
          </a:xfrm>
          <a:prstGeom prst="rect">
            <a:avLst/>
          </a:prstGeom>
        </p:spPr>
      </p:pic>
      <p:sp>
        <p:nvSpPr>
          <p:cNvPr id="20" name="Text Box 19"/>
          <p:cNvSpPr txBox="1"/>
          <p:nvPr/>
        </p:nvSpPr>
        <p:spPr>
          <a:xfrm>
            <a:off x="7682865" y="7091045"/>
            <a:ext cx="2012950" cy="107632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sz="3200">
                <a:latin typeface="Arial Regular" panose="020B0604020202020204" charset="0"/>
                <a:cs typeface="Arial Regular" panose="020B0604020202020204" charset="0"/>
              </a:rPr>
              <a:t>Tanaman </a:t>
            </a:r>
            <a:endParaRPr lang="en-US" sz="3200">
              <a:latin typeface="Arial Regular" panose="020B0604020202020204" charset="0"/>
              <a:cs typeface="Arial Regular" panose="020B0604020202020204" charset="0"/>
            </a:endParaRPr>
          </a:p>
          <a:p>
            <a:r>
              <a:rPr lang="en-US" sz="3200">
                <a:latin typeface="Arial Regular" panose="020B0604020202020204" charset="0"/>
                <a:cs typeface="Arial Regular" panose="020B0604020202020204" charset="0"/>
              </a:rPr>
              <a:t>Mangrove</a:t>
            </a:r>
            <a:endParaRPr lang="en-US" sz="3200">
              <a:latin typeface="Arial Regular" panose="020B0604020202020204" charset="0"/>
              <a:cs typeface="Arial Regular" panose="020B060402020202020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299548" y="8110489"/>
            <a:ext cx="3988452" cy="2176511"/>
          </a:xfrm>
          <a:custGeom>
            <a:avLst/>
            <a:gdLst/>
            <a:ahLst/>
            <a:cxnLst/>
            <a:rect l="l" t="t" r="r" b="b"/>
            <a:pathLst>
              <a:path w="9026830" h="6420333">
                <a:moveTo>
                  <a:pt x="0" y="0"/>
                </a:moveTo>
                <a:lnTo>
                  <a:pt x="9026830" y="0"/>
                </a:lnTo>
                <a:lnTo>
                  <a:pt x="9026830" y="6420333"/>
                </a:lnTo>
                <a:lnTo>
                  <a:pt x="0" y="6420333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0352" y="7277100"/>
            <a:ext cx="3657600" cy="3009900"/>
          </a:xfrm>
          <a:custGeom>
            <a:avLst/>
            <a:gdLst/>
            <a:ahLst/>
            <a:cxnLst/>
            <a:rect l="l" t="t" r="r" b="b"/>
            <a:pathLst>
              <a:path w="4240756" h="3885592">
                <a:moveTo>
                  <a:pt x="0" y="0"/>
                </a:moveTo>
                <a:lnTo>
                  <a:pt x="4240756" y="0"/>
                </a:lnTo>
                <a:lnTo>
                  <a:pt x="4240756" y="3885592"/>
                </a:lnTo>
                <a:lnTo>
                  <a:pt x="0" y="38855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4604887" y="8462478"/>
            <a:ext cx="3542761" cy="1824522"/>
          </a:xfrm>
          <a:custGeom>
            <a:avLst/>
            <a:gdLst/>
            <a:ahLst/>
            <a:cxnLst/>
            <a:rect l="l" t="t" r="r" b="b"/>
            <a:pathLst>
              <a:path w="3542761" h="1824522">
                <a:moveTo>
                  <a:pt x="0" y="0"/>
                </a:moveTo>
                <a:lnTo>
                  <a:pt x="3542761" y="0"/>
                </a:lnTo>
                <a:lnTo>
                  <a:pt x="3542761" y="1824522"/>
                </a:lnTo>
                <a:lnTo>
                  <a:pt x="0" y="182452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609600" y="-107059"/>
            <a:ext cx="6991613" cy="2004423"/>
          </a:xfrm>
          <a:prstGeom prst="rect">
            <a:avLst/>
          </a:prstGeom>
        </p:spPr>
      </p:pic>
      <p:grpSp>
        <p:nvGrpSpPr>
          <p:cNvPr id="7" name="object 4"/>
          <p:cNvGrpSpPr/>
          <p:nvPr/>
        </p:nvGrpSpPr>
        <p:grpSpPr>
          <a:xfrm>
            <a:off x="1905000" y="1536065"/>
            <a:ext cx="15296515" cy="5373370"/>
            <a:chOff x="1026822" y="2414253"/>
            <a:chExt cx="9123149" cy="3419040"/>
          </a:xfrm>
        </p:grpSpPr>
        <p:pic>
          <p:nvPicPr>
            <p:cNvPr id="12" name="object 7" descr="/Users/macsiera/Downloads/MDSP.jpegMDSP"/>
            <p:cNvPicPr/>
            <p:nvPr/>
          </p:nvPicPr>
          <p:blipFill>
            <a:blip r:embed="rId7"/>
            <a:srcRect/>
            <a:stretch>
              <a:fillRect/>
            </a:stretch>
          </p:blipFill>
          <p:spPr>
            <a:xfrm>
              <a:off x="1026822" y="2414253"/>
              <a:ext cx="3282795" cy="3148387"/>
            </a:xfrm>
            <a:prstGeom prst="rect">
              <a:avLst/>
            </a:prstGeom>
          </p:spPr>
        </p:pic>
        <p:pic>
          <p:nvPicPr>
            <p:cNvPr id="3" name="object 6" descr="/Users/macsiera/Downloads/ssr.jpegssr"/>
            <p:cNvPicPr/>
            <p:nvPr/>
          </p:nvPicPr>
          <p:blipFill>
            <a:blip r:embed="rId8"/>
            <a:srcRect/>
            <a:stretch>
              <a:fillRect/>
            </a:stretch>
          </p:blipFill>
          <p:spPr>
            <a:xfrm>
              <a:off x="6346806" y="2964143"/>
              <a:ext cx="3803165" cy="2869150"/>
            </a:xfrm>
            <a:prstGeom prst="rect">
              <a:avLst/>
            </a:prstGeom>
          </p:spPr>
        </p:pic>
      </p:grpSp>
      <p:sp>
        <p:nvSpPr>
          <p:cNvPr id="13" name="Kotak Teks 9"/>
          <p:cNvSpPr txBox="1"/>
          <p:nvPr/>
        </p:nvSpPr>
        <p:spPr>
          <a:xfrm>
            <a:off x="1905000" y="6738271"/>
            <a:ext cx="5867400" cy="3105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065" indent="0">
              <a:lnSpc>
                <a:spcPts val="1710"/>
              </a:lnSpc>
              <a:buSzPct val="112000"/>
              <a:buNone/>
              <a:tabLst>
                <a:tab pos="167005" algn="l"/>
              </a:tabLst>
            </a:pPr>
            <a:r>
              <a:rPr lang="en-US" sz="2400" b="1" i="1" dirty="0">
                <a:cs typeface="Verdana" panose="020B0604030504040204"/>
              </a:rPr>
              <a:t>MULTI DISK SCREEW PRESS</a:t>
            </a:r>
            <a:endParaRPr lang="en-US" sz="1400" dirty="0">
              <a:cs typeface="Verdana" panose="020B0604030504040204"/>
            </a:endParaRPr>
          </a:p>
        </p:txBody>
      </p:sp>
      <p:sp>
        <p:nvSpPr>
          <p:cNvPr id="14" name="Kotak Teks 7"/>
          <p:cNvSpPr txBox="1"/>
          <p:nvPr/>
        </p:nvSpPr>
        <p:spPr>
          <a:xfrm>
            <a:off x="10820400" y="1493520"/>
            <a:ext cx="6386195" cy="463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>
              <a:lnSpc>
                <a:spcPct val="101000"/>
              </a:lnSpc>
            </a:pPr>
            <a:r>
              <a:rPr lang="en-US" altLang="id-ID" sz="2400" dirty="0">
                <a:cs typeface="Verdana" panose="020B0604030504040204"/>
              </a:rPr>
              <a:t>ALAT PEMISAH LUMPUR</a:t>
            </a:r>
            <a:endParaRPr lang="en-US" altLang="id-ID" sz="2400" dirty="0">
              <a:cs typeface="Verdana" panose="020B0604030504040204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9601200" y="56625"/>
            <a:ext cx="8219524" cy="107204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0055" indent="-440055" algn="ctr" defTabSz="457200"/>
            <a:r>
              <a:rPr lang="en-ID" sz="3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UPAYA </a:t>
            </a:r>
            <a:r>
              <a:rPr lang="en-US" altLang="en-ID" sz="3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PENGELOLAAN LIMBAH</a:t>
            </a:r>
            <a:endParaRPr lang="en-US" altLang="en-ID" sz="30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299548" y="8110489"/>
            <a:ext cx="3988452" cy="2176511"/>
          </a:xfrm>
          <a:custGeom>
            <a:avLst/>
            <a:gdLst/>
            <a:ahLst/>
            <a:cxnLst/>
            <a:rect l="l" t="t" r="r" b="b"/>
            <a:pathLst>
              <a:path w="9026830" h="6420333">
                <a:moveTo>
                  <a:pt x="0" y="0"/>
                </a:moveTo>
                <a:lnTo>
                  <a:pt x="9026830" y="0"/>
                </a:lnTo>
                <a:lnTo>
                  <a:pt x="9026830" y="6420333"/>
                </a:lnTo>
                <a:lnTo>
                  <a:pt x="0" y="6420333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0352" y="7277100"/>
            <a:ext cx="3657600" cy="3009900"/>
          </a:xfrm>
          <a:custGeom>
            <a:avLst/>
            <a:gdLst/>
            <a:ahLst/>
            <a:cxnLst/>
            <a:rect l="l" t="t" r="r" b="b"/>
            <a:pathLst>
              <a:path w="4240756" h="3885592">
                <a:moveTo>
                  <a:pt x="0" y="0"/>
                </a:moveTo>
                <a:lnTo>
                  <a:pt x="4240756" y="0"/>
                </a:lnTo>
                <a:lnTo>
                  <a:pt x="4240756" y="3885592"/>
                </a:lnTo>
                <a:lnTo>
                  <a:pt x="0" y="38855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4604887" y="8462478"/>
            <a:ext cx="3542761" cy="1824522"/>
          </a:xfrm>
          <a:custGeom>
            <a:avLst/>
            <a:gdLst/>
            <a:ahLst/>
            <a:cxnLst/>
            <a:rect l="l" t="t" r="r" b="b"/>
            <a:pathLst>
              <a:path w="3542761" h="1824522">
                <a:moveTo>
                  <a:pt x="0" y="0"/>
                </a:moveTo>
                <a:lnTo>
                  <a:pt x="3542761" y="0"/>
                </a:lnTo>
                <a:lnTo>
                  <a:pt x="3542761" y="1824522"/>
                </a:lnTo>
                <a:lnTo>
                  <a:pt x="0" y="182452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609600" y="-107059"/>
            <a:ext cx="6991613" cy="2004423"/>
          </a:xfrm>
          <a:prstGeom prst="rect">
            <a:avLst/>
          </a:prstGeom>
        </p:spPr>
      </p:pic>
      <p:grpSp>
        <p:nvGrpSpPr>
          <p:cNvPr id="7" name="object 4"/>
          <p:cNvGrpSpPr/>
          <p:nvPr/>
        </p:nvGrpSpPr>
        <p:grpSpPr>
          <a:xfrm>
            <a:off x="1752600" y="1894692"/>
            <a:ext cx="13390951" cy="6132328"/>
            <a:chOff x="509016" y="2189987"/>
            <a:chExt cx="8941306" cy="4413504"/>
          </a:xfrm>
        </p:grpSpPr>
        <p:pic>
          <p:nvPicPr>
            <p:cNvPr id="10" name="object 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361431" y="3537203"/>
              <a:ext cx="4088891" cy="3066288"/>
            </a:xfrm>
            <a:prstGeom prst="rect">
              <a:avLst/>
            </a:prstGeom>
          </p:spPr>
        </p:pic>
        <p:pic>
          <p:nvPicPr>
            <p:cNvPr id="12" name="object 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09016" y="2189987"/>
              <a:ext cx="4405884" cy="3304032"/>
            </a:xfrm>
            <a:prstGeom prst="rect">
              <a:avLst/>
            </a:prstGeom>
          </p:spPr>
        </p:pic>
      </p:grpSp>
      <p:sp>
        <p:nvSpPr>
          <p:cNvPr id="13" name="Kotak Teks 9"/>
          <p:cNvSpPr txBox="1"/>
          <p:nvPr/>
        </p:nvSpPr>
        <p:spPr>
          <a:xfrm>
            <a:off x="1828800" y="6620796"/>
            <a:ext cx="5867400" cy="6714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66370" indent="-154305">
              <a:lnSpc>
                <a:spcPts val="1710"/>
              </a:lnSpc>
              <a:buSzPct val="112000"/>
              <a:buChar char="-"/>
              <a:tabLst>
                <a:tab pos="167005" algn="l"/>
              </a:tabLst>
            </a:pPr>
            <a:r>
              <a:rPr lang="id-ID" sz="2400" b="1" i="1" dirty="0">
                <a:cs typeface="Verdana" panose="020B0604030504040204"/>
              </a:rPr>
              <a:t>Memperbaiki</a:t>
            </a:r>
            <a:r>
              <a:rPr lang="id-ID" sz="2400" spc="195" dirty="0">
                <a:cs typeface="Times New Roman" panose="02020603050405020304"/>
              </a:rPr>
              <a:t> </a:t>
            </a:r>
            <a:r>
              <a:rPr lang="id-ID" sz="2400" b="1" i="1" dirty="0">
                <a:cs typeface="Verdana" panose="020B0604030504040204"/>
              </a:rPr>
              <a:t>parit</a:t>
            </a:r>
            <a:r>
              <a:rPr lang="id-ID" sz="2400" spc="190" dirty="0">
                <a:cs typeface="Times New Roman" panose="02020603050405020304"/>
              </a:rPr>
              <a:t> </a:t>
            </a:r>
            <a:r>
              <a:rPr lang="id-ID" sz="2400" b="1" i="1" spc="-10" dirty="0">
                <a:cs typeface="Verdana" panose="020B0604030504040204"/>
              </a:rPr>
              <a:t>jalan)</a:t>
            </a:r>
            <a:endParaRPr lang="id-ID" sz="2400" dirty="0">
              <a:cs typeface="Verdana" panose="020B0604030504040204"/>
            </a:endParaRPr>
          </a:p>
          <a:p>
            <a:pPr marL="12700" marR="5080" indent="137160">
              <a:lnSpc>
                <a:spcPct val="101000"/>
              </a:lnSpc>
              <a:buChar char="-"/>
              <a:tabLst>
                <a:tab pos="149860" algn="l"/>
              </a:tabLst>
            </a:pPr>
            <a:r>
              <a:rPr lang="en-US" sz="2400" b="1" i="1" dirty="0">
                <a:cs typeface="Verdana" panose="020B0604030504040204"/>
              </a:rPr>
              <a:t>M</a:t>
            </a:r>
            <a:r>
              <a:rPr lang="id-ID" sz="2400" b="1" i="1" dirty="0" err="1">
                <a:cs typeface="Verdana" panose="020B0604030504040204"/>
              </a:rPr>
              <a:t>empertahankan</a:t>
            </a:r>
            <a:r>
              <a:rPr lang="id-ID" sz="2400" spc="210" dirty="0">
                <a:cs typeface="Times New Roman" panose="02020603050405020304"/>
              </a:rPr>
              <a:t> </a:t>
            </a:r>
            <a:r>
              <a:rPr lang="id-ID" sz="2400" b="1" i="1" spc="-10" dirty="0">
                <a:cs typeface="Verdana" panose="020B0604030504040204"/>
              </a:rPr>
              <a:t>akses</a:t>
            </a:r>
            <a:r>
              <a:rPr lang="id-ID" sz="2400" spc="-10" dirty="0">
                <a:cs typeface="Times New Roman" panose="02020603050405020304"/>
              </a:rPr>
              <a:t> </a:t>
            </a:r>
            <a:r>
              <a:rPr lang="id-ID" sz="2400" b="1" i="1" dirty="0">
                <a:cs typeface="Verdana" panose="020B0604030504040204"/>
              </a:rPr>
              <a:t>ke</a:t>
            </a:r>
            <a:r>
              <a:rPr lang="id-ID" sz="2400" spc="145" dirty="0">
                <a:cs typeface="Times New Roman" panose="02020603050405020304"/>
              </a:rPr>
              <a:t> </a:t>
            </a:r>
            <a:r>
              <a:rPr lang="id-ID" sz="2400" b="1" i="1" spc="-10" dirty="0">
                <a:cs typeface="Verdana" panose="020B0604030504040204"/>
              </a:rPr>
              <a:t>rumah</a:t>
            </a:r>
            <a:endParaRPr lang="id-ID" sz="1400" dirty="0">
              <a:cs typeface="Verdana" panose="020B0604030504040204"/>
            </a:endParaRPr>
          </a:p>
        </p:txBody>
      </p:sp>
      <p:sp>
        <p:nvSpPr>
          <p:cNvPr id="14" name="Kotak Teks 7"/>
          <p:cNvSpPr txBox="1"/>
          <p:nvPr/>
        </p:nvSpPr>
        <p:spPr>
          <a:xfrm>
            <a:off x="8995240" y="2504506"/>
            <a:ext cx="8530760" cy="1186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>
              <a:lnSpc>
                <a:spcPct val="101000"/>
              </a:lnSpc>
            </a:pPr>
            <a:r>
              <a:rPr lang="id-ID" sz="2400" b="1" i="1" dirty="0">
                <a:cs typeface="Verdana" panose="020B0604030504040204"/>
              </a:rPr>
              <a:t>Ketika</a:t>
            </a:r>
            <a:r>
              <a:rPr lang="id-ID" sz="2400" spc="150" dirty="0">
                <a:cs typeface="Times New Roman" panose="02020603050405020304"/>
              </a:rPr>
              <a:t> </a:t>
            </a:r>
            <a:r>
              <a:rPr lang="id-ID" sz="2400" b="1" i="1" dirty="0">
                <a:cs typeface="Verdana" panose="020B0604030504040204"/>
              </a:rPr>
              <a:t>ruang</a:t>
            </a:r>
            <a:r>
              <a:rPr lang="id-ID" sz="2400" spc="185" dirty="0">
                <a:cs typeface="Times New Roman" panose="02020603050405020304"/>
              </a:rPr>
              <a:t> </a:t>
            </a:r>
            <a:r>
              <a:rPr lang="id-ID" sz="2400" b="1" i="1" dirty="0">
                <a:cs typeface="Verdana" panose="020B0604030504040204"/>
              </a:rPr>
              <a:t>kerja</a:t>
            </a:r>
            <a:r>
              <a:rPr lang="id-ID" sz="2400" spc="160" dirty="0">
                <a:cs typeface="Times New Roman" panose="02020603050405020304"/>
              </a:rPr>
              <a:t> </a:t>
            </a:r>
            <a:r>
              <a:rPr lang="id-ID" sz="2400" b="1" i="1" dirty="0">
                <a:cs typeface="Verdana" panose="020B0604030504040204"/>
              </a:rPr>
              <a:t>yang</a:t>
            </a:r>
            <a:r>
              <a:rPr lang="id-ID" sz="2400" spc="165" dirty="0">
                <a:cs typeface="Times New Roman" panose="02020603050405020304"/>
              </a:rPr>
              <a:t> </a:t>
            </a:r>
            <a:r>
              <a:rPr lang="id-ID" sz="2400" b="1" i="1" dirty="0">
                <a:cs typeface="Verdana" panose="020B0604030504040204"/>
              </a:rPr>
              <a:t>sempit:</a:t>
            </a:r>
            <a:r>
              <a:rPr lang="id-ID" sz="2400" spc="165" dirty="0">
                <a:cs typeface="Times New Roman" panose="02020603050405020304"/>
              </a:rPr>
              <a:t> </a:t>
            </a:r>
            <a:r>
              <a:rPr lang="id-ID" sz="2400" b="1" i="1" spc="-10" dirty="0">
                <a:cs typeface="Verdana" panose="020B0604030504040204"/>
              </a:rPr>
              <a:t>perlu</a:t>
            </a:r>
            <a:r>
              <a:rPr lang="id-ID" sz="2400" spc="-10" dirty="0">
                <a:cs typeface="Times New Roman" panose="02020603050405020304"/>
              </a:rPr>
              <a:t> </a:t>
            </a:r>
            <a:r>
              <a:rPr lang="id-ID" sz="2400" b="1" i="1" dirty="0">
                <a:cs typeface="Verdana" panose="020B0604030504040204"/>
              </a:rPr>
              <a:t>persetujuan</a:t>
            </a:r>
            <a:r>
              <a:rPr lang="id-ID" sz="2400" spc="195" dirty="0">
                <a:cs typeface="Times New Roman" panose="02020603050405020304"/>
              </a:rPr>
              <a:t> </a:t>
            </a:r>
            <a:r>
              <a:rPr lang="id-ID" sz="2400" b="1" i="1" dirty="0">
                <a:cs typeface="Verdana" panose="020B0604030504040204"/>
              </a:rPr>
              <a:t>tertulis</a:t>
            </a:r>
            <a:r>
              <a:rPr lang="id-ID" sz="2400" spc="150" dirty="0">
                <a:cs typeface="Times New Roman" panose="02020603050405020304"/>
              </a:rPr>
              <a:t> </a:t>
            </a:r>
            <a:r>
              <a:rPr lang="id-ID" sz="2400" b="1" i="1" dirty="0">
                <a:cs typeface="Verdana" panose="020B0604030504040204"/>
              </a:rPr>
              <a:t>masyarakat</a:t>
            </a:r>
            <a:r>
              <a:rPr lang="id-ID" sz="2400" spc="204" dirty="0">
                <a:cs typeface="Times New Roman" panose="02020603050405020304"/>
              </a:rPr>
              <a:t> </a:t>
            </a:r>
            <a:r>
              <a:rPr lang="id-ID" sz="2400" b="1" i="1" spc="-20" dirty="0">
                <a:cs typeface="Verdana" panose="020B0604030504040204"/>
              </a:rPr>
              <a:t>atas</a:t>
            </a:r>
            <a:r>
              <a:rPr lang="id-ID" sz="2400" spc="-20" dirty="0">
                <a:cs typeface="Times New Roman" panose="02020603050405020304"/>
              </a:rPr>
              <a:t> </a:t>
            </a:r>
            <a:r>
              <a:rPr lang="id-ID" sz="2400" b="1" i="1" dirty="0">
                <a:cs typeface="Verdana" panose="020B0604030504040204"/>
              </a:rPr>
              <a:t>penggunaan</a:t>
            </a:r>
            <a:r>
              <a:rPr lang="id-ID" sz="2400" spc="210" dirty="0">
                <a:cs typeface="Times New Roman" panose="02020603050405020304"/>
              </a:rPr>
              <a:t> </a:t>
            </a:r>
            <a:r>
              <a:rPr lang="id-ID" sz="2400" b="1" i="1" dirty="0">
                <a:cs typeface="Verdana" panose="020B0604030504040204"/>
              </a:rPr>
              <a:t>dan</a:t>
            </a:r>
            <a:r>
              <a:rPr lang="id-ID" sz="2400" spc="175" dirty="0">
                <a:cs typeface="Times New Roman" panose="02020603050405020304"/>
              </a:rPr>
              <a:t> </a:t>
            </a:r>
            <a:r>
              <a:rPr lang="id-ID" sz="2400" b="1" i="1" dirty="0">
                <a:cs typeface="Verdana" panose="020B0604030504040204"/>
              </a:rPr>
              <a:t>pembuangan</a:t>
            </a:r>
            <a:r>
              <a:rPr lang="id-ID" sz="2400" spc="200" dirty="0">
                <a:cs typeface="Times New Roman" panose="02020603050405020304"/>
              </a:rPr>
              <a:t> </a:t>
            </a:r>
            <a:r>
              <a:rPr lang="id-ID" sz="2400" b="1" i="1" spc="-20" dirty="0">
                <a:cs typeface="Verdana" panose="020B0604030504040204"/>
              </a:rPr>
              <a:t>sisa</a:t>
            </a:r>
            <a:r>
              <a:rPr lang="id-ID" sz="2400" spc="-20" dirty="0">
                <a:cs typeface="Times New Roman" panose="02020603050405020304"/>
              </a:rPr>
              <a:t> </a:t>
            </a:r>
            <a:r>
              <a:rPr lang="id-ID" sz="2400" b="1" i="1" dirty="0">
                <a:cs typeface="Verdana" panose="020B0604030504040204"/>
              </a:rPr>
              <a:t>galian</a:t>
            </a:r>
            <a:r>
              <a:rPr lang="id-ID" sz="2400" spc="170" dirty="0">
                <a:cs typeface="Times New Roman" panose="02020603050405020304"/>
              </a:rPr>
              <a:t> </a:t>
            </a:r>
            <a:r>
              <a:rPr lang="en-US" sz="2400" spc="170" dirty="0">
                <a:cs typeface="Times New Roman" panose="02020603050405020304"/>
              </a:rPr>
              <a:t>dan lain- lain</a:t>
            </a:r>
            <a:endParaRPr lang="id-ID" sz="2400" dirty="0">
              <a:cs typeface="Verdana" panose="020B0604030504040204"/>
            </a:endParaRPr>
          </a:p>
        </p:txBody>
      </p:sp>
      <p:sp>
        <p:nvSpPr>
          <p:cNvPr id="15" name="Kotak Teks 11"/>
          <p:cNvSpPr txBox="1"/>
          <p:nvPr/>
        </p:nvSpPr>
        <p:spPr>
          <a:xfrm>
            <a:off x="3965044" y="9696390"/>
            <a:ext cx="88365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i="1" dirty="0">
                <a:cs typeface="Arial" panose="020B0604020202020204"/>
              </a:rPr>
              <a:t>Source: </a:t>
            </a:r>
            <a:r>
              <a:rPr lang="id-ID" sz="2000" i="1" dirty="0" err="1">
                <a:cs typeface="Arial" panose="020B0604020202020204"/>
              </a:rPr>
              <a:t>Training</a:t>
            </a:r>
            <a:r>
              <a:rPr lang="id-ID" sz="2000" i="1" spc="500" dirty="0">
                <a:cs typeface="Times New Roman" panose="02020603050405020304"/>
              </a:rPr>
              <a:t> </a:t>
            </a:r>
            <a:r>
              <a:rPr lang="id-ID" sz="2000" i="1" dirty="0" err="1">
                <a:cs typeface="Arial" panose="020B0604020202020204"/>
              </a:rPr>
              <a:t>on</a:t>
            </a:r>
            <a:r>
              <a:rPr lang="id-ID" sz="2000" i="1" spc="455" dirty="0">
                <a:cs typeface="Times New Roman" panose="02020603050405020304"/>
              </a:rPr>
              <a:t> </a:t>
            </a:r>
            <a:r>
              <a:rPr lang="id-ID" sz="2000" i="1" dirty="0" err="1">
                <a:cs typeface="Arial" panose="020B0604020202020204"/>
              </a:rPr>
              <a:t>Environmental</a:t>
            </a:r>
            <a:r>
              <a:rPr lang="id-ID" sz="2000" i="1" spc="505" dirty="0">
                <a:cs typeface="Times New Roman" panose="02020603050405020304"/>
              </a:rPr>
              <a:t> </a:t>
            </a:r>
            <a:r>
              <a:rPr lang="id-ID" sz="2000" i="1" spc="-10" dirty="0" err="1">
                <a:cs typeface="Arial" panose="020B0604020202020204"/>
              </a:rPr>
              <a:t>Safeguard</a:t>
            </a:r>
            <a:r>
              <a:rPr lang="en-US" sz="2000" i="1" spc="-10" dirty="0">
                <a:cs typeface="Arial" panose="020B0604020202020204"/>
              </a:rPr>
              <a:t>, </a:t>
            </a:r>
            <a:r>
              <a:rPr lang="id-ID" sz="2000" i="1" dirty="0">
                <a:cs typeface="Century Gothic" panose="020B0502020202020204"/>
              </a:rPr>
              <a:t>20</a:t>
            </a:r>
            <a:r>
              <a:rPr lang="id-ID" sz="2000" i="1" spc="210" dirty="0">
                <a:cs typeface="Times New Roman" panose="02020603050405020304"/>
              </a:rPr>
              <a:t> </a:t>
            </a:r>
            <a:r>
              <a:rPr lang="id-ID" sz="2000" i="1" dirty="0">
                <a:cs typeface="Century Gothic" panose="020B0502020202020204"/>
              </a:rPr>
              <a:t>Feb</a:t>
            </a:r>
            <a:r>
              <a:rPr lang="id-ID" sz="2000" i="1" spc="254" dirty="0">
                <a:cs typeface="Times New Roman" panose="02020603050405020304"/>
              </a:rPr>
              <a:t> </a:t>
            </a:r>
            <a:r>
              <a:rPr lang="id-ID" sz="2000" i="1" spc="45" dirty="0">
                <a:cs typeface="Century Gothic" panose="020B0502020202020204"/>
              </a:rPr>
              <a:t>2024,</a:t>
            </a:r>
            <a:r>
              <a:rPr lang="id-ID" sz="2000" i="1" spc="254" dirty="0">
                <a:cs typeface="Times New Roman" panose="02020603050405020304"/>
              </a:rPr>
              <a:t> </a:t>
            </a:r>
            <a:r>
              <a:rPr lang="id-ID" sz="2000" i="1" spc="35" dirty="0" err="1">
                <a:cs typeface="Century Gothic" panose="020B0502020202020204"/>
              </a:rPr>
              <a:t>Jakart</a:t>
            </a:r>
            <a:r>
              <a:rPr lang="en-US" sz="2000" i="1" spc="35" dirty="0">
                <a:cs typeface="Century Gothic" panose="020B0502020202020204"/>
              </a:rPr>
              <a:t>a</a:t>
            </a:r>
            <a:endParaRPr lang="id-ID" sz="2000" i="1" dirty="0"/>
          </a:p>
        </p:txBody>
      </p:sp>
      <p:sp>
        <p:nvSpPr>
          <p:cNvPr id="16" name="Rectangle 15"/>
          <p:cNvSpPr/>
          <p:nvPr/>
        </p:nvSpPr>
        <p:spPr>
          <a:xfrm>
            <a:off x="9601200" y="56625"/>
            <a:ext cx="8219524" cy="107204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0055" indent="-440055" algn="ctr" defTabSz="457200"/>
            <a:r>
              <a:rPr lang="en-ID" sz="3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 : UPAYA MITIGASI SELAMA KONSTRUKSI</a:t>
            </a:r>
            <a:endParaRPr lang="id-ID" sz="30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299548" y="8110489"/>
            <a:ext cx="3988452" cy="2176511"/>
          </a:xfrm>
          <a:custGeom>
            <a:avLst/>
            <a:gdLst/>
            <a:ahLst/>
            <a:cxnLst/>
            <a:rect l="l" t="t" r="r" b="b"/>
            <a:pathLst>
              <a:path w="9026830" h="6420333">
                <a:moveTo>
                  <a:pt x="0" y="0"/>
                </a:moveTo>
                <a:lnTo>
                  <a:pt x="9026830" y="0"/>
                </a:lnTo>
                <a:lnTo>
                  <a:pt x="9026830" y="6420333"/>
                </a:lnTo>
                <a:lnTo>
                  <a:pt x="0" y="6420333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0352" y="7277100"/>
            <a:ext cx="3657600" cy="3009900"/>
          </a:xfrm>
          <a:custGeom>
            <a:avLst/>
            <a:gdLst/>
            <a:ahLst/>
            <a:cxnLst/>
            <a:rect l="l" t="t" r="r" b="b"/>
            <a:pathLst>
              <a:path w="4240756" h="3885592">
                <a:moveTo>
                  <a:pt x="0" y="0"/>
                </a:moveTo>
                <a:lnTo>
                  <a:pt x="4240756" y="0"/>
                </a:lnTo>
                <a:lnTo>
                  <a:pt x="4240756" y="3885592"/>
                </a:lnTo>
                <a:lnTo>
                  <a:pt x="0" y="38855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4604887" y="8462478"/>
            <a:ext cx="3542761" cy="1824522"/>
          </a:xfrm>
          <a:custGeom>
            <a:avLst/>
            <a:gdLst/>
            <a:ahLst/>
            <a:cxnLst/>
            <a:rect l="l" t="t" r="r" b="b"/>
            <a:pathLst>
              <a:path w="3542761" h="1824522">
                <a:moveTo>
                  <a:pt x="0" y="0"/>
                </a:moveTo>
                <a:lnTo>
                  <a:pt x="3542761" y="0"/>
                </a:lnTo>
                <a:lnTo>
                  <a:pt x="3542761" y="1824522"/>
                </a:lnTo>
                <a:lnTo>
                  <a:pt x="0" y="182452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609600" y="-107059"/>
            <a:ext cx="6991613" cy="2004423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9601200" y="56625"/>
            <a:ext cx="8219524" cy="107204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0055" indent="-440055" algn="ctr" defTabSz="457200"/>
            <a:r>
              <a:rPr lang="en-ID" sz="3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 : UPAYA MITIGASI SELAMA KONSTRUKSI</a:t>
            </a:r>
            <a:endParaRPr lang="id-ID" sz="30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object 2"/>
          <p:cNvGrpSpPr/>
          <p:nvPr/>
        </p:nvGrpSpPr>
        <p:grpSpPr>
          <a:xfrm>
            <a:off x="2375226" y="1530387"/>
            <a:ext cx="13347048" cy="6710440"/>
            <a:chOff x="220979" y="1377696"/>
            <a:chExt cx="9743589" cy="5263895"/>
          </a:xfrm>
        </p:grpSpPr>
        <p:pic>
          <p:nvPicPr>
            <p:cNvPr id="6" name="object 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20979" y="3198876"/>
              <a:ext cx="4588764" cy="3442715"/>
            </a:xfrm>
            <a:prstGeom prst="rect">
              <a:avLst/>
            </a:prstGeom>
          </p:spPr>
        </p:pic>
        <p:pic>
          <p:nvPicPr>
            <p:cNvPr id="8" name="object 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375804" y="1377696"/>
              <a:ext cx="4588764" cy="3442715"/>
            </a:xfrm>
            <a:prstGeom prst="rect">
              <a:avLst/>
            </a:prstGeom>
          </p:spPr>
        </p:pic>
      </p:grpSp>
      <p:sp>
        <p:nvSpPr>
          <p:cNvPr id="11" name="object 6"/>
          <p:cNvSpPr txBox="1"/>
          <p:nvPr/>
        </p:nvSpPr>
        <p:spPr>
          <a:xfrm>
            <a:off x="2375226" y="2553367"/>
            <a:ext cx="6991613" cy="11193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1000"/>
              </a:lnSpc>
              <a:spcBef>
                <a:spcPts val="95"/>
              </a:spcBef>
            </a:pPr>
            <a:r>
              <a:rPr sz="2400" b="1" i="1" dirty="0">
                <a:cs typeface="Perpetua" panose="02020502060401020303"/>
              </a:rPr>
              <a:t>Risiko</a:t>
            </a:r>
            <a:r>
              <a:rPr sz="2400" spc="40" dirty="0">
                <a:cs typeface="Times New Roman" panose="02020603050405020304"/>
              </a:rPr>
              <a:t> </a:t>
            </a:r>
            <a:r>
              <a:rPr sz="2400" b="1" i="1" dirty="0">
                <a:cs typeface="Perpetua" panose="02020502060401020303"/>
              </a:rPr>
              <a:t>terhadap</a:t>
            </a:r>
            <a:r>
              <a:rPr sz="2400" spc="20" dirty="0">
                <a:cs typeface="Times New Roman" panose="02020603050405020304"/>
              </a:rPr>
              <a:t> </a:t>
            </a:r>
            <a:r>
              <a:rPr sz="2400" b="1" i="1" spc="-10" dirty="0">
                <a:cs typeface="Perpetua" panose="02020502060401020303"/>
              </a:rPr>
              <a:t>Masyarakat:</a:t>
            </a:r>
            <a:r>
              <a:rPr sz="2400" spc="-220" dirty="0">
                <a:cs typeface="Times New Roman" panose="02020603050405020304"/>
              </a:rPr>
              <a:t> </a:t>
            </a:r>
            <a:r>
              <a:rPr sz="2400" b="1" i="1" spc="-10" dirty="0">
                <a:cs typeface="Perpetua" panose="02020502060401020303"/>
              </a:rPr>
              <a:t>sulit</a:t>
            </a:r>
            <a:r>
              <a:rPr sz="2400" spc="-10" dirty="0">
                <a:cs typeface="Times New Roman" panose="02020603050405020304"/>
              </a:rPr>
              <a:t> </a:t>
            </a:r>
            <a:r>
              <a:rPr sz="2400" b="1" i="1" dirty="0">
                <a:cs typeface="Perpetua" panose="02020502060401020303"/>
              </a:rPr>
              <a:t>untuk</a:t>
            </a:r>
            <a:r>
              <a:rPr sz="2400" spc="-45" dirty="0">
                <a:cs typeface="Times New Roman" panose="02020603050405020304"/>
              </a:rPr>
              <a:t> </a:t>
            </a:r>
            <a:r>
              <a:rPr sz="2400" b="1" i="1" dirty="0">
                <a:cs typeface="Perpetua" panose="02020502060401020303"/>
              </a:rPr>
              <a:t>menyelamatkan</a:t>
            </a:r>
            <a:r>
              <a:rPr sz="2400" spc="-65" dirty="0">
                <a:cs typeface="Times New Roman" panose="02020603050405020304"/>
              </a:rPr>
              <a:t> </a:t>
            </a:r>
            <a:r>
              <a:rPr sz="2400" b="1" i="1" dirty="0">
                <a:cs typeface="Perpetua" panose="02020502060401020303"/>
              </a:rPr>
              <a:t>orang</a:t>
            </a:r>
            <a:r>
              <a:rPr sz="2400" spc="-50" dirty="0">
                <a:cs typeface="Times New Roman" panose="02020603050405020304"/>
              </a:rPr>
              <a:t> </a:t>
            </a:r>
            <a:r>
              <a:rPr sz="2400" b="1" i="1" spc="-20" dirty="0">
                <a:cs typeface="Perpetua" panose="02020502060401020303"/>
              </a:rPr>
              <a:t>jika</a:t>
            </a:r>
            <a:r>
              <a:rPr sz="2400" spc="-20" dirty="0">
                <a:cs typeface="Times New Roman" panose="02020603050405020304"/>
              </a:rPr>
              <a:t> </a:t>
            </a:r>
            <a:r>
              <a:rPr sz="2400" b="1" i="1" dirty="0">
                <a:cs typeface="Perpetua" panose="02020502060401020303"/>
              </a:rPr>
              <a:t>terjatuh</a:t>
            </a:r>
            <a:r>
              <a:rPr sz="2400" spc="-5" dirty="0">
                <a:cs typeface="Times New Roman" panose="02020603050405020304"/>
              </a:rPr>
              <a:t> </a:t>
            </a:r>
            <a:r>
              <a:rPr sz="2400" b="1" i="1" dirty="0">
                <a:cs typeface="Perpetua" panose="02020502060401020303"/>
              </a:rPr>
              <a:t>dalam</a:t>
            </a:r>
            <a:r>
              <a:rPr sz="2400" spc="-35" dirty="0">
                <a:cs typeface="Times New Roman" panose="02020603050405020304"/>
              </a:rPr>
              <a:t> </a:t>
            </a:r>
            <a:r>
              <a:rPr sz="2400" b="1" i="1" dirty="0">
                <a:cs typeface="Perpetua" panose="02020502060401020303"/>
              </a:rPr>
              <a:t>saluran</a:t>
            </a:r>
            <a:r>
              <a:rPr sz="2400" spc="-5" dirty="0">
                <a:cs typeface="Times New Roman" panose="02020603050405020304"/>
              </a:rPr>
              <a:t> </a:t>
            </a:r>
            <a:r>
              <a:rPr sz="2400" b="1" i="1" dirty="0">
                <a:cs typeface="Perpetua" panose="02020502060401020303"/>
              </a:rPr>
              <a:t>ketika</a:t>
            </a:r>
            <a:r>
              <a:rPr sz="2400" spc="-20" dirty="0">
                <a:cs typeface="Times New Roman" panose="02020603050405020304"/>
              </a:rPr>
              <a:t> </a:t>
            </a:r>
            <a:r>
              <a:rPr sz="2400" b="1" i="1" spc="-10" dirty="0">
                <a:cs typeface="Perpetua" panose="02020502060401020303"/>
              </a:rPr>
              <a:t>banjir</a:t>
            </a:r>
            <a:endParaRPr sz="2400" dirty="0">
              <a:cs typeface="Perpetua" panose="02020502060401020303"/>
            </a:endParaRPr>
          </a:p>
        </p:txBody>
      </p:sp>
      <p:sp>
        <p:nvSpPr>
          <p:cNvPr id="17" name="object 8"/>
          <p:cNvSpPr txBox="1"/>
          <p:nvPr/>
        </p:nvSpPr>
        <p:spPr>
          <a:xfrm>
            <a:off x="9483213" y="6204840"/>
            <a:ext cx="6285821" cy="386003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346075">
              <a:lnSpc>
                <a:spcPct val="100000"/>
              </a:lnSpc>
            </a:pPr>
            <a:r>
              <a:rPr sz="2400" b="1" i="1" spc="-20" dirty="0" err="1">
                <a:cs typeface="Perpetua" panose="02020502060401020303"/>
              </a:rPr>
              <a:t>Bagaimana</a:t>
            </a:r>
            <a:r>
              <a:rPr sz="2400" spc="-105" dirty="0">
                <a:cs typeface="Times New Roman" panose="02020603050405020304"/>
              </a:rPr>
              <a:t> </a:t>
            </a:r>
            <a:r>
              <a:rPr sz="2400" b="1" i="1" spc="-10" dirty="0">
                <a:cs typeface="Perpetua" panose="02020502060401020303"/>
              </a:rPr>
              <a:t>dengan</a:t>
            </a:r>
            <a:r>
              <a:rPr sz="2400" spc="-90" dirty="0">
                <a:cs typeface="Times New Roman" panose="02020603050405020304"/>
              </a:rPr>
              <a:t> </a:t>
            </a:r>
            <a:r>
              <a:rPr sz="2400" b="1" i="1" spc="-20" dirty="0">
                <a:cs typeface="Perpetua" panose="02020502060401020303"/>
              </a:rPr>
              <a:t>barak</a:t>
            </a:r>
            <a:r>
              <a:rPr sz="2400" spc="-20" dirty="0">
                <a:cs typeface="Times New Roman" panose="02020603050405020304"/>
              </a:rPr>
              <a:t> </a:t>
            </a:r>
            <a:r>
              <a:rPr sz="2400" b="1" i="1" dirty="0">
                <a:cs typeface="Perpetua" panose="02020502060401020303"/>
              </a:rPr>
              <a:t>pekerja</a:t>
            </a:r>
            <a:r>
              <a:rPr sz="2400" spc="-75" dirty="0">
                <a:cs typeface="Times New Roman" panose="02020603050405020304"/>
              </a:rPr>
              <a:t> </a:t>
            </a:r>
            <a:r>
              <a:rPr sz="2400" b="1" i="1" spc="-20" dirty="0">
                <a:cs typeface="Perpetua" panose="02020502060401020303"/>
              </a:rPr>
              <a:t>ini?</a:t>
            </a:r>
            <a:endParaRPr sz="2400" dirty="0">
              <a:cs typeface="Perpetua" panose="02020502060401020303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370096" y="8110489"/>
            <a:ext cx="3988452" cy="2176511"/>
          </a:xfrm>
          <a:custGeom>
            <a:avLst/>
            <a:gdLst/>
            <a:ahLst/>
            <a:cxnLst/>
            <a:rect l="l" t="t" r="r" b="b"/>
            <a:pathLst>
              <a:path w="9026830" h="6420333">
                <a:moveTo>
                  <a:pt x="0" y="0"/>
                </a:moveTo>
                <a:lnTo>
                  <a:pt x="9026830" y="0"/>
                </a:lnTo>
                <a:lnTo>
                  <a:pt x="9026830" y="6420333"/>
                </a:lnTo>
                <a:lnTo>
                  <a:pt x="0" y="6420333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0353" y="8462478"/>
            <a:ext cx="2069448" cy="1824522"/>
          </a:xfrm>
          <a:custGeom>
            <a:avLst/>
            <a:gdLst/>
            <a:ahLst/>
            <a:cxnLst/>
            <a:rect l="l" t="t" r="r" b="b"/>
            <a:pathLst>
              <a:path w="4240756" h="3885592">
                <a:moveTo>
                  <a:pt x="0" y="0"/>
                </a:moveTo>
                <a:lnTo>
                  <a:pt x="4240756" y="0"/>
                </a:lnTo>
                <a:lnTo>
                  <a:pt x="4240756" y="3885592"/>
                </a:lnTo>
                <a:lnTo>
                  <a:pt x="0" y="38855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4667217" y="8438443"/>
            <a:ext cx="3542761" cy="1824522"/>
          </a:xfrm>
          <a:custGeom>
            <a:avLst/>
            <a:gdLst/>
            <a:ahLst/>
            <a:cxnLst/>
            <a:rect l="l" t="t" r="r" b="b"/>
            <a:pathLst>
              <a:path w="3542761" h="1824522">
                <a:moveTo>
                  <a:pt x="0" y="0"/>
                </a:moveTo>
                <a:lnTo>
                  <a:pt x="3542761" y="0"/>
                </a:lnTo>
                <a:lnTo>
                  <a:pt x="3542761" y="1824522"/>
                </a:lnTo>
                <a:lnTo>
                  <a:pt x="0" y="182452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670222" y="-261597"/>
            <a:ext cx="6991613" cy="2004423"/>
          </a:xfrm>
          <a:prstGeom prst="rect">
            <a:avLst/>
          </a:prstGeom>
        </p:spPr>
      </p:pic>
      <p:grpSp>
        <p:nvGrpSpPr>
          <p:cNvPr id="3" name="object 6"/>
          <p:cNvGrpSpPr/>
          <p:nvPr/>
        </p:nvGrpSpPr>
        <p:grpSpPr>
          <a:xfrm>
            <a:off x="2323113" y="3688472"/>
            <a:ext cx="12158663" cy="4816930"/>
            <a:chOff x="455676" y="3581400"/>
            <a:chExt cx="8421623" cy="3107435"/>
          </a:xfrm>
        </p:grpSpPr>
        <p:pic>
          <p:nvPicPr>
            <p:cNvPr id="7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812791" y="3581400"/>
              <a:ext cx="4064508" cy="3049523"/>
            </a:xfrm>
            <a:prstGeom prst="rect">
              <a:avLst/>
            </a:prstGeom>
          </p:spPr>
        </p:pic>
        <p:pic>
          <p:nvPicPr>
            <p:cNvPr id="11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55676" y="3581400"/>
              <a:ext cx="4143755" cy="3107435"/>
            </a:xfrm>
            <a:prstGeom prst="rect">
              <a:avLst/>
            </a:prstGeom>
          </p:spPr>
        </p:pic>
      </p:grpSp>
      <p:sp>
        <p:nvSpPr>
          <p:cNvPr id="12" name="Rectangle 11"/>
          <p:cNvSpPr/>
          <p:nvPr/>
        </p:nvSpPr>
        <p:spPr>
          <a:xfrm>
            <a:off x="9906001" y="24034"/>
            <a:ext cx="8219524" cy="107204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0055" indent="-440055" algn="ctr" defTabSz="457200"/>
            <a:r>
              <a:rPr lang="en-ID" sz="3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 : UPAYA MITIGASI SELAMA OPERASI LABORATORIUM</a:t>
            </a:r>
            <a:endParaRPr lang="id-ID" sz="30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object 11"/>
          <p:cNvSpPr txBox="1"/>
          <p:nvPr/>
        </p:nvSpPr>
        <p:spPr>
          <a:xfrm>
            <a:off x="2337861" y="1845305"/>
            <a:ext cx="9320739" cy="113261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222885" indent="-210820">
              <a:lnSpc>
                <a:spcPct val="100000"/>
              </a:lnSpc>
              <a:spcBef>
                <a:spcPts val="135"/>
              </a:spcBef>
              <a:buAutoNum type="arabicPeriod"/>
              <a:tabLst>
                <a:tab pos="223520" algn="l"/>
                <a:tab pos="3525520" algn="l"/>
              </a:tabLst>
            </a:pPr>
            <a:r>
              <a:rPr sz="2400" b="1" dirty="0">
                <a:cs typeface="Century Gothic" panose="020B0502020202020204"/>
              </a:rPr>
              <a:t>Air</a:t>
            </a:r>
            <a:r>
              <a:rPr sz="2400" spc="120" dirty="0">
                <a:cs typeface="Times New Roman" panose="02020603050405020304"/>
              </a:rPr>
              <a:t> </a:t>
            </a:r>
            <a:r>
              <a:rPr sz="2400" b="1" dirty="0">
                <a:cs typeface="Century Gothic" panose="020B0502020202020204"/>
              </a:rPr>
              <a:t>limbah:</a:t>
            </a:r>
            <a:r>
              <a:rPr sz="2400" spc="95" dirty="0">
                <a:cs typeface="Times New Roman" panose="02020603050405020304"/>
              </a:rPr>
              <a:t> </a:t>
            </a:r>
            <a:r>
              <a:rPr sz="2400" b="1" dirty="0">
                <a:cs typeface="Century Gothic" panose="020B0502020202020204"/>
              </a:rPr>
              <a:t>memilah</a:t>
            </a:r>
            <a:r>
              <a:rPr sz="2400" spc="80" dirty="0">
                <a:cs typeface="Times New Roman" panose="02020603050405020304"/>
              </a:rPr>
              <a:t> </a:t>
            </a:r>
            <a:r>
              <a:rPr sz="2400" b="1" dirty="0">
                <a:cs typeface="Century Gothic" panose="020B0502020202020204"/>
              </a:rPr>
              <a:t>dan</a:t>
            </a:r>
            <a:r>
              <a:rPr sz="2400" spc="110" dirty="0">
                <a:cs typeface="Times New Roman" panose="02020603050405020304"/>
              </a:rPr>
              <a:t> </a:t>
            </a:r>
            <a:r>
              <a:rPr sz="2400" b="1" spc="-10" dirty="0" err="1">
                <a:cs typeface="Century Gothic" panose="020B0502020202020204"/>
              </a:rPr>
              <a:t>mengolah</a:t>
            </a:r>
            <a:r>
              <a:rPr sz="2400" b="1" spc="-10" dirty="0">
                <a:cs typeface="Century Gothic" panose="020B0502020202020204"/>
              </a:rPr>
              <a:t>)</a:t>
            </a:r>
            <a:endParaRPr lang="en-US" sz="2400" spc="-10" dirty="0">
              <a:cs typeface="Century Gothic" panose="020B0502020202020204"/>
            </a:endParaRPr>
          </a:p>
          <a:p>
            <a:pPr marL="222885" indent="-210820">
              <a:lnSpc>
                <a:spcPct val="100000"/>
              </a:lnSpc>
              <a:spcBef>
                <a:spcPts val="135"/>
              </a:spcBef>
              <a:buAutoNum type="arabicPeriod"/>
              <a:tabLst>
                <a:tab pos="223520" algn="l"/>
                <a:tab pos="3525520" algn="l"/>
              </a:tabLst>
            </a:pPr>
            <a:r>
              <a:rPr lang="en-US" sz="2400" b="1" spc="-10" dirty="0" err="1">
                <a:cs typeface="Century Gothic" panose="020B0502020202020204"/>
              </a:rPr>
              <a:t>S</a:t>
            </a:r>
            <a:r>
              <a:rPr sz="2400" b="1" dirty="0" err="1">
                <a:cs typeface="Century Gothic" panose="020B0502020202020204"/>
              </a:rPr>
              <a:t>ampah</a:t>
            </a:r>
            <a:r>
              <a:rPr sz="2400" b="1" dirty="0">
                <a:cs typeface="Century Gothic" panose="020B0502020202020204"/>
              </a:rPr>
              <a:t>:</a:t>
            </a:r>
            <a:r>
              <a:rPr sz="2400" spc="114" dirty="0">
                <a:cs typeface="Times New Roman" panose="02020603050405020304"/>
              </a:rPr>
              <a:t> </a:t>
            </a:r>
            <a:r>
              <a:rPr sz="2400" b="1" dirty="0">
                <a:cs typeface="Century Gothic" panose="020B0502020202020204"/>
              </a:rPr>
              <a:t>memilah</a:t>
            </a:r>
            <a:r>
              <a:rPr sz="2400" spc="105" dirty="0">
                <a:cs typeface="Times New Roman" panose="02020603050405020304"/>
              </a:rPr>
              <a:t> </a:t>
            </a:r>
            <a:r>
              <a:rPr sz="2400" b="1" dirty="0">
                <a:cs typeface="Century Gothic" panose="020B0502020202020204"/>
              </a:rPr>
              <a:t>dari</a:t>
            </a:r>
            <a:r>
              <a:rPr sz="2400" spc="140" dirty="0">
                <a:cs typeface="Times New Roman" panose="02020603050405020304"/>
              </a:rPr>
              <a:t> </a:t>
            </a:r>
            <a:r>
              <a:rPr sz="2400" b="1" dirty="0">
                <a:cs typeface="Century Gothic" panose="020B0502020202020204"/>
              </a:rPr>
              <a:t>bahan</a:t>
            </a:r>
            <a:r>
              <a:rPr sz="2400" spc="120" dirty="0">
                <a:cs typeface="Times New Roman" panose="02020603050405020304"/>
              </a:rPr>
              <a:t> </a:t>
            </a:r>
            <a:r>
              <a:rPr sz="2400" b="1" dirty="0">
                <a:cs typeface="Century Gothic" panose="020B0502020202020204"/>
              </a:rPr>
              <a:t>berbahaya</a:t>
            </a:r>
            <a:r>
              <a:rPr sz="2400" spc="110" dirty="0">
                <a:cs typeface="Times New Roman" panose="02020603050405020304"/>
              </a:rPr>
              <a:t> </a:t>
            </a:r>
            <a:r>
              <a:rPr sz="2400" b="1" spc="-25" dirty="0">
                <a:cs typeface="Century Gothic" panose="020B0502020202020204"/>
              </a:rPr>
              <a:t>dan</a:t>
            </a:r>
            <a:r>
              <a:rPr sz="2400" spc="-25" dirty="0">
                <a:cs typeface="Times New Roman" panose="02020603050405020304"/>
              </a:rPr>
              <a:t> </a:t>
            </a:r>
            <a:r>
              <a:rPr sz="2400" b="1" spc="-10" dirty="0">
                <a:cs typeface="Century Gothic" panose="020B0502020202020204"/>
              </a:rPr>
              <a:t>beracun/B3)</a:t>
            </a:r>
            <a:endParaRPr sz="2400" dirty="0">
              <a:cs typeface="Century Gothic" panose="020B0502020202020204"/>
            </a:endParaRPr>
          </a:p>
          <a:p>
            <a:pPr marL="12700" marR="5080" indent="210820">
              <a:lnSpc>
                <a:spcPct val="102000"/>
              </a:lnSpc>
              <a:spcBef>
                <a:spcPts val="10"/>
              </a:spcBef>
              <a:buAutoNum type="arabicPeriod"/>
              <a:tabLst>
                <a:tab pos="223520" algn="l"/>
                <a:tab pos="3319145" algn="l"/>
              </a:tabLst>
            </a:pPr>
            <a:r>
              <a:rPr sz="2400" b="1" dirty="0" err="1">
                <a:cs typeface="Century Gothic" panose="020B0502020202020204"/>
              </a:rPr>
              <a:t>Risiko</a:t>
            </a:r>
            <a:r>
              <a:rPr sz="2400" spc="150" dirty="0">
                <a:cs typeface="Times New Roman" panose="02020603050405020304"/>
              </a:rPr>
              <a:t> </a:t>
            </a:r>
            <a:r>
              <a:rPr sz="2400" b="1" dirty="0">
                <a:cs typeface="Century Gothic" panose="020B0502020202020204"/>
              </a:rPr>
              <a:t>keamanan</a:t>
            </a:r>
            <a:r>
              <a:rPr sz="2400" spc="120" dirty="0">
                <a:cs typeface="Times New Roman" panose="02020603050405020304"/>
              </a:rPr>
              <a:t> </a:t>
            </a:r>
            <a:r>
              <a:rPr sz="2400" b="1" dirty="0">
                <a:cs typeface="Century Gothic" panose="020B0502020202020204"/>
              </a:rPr>
              <a:t>biologis:</a:t>
            </a:r>
            <a:r>
              <a:rPr sz="2400" spc="145" dirty="0">
                <a:cs typeface="Times New Roman" panose="02020603050405020304"/>
              </a:rPr>
              <a:t> </a:t>
            </a:r>
            <a:r>
              <a:rPr sz="2400" b="1" dirty="0">
                <a:cs typeface="Century Gothic" panose="020B0502020202020204"/>
              </a:rPr>
              <a:t>pengendalian</a:t>
            </a:r>
            <a:r>
              <a:rPr sz="2400" spc="120" dirty="0">
                <a:cs typeface="Times New Roman" panose="02020603050405020304"/>
              </a:rPr>
              <a:t> </a:t>
            </a:r>
            <a:r>
              <a:rPr sz="2400" b="1" spc="-10" dirty="0">
                <a:cs typeface="Century Gothic" panose="020B0502020202020204"/>
              </a:rPr>
              <a:t>dengan</a:t>
            </a:r>
            <a:r>
              <a:rPr sz="2400" spc="-10" dirty="0">
                <a:cs typeface="Times New Roman" panose="02020603050405020304"/>
              </a:rPr>
              <a:t> </a:t>
            </a:r>
            <a:r>
              <a:rPr sz="2400" b="1" dirty="0">
                <a:cs typeface="Century Gothic" panose="020B0502020202020204"/>
              </a:rPr>
              <a:t>SOP</a:t>
            </a:r>
            <a:r>
              <a:rPr sz="2400" spc="90" dirty="0">
                <a:cs typeface="Times New Roman" panose="02020603050405020304"/>
              </a:rPr>
              <a:t> </a:t>
            </a:r>
            <a:r>
              <a:rPr sz="2400" b="1" spc="-20" dirty="0">
                <a:cs typeface="Century Gothic" panose="020B0502020202020204"/>
              </a:rPr>
              <a:t>Lab)</a:t>
            </a:r>
            <a:endParaRPr sz="2400" dirty="0">
              <a:cs typeface="Century Gothic" panose="020B0502020202020204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370096" y="8110489"/>
            <a:ext cx="3988452" cy="2176511"/>
          </a:xfrm>
          <a:custGeom>
            <a:avLst/>
            <a:gdLst/>
            <a:ahLst/>
            <a:cxnLst/>
            <a:rect l="l" t="t" r="r" b="b"/>
            <a:pathLst>
              <a:path w="9026830" h="6420333">
                <a:moveTo>
                  <a:pt x="0" y="0"/>
                </a:moveTo>
                <a:lnTo>
                  <a:pt x="9026830" y="0"/>
                </a:lnTo>
                <a:lnTo>
                  <a:pt x="9026830" y="6420333"/>
                </a:lnTo>
                <a:lnTo>
                  <a:pt x="0" y="6420333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0353" y="8462478"/>
            <a:ext cx="2069448" cy="1824522"/>
          </a:xfrm>
          <a:custGeom>
            <a:avLst/>
            <a:gdLst/>
            <a:ahLst/>
            <a:cxnLst/>
            <a:rect l="l" t="t" r="r" b="b"/>
            <a:pathLst>
              <a:path w="4240756" h="3885592">
                <a:moveTo>
                  <a:pt x="0" y="0"/>
                </a:moveTo>
                <a:lnTo>
                  <a:pt x="4240756" y="0"/>
                </a:lnTo>
                <a:lnTo>
                  <a:pt x="4240756" y="3885592"/>
                </a:lnTo>
                <a:lnTo>
                  <a:pt x="0" y="38855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4667217" y="8438443"/>
            <a:ext cx="3542761" cy="1824522"/>
          </a:xfrm>
          <a:custGeom>
            <a:avLst/>
            <a:gdLst/>
            <a:ahLst/>
            <a:cxnLst/>
            <a:rect l="l" t="t" r="r" b="b"/>
            <a:pathLst>
              <a:path w="3542761" h="1824522">
                <a:moveTo>
                  <a:pt x="0" y="0"/>
                </a:moveTo>
                <a:lnTo>
                  <a:pt x="3542761" y="0"/>
                </a:lnTo>
                <a:lnTo>
                  <a:pt x="3542761" y="1824522"/>
                </a:lnTo>
                <a:lnTo>
                  <a:pt x="0" y="182452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670222" y="-261597"/>
            <a:ext cx="6991613" cy="2004423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9906001" y="24033"/>
            <a:ext cx="8219524" cy="184733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0055" indent="-440055" algn="ctr" defTabSz="457200"/>
            <a:r>
              <a:rPr lang="en-ID" sz="3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 : UPAYA MITIGASI SELAMA OPERASI SHRIMP PONDS</a:t>
            </a:r>
            <a:endParaRPr lang="en-ID" sz="30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40055" indent="-440055" algn="ctr" defTabSz="457200"/>
            <a:r>
              <a:rPr lang="en-ID" sz="3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 BROADSTOCK / HATCHERIES</a:t>
            </a:r>
            <a:endParaRPr lang="id-ID" sz="30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object 7"/>
          <p:cNvGrpSpPr/>
          <p:nvPr/>
        </p:nvGrpSpPr>
        <p:grpSpPr>
          <a:xfrm>
            <a:off x="2362808" y="4365417"/>
            <a:ext cx="12572392" cy="4588083"/>
            <a:chOff x="306324" y="3584447"/>
            <a:chExt cx="8398764" cy="3092195"/>
          </a:xfrm>
        </p:grpSpPr>
        <p:pic>
          <p:nvPicPr>
            <p:cNvPr id="10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06324" y="3584447"/>
              <a:ext cx="4123944" cy="3092195"/>
            </a:xfrm>
            <a:prstGeom prst="rect">
              <a:avLst/>
            </a:prstGeom>
          </p:spPr>
        </p:pic>
        <p:pic>
          <p:nvPicPr>
            <p:cNvPr id="14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582668" y="3584447"/>
              <a:ext cx="4122420" cy="3092195"/>
            </a:xfrm>
            <a:prstGeom prst="rect">
              <a:avLst/>
            </a:prstGeom>
          </p:spPr>
        </p:pic>
      </p:grpSp>
      <p:sp>
        <p:nvSpPr>
          <p:cNvPr id="15" name="object 12"/>
          <p:cNvSpPr txBox="1"/>
          <p:nvPr/>
        </p:nvSpPr>
        <p:spPr>
          <a:xfrm>
            <a:off x="2360350" y="2739474"/>
            <a:ext cx="15025540" cy="757836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5080">
              <a:lnSpc>
                <a:spcPct val="102000"/>
              </a:lnSpc>
              <a:spcBef>
                <a:spcPts val="25"/>
              </a:spcBef>
            </a:pPr>
            <a:r>
              <a:rPr sz="2400" b="1" dirty="0">
                <a:cs typeface="Century Gothic" panose="020B0502020202020204"/>
              </a:rPr>
              <a:t>1.</a:t>
            </a:r>
            <a:r>
              <a:rPr sz="2400" spc="150" dirty="0">
                <a:cs typeface="Times New Roman" panose="02020603050405020304"/>
              </a:rPr>
              <a:t> </a:t>
            </a:r>
            <a:r>
              <a:rPr sz="2400" b="1" dirty="0">
                <a:cs typeface="Century Gothic" panose="020B0502020202020204"/>
              </a:rPr>
              <a:t>Kehilangan</a:t>
            </a:r>
            <a:r>
              <a:rPr sz="2400" spc="95" dirty="0">
                <a:cs typeface="Times New Roman" panose="02020603050405020304"/>
              </a:rPr>
              <a:t> </a:t>
            </a:r>
            <a:r>
              <a:rPr sz="2400" b="1" dirty="0">
                <a:cs typeface="Century Gothic" panose="020B0502020202020204"/>
              </a:rPr>
              <a:t>atau</a:t>
            </a:r>
            <a:r>
              <a:rPr sz="2400" spc="125" dirty="0">
                <a:cs typeface="Times New Roman" panose="02020603050405020304"/>
              </a:rPr>
              <a:t> </a:t>
            </a:r>
            <a:r>
              <a:rPr sz="2400" b="1" dirty="0">
                <a:cs typeface="Century Gothic" panose="020B0502020202020204"/>
              </a:rPr>
              <a:t>kerusakan</a:t>
            </a:r>
            <a:r>
              <a:rPr sz="2400" spc="95" dirty="0">
                <a:cs typeface="Times New Roman" panose="02020603050405020304"/>
              </a:rPr>
              <a:t> </a:t>
            </a:r>
            <a:r>
              <a:rPr sz="2400" b="1" dirty="0">
                <a:cs typeface="Century Gothic" panose="020B0502020202020204"/>
              </a:rPr>
              <a:t>habitat:</a:t>
            </a:r>
            <a:r>
              <a:rPr sz="2400" spc="120" dirty="0">
                <a:cs typeface="Times New Roman" panose="02020603050405020304"/>
              </a:rPr>
              <a:t> </a:t>
            </a:r>
            <a:r>
              <a:rPr sz="2400" b="1" dirty="0">
                <a:cs typeface="Century Gothic" panose="020B0502020202020204"/>
              </a:rPr>
              <a:t>penentuan</a:t>
            </a:r>
            <a:r>
              <a:rPr sz="2400" spc="105" dirty="0">
                <a:cs typeface="Times New Roman" panose="02020603050405020304"/>
              </a:rPr>
              <a:t> </a:t>
            </a:r>
            <a:r>
              <a:rPr sz="2400" b="1" dirty="0">
                <a:cs typeface="Century Gothic" panose="020B0502020202020204"/>
              </a:rPr>
              <a:t>lokasi</a:t>
            </a:r>
            <a:r>
              <a:rPr sz="2400" spc="135" dirty="0">
                <a:cs typeface="Times New Roman" panose="02020603050405020304"/>
              </a:rPr>
              <a:t> </a:t>
            </a:r>
            <a:r>
              <a:rPr sz="2400" b="1" dirty="0">
                <a:cs typeface="Century Gothic" panose="020B0502020202020204"/>
              </a:rPr>
              <a:t>dan</a:t>
            </a:r>
            <a:r>
              <a:rPr sz="2400" spc="105" dirty="0">
                <a:cs typeface="Times New Roman" panose="02020603050405020304"/>
              </a:rPr>
              <a:t> </a:t>
            </a:r>
            <a:r>
              <a:rPr sz="2400" b="1" dirty="0">
                <a:cs typeface="Century Gothic" panose="020B0502020202020204"/>
              </a:rPr>
              <a:t>disain</a:t>
            </a:r>
            <a:r>
              <a:rPr sz="2400" spc="110" dirty="0">
                <a:cs typeface="Times New Roman" panose="02020603050405020304"/>
              </a:rPr>
              <a:t> </a:t>
            </a:r>
            <a:r>
              <a:rPr sz="2400" b="1" dirty="0">
                <a:cs typeface="Century Gothic" panose="020B0502020202020204"/>
              </a:rPr>
              <a:t>yang</a:t>
            </a:r>
            <a:r>
              <a:rPr sz="2400" spc="130" dirty="0">
                <a:cs typeface="Times New Roman" panose="02020603050405020304"/>
              </a:rPr>
              <a:t> </a:t>
            </a:r>
            <a:r>
              <a:rPr sz="2400" b="1" dirty="0">
                <a:cs typeface="Century Gothic" panose="020B0502020202020204"/>
              </a:rPr>
              <a:t>lebih</a:t>
            </a:r>
            <a:r>
              <a:rPr sz="2400" spc="125" dirty="0">
                <a:cs typeface="Times New Roman" panose="02020603050405020304"/>
              </a:rPr>
              <a:t> </a:t>
            </a:r>
            <a:r>
              <a:rPr sz="2400" b="1" spc="-20" dirty="0">
                <a:cs typeface="Century Gothic" panose="020B0502020202020204"/>
              </a:rPr>
              <a:t>baik</a:t>
            </a:r>
            <a:r>
              <a:rPr sz="2400" spc="-20" dirty="0">
                <a:cs typeface="Times New Roman" panose="02020603050405020304"/>
              </a:rPr>
              <a:t> </a:t>
            </a:r>
            <a:r>
              <a:rPr sz="2400" b="1" dirty="0">
                <a:cs typeface="Century Gothic" panose="020B0502020202020204"/>
              </a:rPr>
              <a:t>(misalnya,</a:t>
            </a:r>
            <a:r>
              <a:rPr sz="2400" spc="175" dirty="0">
                <a:cs typeface="Times New Roman" panose="02020603050405020304"/>
              </a:rPr>
              <a:t> </a:t>
            </a:r>
            <a:r>
              <a:rPr sz="2400" b="1" dirty="0" err="1">
                <a:cs typeface="Century Gothic" panose="020B0502020202020204"/>
              </a:rPr>
              <a:t>menurunkan</a:t>
            </a:r>
            <a:r>
              <a:rPr sz="2400" spc="160" dirty="0">
                <a:cs typeface="Times New Roman" panose="02020603050405020304"/>
              </a:rPr>
              <a:t> </a:t>
            </a:r>
            <a:r>
              <a:rPr sz="2400" b="1" spc="-10" dirty="0" err="1">
                <a:cs typeface="Century Gothic" panose="020B0502020202020204"/>
              </a:rPr>
              <a:t>skala</a:t>
            </a:r>
            <a:r>
              <a:rPr lang="en-US" sz="2400" b="1" spc="-10" dirty="0">
                <a:cs typeface="Century Gothic" panose="020B0502020202020204"/>
              </a:rPr>
              <a:t>)</a:t>
            </a:r>
            <a:endParaRPr sz="2400" dirty="0">
              <a:cs typeface="Century Gothic" panose="020B0502020202020204"/>
            </a:endParaRPr>
          </a:p>
          <a:p>
            <a:pPr marL="12700" marR="662305">
              <a:lnSpc>
                <a:spcPct val="102000"/>
              </a:lnSpc>
              <a:spcBef>
                <a:spcPts val="25"/>
              </a:spcBef>
            </a:pPr>
            <a:r>
              <a:rPr sz="2400" b="1" dirty="0">
                <a:cs typeface="Century Gothic" panose="020B0502020202020204"/>
              </a:rPr>
              <a:t>2.</a:t>
            </a:r>
            <a:r>
              <a:rPr sz="2400" spc="140" dirty="0">
                <a:cs typeface="Times New Roman" panose="02020603050405020304"/>
              </a:rPr>
              <a:t> </a:t>
            </a:r>
            <a:r>
              <a:rPr sz="2400" b="1" dirty="0">
                <a:cs typeface="Century Gothic" panose="020B0502020202020204"/>
              </a:rPr>
              <a:t>Air</a:t>
            </a:r>
            <a:r>
              <a:rPr sz="2400" spc="130" dirty="0">
                <a:cs typeface="Times New Roman" panose="02020603050405020304"/>
              </a:rPr>
              <a:t> </a:t>
            </a:r>
            <a:r>
              <a:rPr sz="2400" b="1" dirty="0">
                <a:cs typeface="Century Gothic" panose="020B0502020202020204"/>
              </a:rPr>
              <a:t>Limbah:</a:t>
            </a:r>
            <a:r>
              <a:rPr sz="2400" spc="80" dirty="0">
                <a:cs typeface="Times New Roman" panose="02020603050405020304"/>
              </a:rPr>
              <a:t> </a:t>
            </a:r>
            <a:r>
              <a:rPr sz="2400" b="1" dirty="0">
                <a:cs typeface="Century Gothic" panose="020B0502020202020204"/>
              </a:rPr>
              <a:t>penentuan</a:t>
            </a:r>
            <a:r>
              <a:rPr sz="2400" spc="100" dirty="0">
                <a:cs typeface="Times New Roman" panose="02020603050405020304"/>
              </a:rPr>
              <a:t> </a:t>
            </a:r>
            <a:r>
              <a:rPr sz="2400" b="1" dirty="0">
                <a:cs typeface="Century Gothic" panose="020B0502020202020204"/>
              </a:rPr>
              <a:t>lokasi,</a:t>
            </a:r>
            <a:r>
              <a:rPr sz="2400" spc="114" dirty="0">
                <a:cs typeface="Times New Roman" panose="02020603050405020304"/>
              </a:rPr>
              <a:t> </a:t>
            </a:r>
            <a:r>
              <a:rPr sz="2400" b="1" dirty="0">
                <a:cs typeface="Century Gothic" panose="020B0502020202020204"/>
              </a:rPr>
              <a:t>disain</a:t>
            </a:r>
            <a:r>
              <a:rPr sz="2400" spc="100" dirty="0">
                <a:cs typeface="Times New Roman" panose="02020603050405020304"/>
              </a:rPr>
              <a:t> </a:t>
            </a:r>
            <a:r>
              <a:rPr sz="2400" b="1" dirty="0">
                <a:cs typeface="Century Gothic" panose="020B0502020202020204"/>
              </a:rPr>
              <a:t>dan</a:t>
            </a:r>
            <a:r>
              <a:rPr sz="2400" spc="100" dirty="0">
                <a:cs typeface="Times New Roman" panose="02020603050405020304"/>
              </a:rPr>
              <a:t> </a:t>
            </a:r>
            <a:r>
              <a:rPr sz="2400" b="1" dirty="0">
                <a:cs typeface="Century Gothic" panose="020B0502020202020204"/>
              </a:rPr>
              <a:t>praktek</a:t>
            </a:r>
            <a:r>
              <a:rPr sz="2400" spc="125" dirty="0">
                <a:cs typeface="Times New Roman" panose="02020603050405020304"/>
              </a:rPr>
              <a:t> </a:t>
            </a:r>
            <a:r>
              <a:rPr sz="2400" b="1" dirty="0">
                <a:cs typeface="Century Gothic" panose="020B0502020202020204"/>
              </a:rPr>
              <a:t>operasi</a:t>
            </a:r>
            <a:r>
              <a:rPr sz="2400" spc="110" dirty="0">
                <a:cs typeface="Times New Roman" panose="02020603050405020304"/>
              </a:rPr>
              <a:t> </a:t>
            </a:r>
            <a:r>
              <a:rPr sz="2400" b="1" dirty="0">
                <a:cs typeface="Century Gothic" panose="020B0502020202020204"/>
              </a:rPr>
              <a:t>yang</a:t>
            </a:r>
            <a:r>
              <a:rPr sz="2400" spc="114" dirty="0">
                <a:cs typeface="Times New Roman" panose="02020603050405020304"/>
              </a:rPr>
              <a:t> </a:t>
            </a:r>
            <a:r>
              <a:rPr sz="2400" b="1" dirty="0">
                <a:cs typeface="Century Gothic" panose="020B0502020202020204"/>
              </a:rPr>
              <a:t>lebih</a:t>
            </a:r>
            <a:r>
              <a:rPr sz="2400" spc="114" dirty="0">
                <a:cs typeface="Times New Roman" panose="02020603050405020304"/>
              </a:rPr>
              <a:t> </a:t>
            </a:r>
            <a:r>
              <a:rPr sz="2400" b="1" spc="-10" dirty="0">
                <a:cs typeface="Century Gothic" panose="020B0502020202020204"/>
              </a:rPr>
              <a:t>baik,</a:t>
            </a:r>
            <a:r>
              <a:rPr sz="2400" spc="-10" dirty="0">
                <a:cs typeface="Times New Roman" panose="02020603050405020304"/>
              </a:rPr>
              <a:t> </a:t>
            </a:r>
            <a:r>
              <a:rPr sz="2400" b="1" dirty="0">
                <a:cs typeface="Century Gothic" panose="020B0502020202020204"/>
              </a:rPr>
              <a:t>pengolahan</a:t>
            </a:r>
            <a:r>
              <a:rPr sz="2400" spc="114" dirty="0">
                <a:cs typeface="Times New Roman" panose="02020603050405020304"/>
              </a:rPr>
              <a:t> </a:t>
            </a:r>
            <a:r>
              <a:rPr sz="2400" b="1" dirty="0">
                <a:cs typeface="Century Gothic" panose="020B0502020202020204"/>
              </a:rPr>
              <a:t>air</a:t>
            </a:r>
            <a:r>
              <a:rPr sz="2400" spc="130" dirty="0">
                <a:cs typeface="Times New Roman" panose="02020603050405020304"/>
              </a:rPr>
              <a:t> </a:t>
            </a:r>
            <a:r>
              <a:rPr sz="2400" b="1" spc="-10" dirty="0" err="1">
                <a:cs typeface="Century Gothic" panose="020B0502020202020204"/>
              </a:rPr>
              <a:t>buangan</a:t>
            </a:r>
            <a:endParaRPr sz="2400" dirty="0">
              <a:cs typeface="Century Gothic" panose="020B0502020202020204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244060" y="9822814"/>
            <a:ext cx="215900" cy="394335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0" dirty="0">
                <a:solidFill>
                  <a:srgbClr val="7E7E7E"/>
                </a:solidFill>
                <a:latin typeface="Segoe UI"/>
                <a:cs typeface="Segoe UI"/>
              </a:rPr>
              <a:t>1</a:t>
            </a:r>
            <a:endParaRPr sz="2400">
              <a:latin typeface="Segoe UI"/>
              <a:cs typeface="Segoe U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04010" y="4634990"/>
            <a:ext cx="7246620" cy="173736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72415" marR="5080" indent="-260350">
              <a:lnSpc>
                <a:spcPct val="102000"/>
              </a:lnSpc>
              <a:spcBef>
                <a:spcPts val="45"/>
              </a:spcBef>
            </a:pPr>
            <a:r>
              <a:rPr sz="5500" b="1" dirty="0">
                <a:solidFill>
                  <a:srgbClr val="0000FF"/>
                </a:solidFill>
                <a:latin typeface="Segoe UI"/>
                <a:cs typeface="Segoe UI"/>
              </a:rPr>
              <a:t>Kesehatan</a:t>
            </a:r>
            <a:r>
              <a:rPr sz="5500" b="1" spc="110" dirty="0">
                <a:solidFill>
                  <a:srgbClr val="0000FF"/>
                </a:solidFill>
                <a:latin typeface="Segoe UI"/>
                <a:cs typeface="Segoe UI"/>
              </a:rPr>
              <a:t> </a:t>
            </a:r>
            <a:r>
              <a:rPr sz="5500" b="1" spc="-25" dirty="0">
                <a:solidFill>
                  <a:srgbClr val="0000FF"/>
                </a:solidFill>
                <a:latin typeface="Segoe UI"/>
                <a:cs typeface="Segoe UI"/>
              </a:rPr>
              <a:t>dan </a:t>
            </a:r>
            <a:r>
              <a:rPr sz="5500" b="1" dirty="0">
                <a:solidFill>
                  <a:srgbClr val="0000FF"/>
                </a:solidFill>
                <a:latin typeface="Segoe UI"/>
                <a:cs typeface="Segoe UI"/>
              </a:rPr>
              <a:t>Keselamatan</a:t>
            </a:r>
            <a:r>
              <a:rPr sz="5500" b="1" spc="240" dirty="0">
                <a:solidFill>
                  <a:srgbClr val="0000FF"/>
                </a:solidFill>
                <a:latin typeface="Segoe UI"/>
                <a:cs typeface="Segoe UI"/>
              </a:rPr>
              <a:t> </a:t>
            </a:r>
            <a:r>
              <a:rPr sz="5500" b="1" spc="-10" dirty="0">
                <a:solidFill>
                  <a:srgbClr val="0000FF"/>
                </a:solidFill>
                <a:latin typeface="Segoe UI"/>
                <a:cs typeface="Segoe UI"/>
              </a:rPr>
              <a:t>Kerja</a:t>
            </a:r>
            <a:endParaRPr sz="55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16935450" y="8820150"/>
            <a:ext cx="933450" cy="93345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27726" y="122324"/>
            <a:ext cx="6930390" cy="5593080"/>
            <a:chOff x="163863" y="61162"/>
            <a:chExt cx="3465195" cy="2796540"/>
          </a:xfrm>
        </p:grpSpPr>
        <p:sp>
          <p:nvSpPr>
            <p:cNvPr id="4" name="object 4"/>
            <p:cNvSpPr/>
            <p:nvPr/>
          </p:nvSpPr>
          <p:spPr>
            <a:xfrm>
              <a:off x="474732" y="423599"/>
              <a:ext cx="300990" cy="259715"/>
            </a:xfrm>
            <a:custGeom>
              <a:avLst/>
              <a:gdLst/>
              <a:ahLst/>
              <a:cxnLst/>
              <a:rect l="l" t="t" r="r" b="b"/>
              <a:pathLst>
                <a:path w="300990" h="259715">
                  <a:moveTo>
                    <a:pt x="160735" y="0"/>
                  </a:moveTo>
                  <a:lnTo>
                    <a:pt x="50881" y="2832"/>
                  </a:lnTo>
                  <a:lnTo>
                    <a:pt x="0" y="6582"/>
                  </a:lnTo>
                  <a:lnTo>
                    <a:pt x="148881" y="65376"/>
                  </a:lnTo>
                  <a:lnTo>
                    <a:pt x="186551" y="150111"/>
                  </a:lnTo>
                  <a:lnTo>
                    <a:pt x="168475" y="226266"/>
                  </a:lnTo>
                  <a:lnTo>
                    <a:pt x="150124" y="259322"/>
                  </a:lnTo>
                  <a:lnTo>
                    <a:pt x="169724" y="236354"/>
                  </a:lnTo>
                  <a:lnTo>
                    <a:pt x="214933" y="180431"/>
                  </a:lnTo>
                  <a:lnTo>
                    <a:pt x="265363" y="111028"/>
                  </a:lnTo>
                  <a:lnTo>
                    <a:pt x="300625" y="47615"/>
                  </a:lnTo>
                  <a:lnTo>
                    <a:pt x="265378" y="10717"/>
                  </a:lnTo>
                  <a:lnTo>
                    <a:pt x="160735" y="0"/>
                  </a:lnTo>
                  <a:close/>
                </a:path>
              </a:pathLst>
            </a:custGeom>
            <a:solidFill>
              <a:srgbClr val="FCB515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sp>
          <p:nvSpPr>
            <p:cNvPr id="5" name="object 5"/>
            <p:cNvSpPr/>
            <p:nvPr/>
          </p:nvSpPr>
          <p:spPr>
            <a:xfrm>
              <a:off x="163863" y="386649"/>
              <a:ext cx="303530" cy="259715"/>
            </a:xfrm>
            <a:custGeom>
              <a:avLst/>
              <a:gdLst/>
              <a:ahLst/>
              <a:cxnLst/>
              <a:rect l="l" t="t" r="r" b="b"/>
              <a:pathLst>
                <a:path w="303530" h="259715">
                  <a:moveTo>
                    <a:pt x="159552" y="0"/>
                  </a:moveTo>
                  <a:lnTo>
                    <a:pt x="50358" y="12453"/>
                  </a:lnTo>
                  <a:lnTo>
                    <a:pt x="0" y="20652"/>
                  </a:lnTo>
                  <a:lnTo>
                    <a:pt x="153557" y="66050"/>
                  </a:lnTo>
                  <a:lnTo>
                    <a:pt x="198640" y="147160"/>
                  </a:lnTo>
                  <a:lnTo>
                    <a:pt x="187425" y="224661"/>
                  </a:lnTo>
                  <a:lnTo>
                    <a:pt x="172092" y="259232"/>
                  </a:lnTo>
                  <a:lnTo>
                    <a:pt x="189588" y="234641"/>
                  </a:lnTo>
                  <a:lnTo>
                    <a:pt x="229671" y="174985"/>
                  </a:lnTo>
                  <a:lnTo>
                    <a:pt x="273736" y="101440"/>
                  </a:lnTo>
                  <a:lnTo>
                    <a:pt x="303176" y="35180"/>
                  </a:lnTo>
                  <a:lnTo>
                    <a:pt x="264765" y="1504"/>
                  </a:lnTo>
                  <a:lnTo>
                    <a:pt x="159552" y="0"/>
                  </a:lnTo>
                  <a:close/>
                </a:path>
              </a:pathLst>
            </a:custGeom>
            <a:solidFill>
              <a:srgbClr val="8DC53E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sp>
          <p:nvSpPr>
            <p:cNvPr id="6" name="object 6"/>
            <p:cNvSpPr/>
            <p:nvPr/>
          </p:nvSpPr>
          <p:spPr>
            <a:xfrm>
              <a:off x="480223" y="115278"/>
              <a:ext cx="345440" cy="286385"/>
            </a:xfrm>
            <a:custGeom>
              <a:avLst/>
              <a:gdLst/>
              <a:ahLst/>
              <a:cxnLst/>
              <a:rect l="l" t="t" r="r" b="b"/>
              <a:pathLst>
                <a:path w="345440" h="286385">
                  <a:moveTo>
                    <a:pt x="304145" y="0"/>
                  </a:moveTo>
                  <a:lnTo>
                    <a:pt x="184123" y="1117"/>
                  </a:lnTo>
                  <a:lnTo>
                    <a:pt x="58268" y="17694"/>
                  </a:lnTo>
                  <a:lnTo>
                    <a:pt x="0" y="28040"/>
                  </a:lnTo>
                  <a:lnTo>
                    <a:pt x="171371" y="73984"/>
                  </a:lnTo>
                  <a:lnTo>
                    <a:pt x="215671" y="161978"/>
                  </a:lnTo>
                  <a:lnTo>
                    <a:pt x="195988" y="247456"/>
                  </a:lnTo>
                  <a:lnTo>
                    <a:pt x="175408" y="285852"/>
                  </a:lnTo>
                  <a:lnTo>
                    <a:pt x="197517" y="258356"/>
                  </a:lnTo>
                  <a:lnTo>
                    <a:pt x="248490" y="191711"/>
                  </a:lnTo>
                  <a:lnTo>
                    <a:pt x="305298" y="109682"/>
                  </a:lnTo>
                  <a:lnTo>
                    <a:pt x="344910" y="36033"/>
                  </a:lnTo>
                  <a:lnTo>
                    <a:pt x="304145" y="0"/>
                  </a:lnTo>
                  <a:close/>
                </a:path>
              </a:pathLst>
            </a:custGeom>
            <a:solidFill>
              <a:srgbClr val="00A0CA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sp>
          <p:nvSpPr>
            <p:cNvPr id="7" name="object 7"/>
            <p:cNvSpPr/>
            <p:nvPr/>
          </p:nvSpPr>
          <p:spPr>
            <a:xfrm>
              <a:off x="177777" y="61162"/>
              <a:ext cx="304165" cy="264160"/>
            </a:xfrm>
            <a:custGeom>
              <a:avLst/>
              <a:gdLst/>
              <a:ahLst/>
              <a:cxnLst/>
              <a:rect l="l" t="t" r="r" b="b"/>
              <a:pathLst>
                <a:path w="304165" h="264160">
                  <a:moveTo>
                    <a:pt x="262758" y="0"/>
                  </a:moveTo>
                  <a:lnTo>
                    <a:pt x="157676" y="5923"/>
                  </a:lnTo>
                  <a:lnTo>
                    <a:pt x="49642" y="26079"/>
                  </a:lnTo>
                  <a:lnTo>
                    <a:pt x="0" y="37829"/>
                  </a:lnTo>
                  <a:lnTo>
                    <a:pt x="156343" y="72367"/>
                  </a:lnTo>
                  <a:lnTo>
                    <a:pt x="207199" y="150098"/>
                  </a:lnTo>
                  <a:lnTo>
                    <a:pt x="201690" y="228165"/>
                  </a:lnTo>
                  <a:lnTo>
                    <a:pt x="188938" y="263711"/>
                  </a:lnTo>
                  <a:lnTo>
                    <a:pt x="204631" y="237963"/>
                  </a:lnTo>
                  <a:lnTo>
                    <a:pt x="240337" y="175653"/>
                  </a:lnTo>
                  <a:lnTo>
                    <a:pt x="278996" y="99181"/>
                  </a:lnTo>
                  <a:lnTo>
                    <a:pt x="303545" y="30950"/>
                  </a:lnTo>
                  <a:lnTo>
                    <a:pt x="262758" y="0"/>
                  </a:lnTo>
                  <a:close/>
                </a:path>
              </a:pathLst>
            </a:custGeom>
            <a:solidFill>
              <a:srgbClr val="E9522B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742949"/>
              <a:ext cx="3171825" cy="211455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457200" y="742949"/>
              <a:ext cx="352425" cy="333375"/>
            </a:xfrm>
            <a:custGeom>
              <a:avLst/>
              <a:gdLst/>
              <a:ahLst/>
              <a:cxnLst/>
              <a:rect l="l" t="t" r="r" b="b"/>
              <a:pathLst>
                <a:path w="352425" h="333375">
                  <a:moveTo>
                    <a:pt x="352425" y="0"/>
                  </a:moveTo>
                  <a:lnTo>
                    <a:pt x="0" y="0"/>
                  </a:lnTo>
                  <a:lnTo>
                    <a:pt x="0" y="333375"/>
                  </a:lnTo>
                  <a:lnTo>
                    <a:pt x="352425" y="333375"/>
                  </a:lnTo>
                  <a:lnTo>
                    <a:pt x="3524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sp>
          <p:nvSpPr>
            <p:cNvPr id="10" name="object 10"/>
            <p:cNvSpPr/>
            <p:nvPr/>
          </p:nvSpPr>
          <p:spPr>
            <a:xfrm>
              <a:off x="438150" y="723899"/>
              <a:ext cx="390525" cy="371475"/>
            </a:xfrm>
            <a:custGeom>
              <a:avLst/>
              <a:gdLst/>
              <a:ahLst/>
              <a:cxnLst/>
              <a:rect l="l" t="t" r="r" b="b"/>
              <a:pathLst>
                <a:path w="390525" h="371475">
                  <a:moveTo>
                    <a:pt x="371475" y="0"/>
                  </a:moveTo>
                  <a:lnTo>
                    <a:pt x="19050" y="0"/>
                  </a:lnTo>
                  <a:lnTo>
                    <a:pt x="11637" y="1494"/>
                  </a:lnTo>
                  <a:lnTo>
                    <a:pt x="5581" y="5572"/>
                  </a:lnTo>
                  <a:lnTo>
                    <a:pt x="1497" y="11626"/>
                  </a:lnTo>
                  <a:lnTo>
                    <a:pt x="0" y="19050"/>
                  </a:lnTo>
                  <a:lnTo>
                    <a:pt x="0" y="352425"/>
                  </a:lnTo>
                  <a:lnTo>
                    <a:pt x="1497" y="359848"/>
                  </a:lnTo>
                  <a:lnTo>
                    <a:pt x="5581" y="365902"/>
                  </a:lnTo>
                  <a:lnTo>
                    <a:pt x="11637" y="369980"/>
                  </a:lnTo>
                  <a:lnTo>
                    <a:pt x="19050" y="371475"/>
                  </a:lnTo>
                  <a:lnTo>
                    <a:pt x="371475" y="371475"/>
                  </a:lnTo>
                  <a:lnTo>
                    <a:pt x="378887" y="369980"/>
                  </a:lnTo>
                  <a:lnTo>
                    <a:pt x="384943" y="365902"/>
                  </a:lnTo>
                  <a:lnTo>
                    <a:pt x="389027" y="359848"/>
                  </a:lnTo>
                  <a:lnTo>
                    <a:pt x="390525" y="352425"/>
                  </a:lnTo>
                  <a:lnTo>
                    <a:pt x="390525" y="348614"/>
                  </a:lnTo>
                  <a:lnTo>
                    <a:pt x="22859" y="348614"/>
                  </a:lnTo>
                  <a:lnTo>
                    <a:pt x="22859" y="22860"/>
                  </a:lnTo>
                  <a:lnTo>
                    <a:pt x="390525" y="22860"/>
                  </a:lnTo>
                  <a:lnTo>
                    <a:pt x="390525" y="19050"/>
                  </a:lnTo>
                  <a:lnTo>
                    <a:pt x="389027" y="11626"/>
                  </a:lnTo>
                  <a:lnTo>
                    <a:pt x="384943" y="5572"/>
                  </a:lnTo>
                  <a:lnTo>
                    <a:pt x="378887" y="1494"/>
                  </a:lnTo>
                  <a:lnTo>
                    <a:pt x="371475" y="0"/>
                  </a:lnTo>
                  <a:close/>
                </a:path>
                <a:path w="390525" h="371475">
                  <a:moveTo>
                    <a:pt x="390525" y="22860"/>
                  </a:moveTo>
                  <a:lnTo>
                    <a:pt x="367665" y="22860"/>
                  </a:lnTo>
                  <a:lnTo>
                    <a:pt x="367665" y="348614"/>
                  </a:lnTo>
                  <a:lnTo>
                    <a:pt x="390525" y="348614"/>
                  </a:lnTo>
                  <a:lnTo>
                    <a:pt x="390525" y="22860"/>
                  </a:lnTo>
                  <a:close/>
                </a:path>
                <a:path w="390525" h="371475">
                  <a:moveTo>
                    <a:pt x="360045" y="30479"/>
                  </a:moveTo>
                  <a:lnTo>
                    <a:pt x="30479" y="30479"/>
                  </a:lnTo>
                  <a:lnTo>
                    <a:pt x="30479" y="340995"/>
                  </a:lnTo>
                  <a:lnTo>
                    <a:pt x="360045" y="340995"/>
                  </a:lnTo>
                  <a:lnTo>
                    <a:pt x="360045" y="333375"/>
                  </a:lnTo>
                  <a:lnTo>
                    <a:pt x="38100" y="333375"/>
                  </a:lnTo>
                  <a:lnTo>
                    <a:pt x="38100" y="38100"/>
                  </a:lnTo>
                  <a:lnTo>
                    <a:pt x="360045" y="38100"/>
                  </a:lnTo>
                  <a:lnTo>
                    <a:pt x="360045" y="30479"/>
                  </a:lnTo>
                  <a:close/>
                </a:path>
                <a:path w="390525" h="371475">
                  <a:moveTo>
                    <a:pt x="360045" y="38100"/>
                  </a:moveTo>
                  <a:lnTo>
                    <a:pt x="352425" y="38100"/>
                  </a:lnTo>
                  <a:lnTo>
                    <a:pt x="352425" y="333375"/>
                  </a:lnTo>
                  <a:lnTo>
                    <a:pt x="360045" y="333375"/>
                  </a:lnTo>
                  <a:lnTo>
                    <a:pt x="360045" y="38100"/>
                  </a:lnTo>
                  <a:close/>
                </a:path>
              </a:pathLst>
            </a:custGeom>
            <a:solidFill>
              <a:srgbClr val="226B87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002030" y="55372"/>
            <a:ext cx="16283938" cy="1104900"/>
          </a:xfrm>
          <a:prstGeom prst="rect">
            <a:avLst/>
          </a:prstGeom>
        </p:spPr>
        <p:txBody>
          <a:bodyPr vert="horz" wrap="square" lIns="0" tIns="259460" rIns="0" bIns="0" rtlCol="0">
            <a:spAutoFit/>
          </a:bodyPr>
          <a:lstStyle/>
          <a:p>
            <a:pPr marL="690245">
              <a:lnSpc>
                <a:spcPct val="100000"/>
              </a:lnSpc>
              <a:spcBef>
                <a:spcPts val="130"/>
              </a:spcBef>
            </a:pPr>
            <a:r>
              <a:rPr sz="5500" dirty="0"/>
              <a:t>Mengapa</a:t>
            </a:r>
            <a:r>
              <a:rPr sz="5500" spc="165" dirty="0"/>
              <a:t> </a:t>
            </a:r>
            <a:r>
              <a:rPr sz="5500" dirty="0"/>
              <a:t>K3</a:t>
            </a:r>
            <a:r>
              <a:rPr sz="5500" spc="140" dirty="0"/>
              <a:t> </a:t>
            </a:r>
            <a:r>
              <a:rPr sz="5500" spc="-10" dirty="0"/>
              <a:t>Penting?</a:t>
            </a:r>
            <a:endParaRPr sz="5500"/>
          </a:p>
        </p:txBody>
      </p:sp>
      <p:sp>
        <p:nvSpPr>
          <p:cNvPr id="12" name="object 12"/>
          <p:cNvSpPr txBox="1"/>
          <p:nvPr/>
        </p:nvSpPr>
        <p:spPr>
          <a:xfrm>
            <a:off x="1009650" y="7022464"/>
            <a:ext cx="15554960" cy="2248535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269875" indent="-257175">
              <a:lnSpc>
                <a:spcPct val="100000"/>
              </a:lnSpc>
              <a:spcBef>
                <a:spcPts val="100"/>
              </a:spcBef>
              <a:buChar char="•"/>
              <a:tabLst>
                <a:tab pos="269875" algn="l"/>
              </a:tabLst>
            </a:pPr>
            <a:r>
              <a:rPr sz="3600" dirty="0">
                <a:latin typeface="Arial MT"/>
                <a:cs typeface="Arial MT"/>
              </a:rPr>
              <a:t>Melindungi</a:t>
            </a:r>
            <a:r>
              <a:rPr sz="3600" spc="-45" dirty="0">
                <a:latin typeface="Arial MT"/>
                <a:cs typeface="Arial MT"/>
              </a:rPr>
              <a:t> </a:t>
            </a:r>
            <a:r>
              <a:rPr sz="3600" spc="-10" dirty="0">
                <a:latin typeface="Arial MT"/>
                <a:cs typeface="Arial MT"/>
              </a:rPr>
              <a:t>pekerja</a:t>
            </a:r>
            <a:endParaRPr sz="3600">
              <a:latin typeface="Arial MT"/>
              <a:cs typeface="Arial MT"/>
            </a:endParaRPr>
          </a:p>
          <a:p>
            <a:pPr marL="269875" indent="-257175">
              <a:lnSpc>
                <a:spcPct val="100000"/>
              </a:lnSpc>
              <a:spcBef>
                <a:spcPts val="20"/>
              </a:spcBef>
              <a:buChar char="•"/>
              <a:tabLst>
                <a:tab pos="269875" algn="l"/>
              </a:tabLst>
            </a:pPr>
            <a:r>
              <a:rPr sz="3600" dirty="0">
                <a:latin typeface="Arial MT"/>
                <a:cs typeface="Arial MT"/>
              </a:rPr>
              <a:t>Meningkatkan</a:t>
            </a:r>
            <a:r>
              <a:rPr sz="3600" spc="-80" dirty="0">
                <a:latin typeface="Arial MT"/>
                <a:cs typeface="Arial MT"/>
              </a:rPr>
              <a:t> </a:t>
            </a:r>
            <a:r>
              <a:rPr sz="3600" dirty="0">
                <a:latin typeface="Arial MT"/>
                <a:cs typeface="Arial MT"/>
              </a:rPr>
              <a:t>produktivitas</a:t>
            </a:r>
            <a:r>
              <a:rPr sz="3600" spc="-40" dirty="0">
                <a:latin typeface="Arial MT"/>
                <a:cs typeface="Arial MT"/>
              </a:rPr>
              <a:t> </a:t>
            </a:r>
            <a:r>
              <a:rPr sz="3600" spc="-10" dirty="0">
                <a:latin typeface="Arial MT"/>
                <a:cs typeface="Arial MT"/>
              </a:rPr>
              <a:t>pekerja</a:t>
            </a:r>
            <a:endParaRPr sz="3600">
              <a:latin typeface="Arial MT"/>
              <a:cs typeface="Arial MT"/>
            </a:endParaRPr>
          </a:p>
          <a:p>
            <a:pPr marL="269875" indent="-257175">
              <a:lnSpc>
                <a:spcPct val="100000"/>
              </a:lnSpc>
              <a:spcBef>
                <a:spcPts val="20"/>
              </a:spcBef>
              <a:buChar char="•"/>
              <a:tabLst>
                <a:tab pos="269875" algn="l"/>
              </a:tabLst>
            </a:pPr>
            <a:r>
              <a:rPr sz="3600" dirty="0">
                <a:latin typeface="Arial MT"/>
                <a:cs typeface="Arial MT"/>
              </a:rPr>
              <a:t>Melindungi</a:t>
            </a:r>
            <a:r>
              <a:rPr sz="3600" spc="-75" dirty="0">
                <a:latin typeface="Arial MT"/>
                <a:cs typeface="Arial MT"/>
              </a:rPr>
              <a:t> </a:t>
            </a:r>
            <a:r>
              <a:rPr sz="3600" dirty="0">
                <a:latin typeface="Arial MT"/>
                <a:cs typeface="Arial MT"/>
              </a:rPr>
              <a:t>masyarakat</a:t>
            </a:r>
            <a:r>
              <a:rPr sz="3600" spc="5" dirty="0">
                <a:latin typeface="Arial MT"/>
                <a:cs typeface="Arial MT"/>
              </a:rPr>
              <a:t> </a:t>
            </a:r>
            <a:r>
              <a:rPr sz="3600" dirty="0">
                <a:latin typeface="Arial MT"/>
                <a:cs typeface="Arial MT"/>
              </a:rPr>
              <a:t>dan</a:t>
            </a:r>
            <a:r>
              <a:rPr sz="3600" spc="-45" dirty="0">
                <a:latin typeface="Arial MT"/>
                <a:cs typeface="Arial MT"/>
              </a:rPr>
              <a:t> </a:t>
            </a:r>
            <a:r>
              <a:rPr sz="3600" dirty="0">
                <a:latin typeface="Arial MT"/>
                <a:cs typeface="Arial MT"/>
              </a:rPr>
              <a:t>pemangku</a:t>
            </a:r>
            <a:r>
              <a:rPr sz="3600" spc="-45" dirty="0">
                <a:latin typeface="Arial MT"/>
                <a:cs typeface="Arial MT"/>
              </a:rPr>
              <a:t> </a:t>
            </a:r>
            <a:r>
              <a:rPr sz="3600" dirty="0">
                <a:latin typeface="Arial MT"/>
                <a:cs typeface="Arial MT"/>
              </a:rPr>
              <a:t>kepentingan</a:t>
            </a:r>
            <a:r>
              <a:rPr sz="3600" spc="-40" dirty="0">
                <a:latin typeface="Arial MT"/>
                <a:cs typeface="Arial MT"/>
              </a:rPr>
              <a:t> </a:t>
            </a:r>
            <a:r>
              <a:rPr sz="3600" dirty="0">
                <a:latin typeface="Arial MT"/>
                <a:cs typeface="Arial MT"/>
              </a:rPr>
              <a:t>yang</a:t>
            </a:r>
            <a:r>
              <a:rPr sz="3600" spc="-45" dirty="0">
                <a:latin typeface="Arial MT"/>
                <a:cs typeface="Arial MT"/>
              </a:rPr>
              <a:t> </a:t>
            </a:r>
            <a:r>
              <a:rPr sz="3600" dirty="0">
                <a:latin typeface="Arial MT"/>
                <a:cs typeface="Arial MT"/>
              </a:rPr>
              <a:t>terkena</a:t>
            </a:r>
            <a:r>
              <a:rPr sz="3600" spc="-45" dirty="0">
                <a:latin typeface="Arial MT"/>
                <a:cs typeface="Arial MT"/>
              </a:rPr>
              <a:t> </a:t>
            </a:r>
            <a:r>
              <a:rPr sz="3600" spc="-10" dirty="0">
                <a:latin typeface="Arial MT"/>
                <a:cs typeface="Arial MT"/>
              </a:rPr>
              <a:t>dampak</a:t>
            </a:r>
            <a:endParaRPr sz="3600">
              <a:latin typeface="Arial MT"/>
              <a:cs typeface="Arial MT"/>
            </a:endParaRPr>
          </a:p>
          <a:p>
            <a:pPr marL="269875" indent="-257175">
              <a:lnSpc>
                <a:spcPct val="100000"/>
              </a:lnSpc>
              <a:spcBef>
                <a:spcPts val="20"/>
              </a:spcBef>
              <a:buChar char="•"/>
              <a:tabLst>
                <a:tab pos="269875" algn="l"/>
              </a:tabLst>
            </a:pPr>
            <a:r>
              <a:rPr sz="3600" dirty="0">
                <a:latin typeface="Arial MT"/>
                <a:cs typeface="Arial MT"/>
              </a:rPr>
              <a:t>Menghindari</a:t>
            </a:r>
            <a:r>
              <a:rPr sz="3600" spc="-20" dirty="0">
                <a:latin typeface="Arial MT"/>
                <a:cs typeface="Arial MT"/>
              </a:rPr>
              <a:t> </a:t>
            </a:r>
            <a:r>
              <a:rPr sz="3600" dirty="0">
                <a:latin typeface="Arial MT"/>
                <a:cs typeface="Arial MT"/>
              </a:rPr>
              <a:t>keluhan</a:t>
            </a:r>
            <a:r>
              <a:rPr sz="3600" spc="-45" dirty="0">
                <a:latin typeface="Arial MT"/>
                <a:cs typeface="Arial MT"/>
              </a:rPr>
              <a:t> </a:t>
            </a:r>
            <a:r>
              <a:rPr sz="3600" dirty="0">
                <a:latin typeface="Arial MT"/>
                <a:cs typeface="Arial MT"/>
              </a:rPr>
              <a:t>dari</a:t>
            </a:r>
            <a:r>
              <a:rPr sz="3600" spc="-40" dirty="0">
                <a:latin typeface="Arial MT"/>
                <a:cs typeface="Arial MT"/>
              </a:rPr>
              <a:t> </a:t>
            </a:r>
            <a:r>
              <a:rPr sz="3600" dirty="0">
                <a:latin typeface="Arial MT"/>
                <a:cs typeface="Arial MT"/>
              </a:rPr>
              <a:t>pemangku</a:t>
            </a:r>
            <a:r>
              <a:rPr sz="3600" spc="-45" dirty="0">
                <a:latin typeface="Arial MT"/>
                <a:cs typeface="Arial MT"/>
              </a:rPr>
              <a:t> </a:t>
            </a:r>
            <a:r>
              <a:rPr sz="3600" spc="-10" dirty="0">
                <a:latin typeface="Arial MT"/>
                <a:cs typeface="Arial MT"/>
              </a:rPr>
              <a:t>kepentingan</a:t>
            </a:r>
            <a:endParaRPr sz="3600">
              <a:latin typeface="Arial MT"/>
              <a:cs typeface="Arial M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99184" y="1504314"/>
            <a:ext cx="337820" cy="57912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85" dirty="0">
                <a:latin typeface="Tahoma" panose="020B0604030504040204"/>
                <a:cs typeface="Tahoma" panose="020B0604030504040204"/>
              </a:rPr>
              <a:t>1</a:t>
            </a:r>
            <a:endParaRPr sz="3600">
              <a:latin typeface="Tahoma" panose="020B0604030504040204"/>
              <a:cs typeface="Tahoma" panose="020B0604030504040204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9563100" y="1485900"/>
            <a:ext cx="6343650" cy="4229100"/>
            <a:chOff x="4781550" y="742950"/>
            <a:chExt cx="3171825" cy="2114550"/>
          </a:xfrm>
        </p:grpSpPr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00600" y="742950"/>
              <a:ext cx="3152775" cy="211455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4800600" y="762000"/>
              <a:ext cx="323850" cy="447675"/>
            </a:xfrm>
            <a:custGeom>
              <a:avLst/>
              <a:gdLst/>
              <a:ahLst/>
              <a:cxnLst/>
              <a:rect l="l" t="t" r="r" b="b"/>
              <a:pathLst>
                <a:path w="323850" h="447675">
                  <a:moveTo>
                    <a:pt x="323850" y="0"/>
                  </a:moveTo>
                  <a:lnTo>
                    <a:pt x="0" y="0"/>
                  </a:lnTo>
                  <a:lnTo>
                    <a:pt x="0" y="447675"/>
                  </a:lnTo>
                  <a:lnTo>
                    <a:pt x="323850" y="447675"/>
                  </a:lnTo>
                  <a:lnTo>
                    <a:pt x="3238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sp>
          <p:nvSpPr>
            <p:cNvPr id="17" name="object 17"/>
            <p:cNvSpPr/>
            <p:nvPr/>
          </p:nvSpPr>
          <p:spPr>
            <a:xfrm>
              <a:off x="4781550" y="742950"/>
              <a:ext cx="361950" cy="485775"/>
            </a:xfrm>
            <a:custGeom>
              <a:avLst/>
              <a:gdLst/>
              <a:ahLst/>
              <a:cxnLst/>
              <a:rect l="l" t="t" r="r" b="b"/>
              <a:pathLst>
                <a:path w="361950" h="485775">
                  <a:moveTo>
                    <a:pt x="342900" y="0"/>
                  </a:moveTo>
                  <a:lnTo>
                    <a:pt x="19050" y="0"/>
                  </a:lnTo>
                  <a:lnTo>
                    <a:pt x="11626" y="1494"/>
                  </a:lnTo>
                  <a:lnTo>
                    <a:pt x="5572" y="5572"/>
                  </a:lnTo>
                  <a:lnTo>
                    <a:pt x="1494" y="11626"/>
                  </a:lnTo>
                  <a:lnTo>
                    <a:pt x="0" y="19050"/>
                  </a:lnTo>
                  <a:lnTo>
                    <a:pt x="0" y="466725"/>
                  </a:lnTo>
                  <a:lnTo>
                    <a:pt x="1494" y="474148"/>
                  </a:lnTo>
                  <a:lnTo>
                    <a:pt x="5572" y="480202"/>
                  </a:lnTo>
                  <a:lnTo>
                    <a:pt x="11626" y="484280"/>
                  </a:lnTo>
                  <a:lnTo>
                    <a:pt x="19050" y="485775"/>
                  </a:lnTo>
                  <a:lnTo>
                    <a:pt x="342900" y="485775"/>
                  </a:lnTo>
                  <a:lnTo>
                    <a:pt x="350323" y="484280"/>
                  </a:lnTo>
                  <a:lnTo>
                    <a:pt x="356377" y="480202"/>
                  </a:lnTo>
                  <a:lnTo>
                    <a:pt x="360455" y="474148"/>
                  </a:lnTo>
                  <a:lnTo>
                    <a:pt x="361950" y="466725"/>
                  </a:lnTo>
                  <a:lnTo>
                    <a:pt x="361950" y="462914"/>
                  </a:lnTo>
                  <a:lnTo>
                    <a:pt x="22860" y="462914"/>
                  </a:lnTo>
                  <a:lnTo>
                    <a:pt x="22860" y="22860"/>
                  </a:lnTo>
                  <a:lnTo>
                    <a:pt x="361950" y="22860"/>
                  </a:lnTo>
                  <a:lnTo>
                    <a:pt x="361950" y="19050"/>
                  </a:lnTo>
                  <a:lnTo>
                    <a:pt x="360455" y="11626"/>
                  </a:lnTo>
                  <a:lnTo>
                    <a:pt x="356377" y="5572"/>
                  </a:lnTo>
                  <a:lnTo>
                    <a:pt x="350323" y="1494"/>
                  </a:lnTo>
                  <a:lnTo>
                    <a:pt x="342900" y="0"/>
                  </a:lnTo>
                  <a:close/>
                </a:path>
                <a:path w="361950" h="485775">
                  <a:moveTo>
                    <a:pt x="361950" y="22860"/>
                  </a:moveTo>
                  <a:lnTo>
                    <a:pt x="339089" y="22860"/>
                  </a:lnTo>
                  <a:lnTo>
                    <a:pt x="339089" y="462914"/>
                  </a:lnTo>
                  <a:lnTo>
                    <a:pt x="361950" y="462914"/>
                  </a:lnTo>
                  <a:lnTo>
                    <a:pt x="361950" y="22860"/>
                  </a:lnTo>
                  <a:close/>
                </a:path>
                <a:path w="361950" h="485775">
                  <a:moveTo>
                    <a:pt x="331470" y="30479"/>
                  </a:moveTo>
                  <a:lnTo>
                    <a:pt x="30479" y="30479"/>
                  </a:lnTo>
                  <a:lnTo>
                    <a:pt x="30479" y="455295"/>
                  </a:lnTo>
                  <a:lnTo>
                    <a:pt x="331470" y="455295"/>
                  </a:lnTo>
                  <a:lnTo>
                    <a:pt x="331470" y="447675"/>
                  </a:lnTo>
                  <a:lnTo>
                    <a:pt x="38100" y="447675"/>
                  </a:lnTo>
                  <a:lnTo>
                    <a:pt x="38100" y="38100"/>
                  </a:lnTo>
                  <a:lnTo>
                    <a:pt x="331470" y="38100"/>
                  </a:lnTo>
                  <a:lnTo>
                    <a:pt x="331470" y="30479"/>
                  </a:lnTo>
                  <a:close/>
                </a:path>
                <a:path w="361950" h="485775">
                  <a:moveTo>
                    <a:pt x="331470" y="38100"/>
                  </a:moveTo>
                  <a:lnTo>
                    <a:pt x="323850" y="38100"/>
                  </a:lnTo>
                  <a:lnTo>
                    <a:pt x="323850" y="447675"/>
                  </a:lnTo>
                  <a:lnTo>
                    <a:pt x="331470" y="447675"/>
                  </a:lnTo>
                  <a:lnTo>
                    <a:pt x="331470" y="38100"/>
                  </a:lnTo>
                  <a:close/>
                </a:path>
              </a:pathLst>
            </a:custGeom>
            <a:solidFill>
              <a:srgbClr val="226B87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9770870" y="1653538"/>
            <a:ext cx="337820" cy="580390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spc="85" dirty="0">
                <a:latin typeface="Tahoma" panose="020B0604030504040204"/>
                <a:cs typeface="Tahoma" panose="020B0604030504040204"/>
              </a:rPr>
              <a:t>2</a:t>
            </a:r>
            <a:endParaRPr sz="36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ftr" sz="quarter" idx="5"/>
          </p:nvPr>
        </p:nvSpPr>
        <p:spPr>
          <a:xfrm>
            <a:off x="407034" y="9950624"/>
            <a:ext cx="12256770" cy="26098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600" spc="-10" dirty="0"/>
              <a:t>INTERNAL.</a:t>
            </a:r>
            <a:r>
              <a:rPr sz="1600" spc="-60" dirty="0"/>
              <a:t> </a:t>
            </a:r>
            <a:r>
              <a:rPr sz="1600" dirty="0"/>
              <a:t>This</a:t>
            </a:r>
            <a:r>
              <a:rPr sz="1600" spc="40" dirty="0"/>
              <a:t> </a:t>
            </a:r>
            <a:r>
              <a:rPr sz="1600" spc="-10" dirty="0"/>
              <a:t>information</a:t>
            </a:r>
            <a:r>
              <a:rPr sz="1600" spc="-5" dirty="0"/>
              <a:t> </a:t>
            </a:r>
            <a:r>
              <a:rPr sz="1600" dirty="0"/>
              <a:t>is</a:t>
            </a:r>
            <a:r>
              <a:rPr sz="1600" spc="40" dirty="0"/>
              <a:t> </a:t>
            </a:r>
            <a:r>
              <a:rPr sz="1600" spc="-10" dirty="0"/>
              <a:t>accessible</a:t>
            </a:r>
            <a:r>
              <a:rPr sz="1600" spc="-55" dirty="0"/>
              <a:t> </a:t>
            </a:r>
            <a:r>
              <a:rPr sz="1600" dirty="0"/>
              <a:t>to</a:t>
            </a:r>
            <a:r>
              <a:rPr sz="1600" spc="-10" dirty="0"/>
              <a:t> </a:t>
            </a:r>
            <a:r>
              <a:rPr sz="1600" dirty="0"/>
              <a:t>ADB</a:t>
            </a:r>
            <a:r>
              <a:rPr sz="1600" spc="-25" dirty="0"/>
              <a:t> </a:t>
            </a:r>
            <a:r>
              <a:rPr sz="1600" spc="-10" dirty="0"/>
              <a:t>Management</a:t>
            </a:r>
            <a:r>
              <a:rPr sz="1600" spc="15" dirty="0"/>
              <a:t> </a:t>
            </a:r>
            <a:r>
              <a:rPr sz="1600" dirty="0"/>
              <a:t>and</a:t>
            </a:r>
            <a:r>
              <a:rPr sz="1600" spc="-5" dirty="0"/>
              <a:t> </a:t>
            </a:r>
            <a:r>
              <a:rPr sz="1600" dirty="0"/>
              <a:t>staff.</a:t>
            </a:r>
            <a:r>
              <a:rPr sz="1600" spc="-60" dirty="0"/>
              <a:t> </a:t>
            </a:r>
            <a:r>
              <a:rPr sz="1600" dirty="0"/>
              <a:t>It</a:t>
            </a:r>
            <a:r>
              <a:rPr sz="1600" spc="15" dirty="0"/>
              <a:t> </a:t>
            </a:r>
            <a:r>
              <a:rPr sz="1600" dirty="0"/>
              <a:t>may</a:t>
            </a:r>
            <a:r>
              <a:rPr sz="1600" spc="65" dirty="0"/>
              <a:t> </a:t>
            </a:r>
            <a:r>
              <a:rPr sz="1600" dirty="0"/>
              <a:t>be</a:t>
            </a:r>
            <a:r>
              <a:rPr sz="1600" spc="20" dirty="0"/>
              <a:t> </a:t>
            </a:r>
            <a:r>
              <a:rPr sz="1600" spc="-10" dirty="0"/>
              <a:t>shared</a:t>
            </a:r>
            <a:r>
              <a:rPr sz="1600" spc="-5" dirty="0"/>
              <a:t> </a:t>
            </a:r>
            <a:r>
              <a:rPr sz="1600" dirty="0"/>
              <a:t>outside</a:t>
            </a:r>
            <a:r>
              <a:rPr sz="1600" spc="20" dirty="0"/>
              <a:t> </a:t>
            </a:r>
            <a:r>
              <a:rPr sz="1600" spc="-10" dirty="0"/>
              <a:t>ADB</a:t>
            </a:r>
            <a:r>
              <a:rPr sz="1600" spc="-25" dirty="0"/>
              <a:t> </a:t>
            </a:r>
            <a:r>
              <a:rPr sz="1600" dirty="0"/>
              <a:t>with</a:t>
            </a:r>
            <a:r>
              <a:rPr sz="1600" spc="-10" dirty="0"/>
              <a:t> </a:t>
            </a:r>
            <a:r>
              <a:rPr sz="1600" dirty="0"/>
              <a:t>appropriate</a:t>
            </a:r>
            <a:r>
              <a:rPr sz="1600" spc="15" dirty="0"/>
              <a:t> </a:t>
            </a:r>
            <a:r>
              <a:rPr sz="1600" spc="-10" dirty="0"/>
              <a:t>permissio</a:t>
            </a:r>
            <a:r>
              <a:rPr sz="1600" spc="-25" dirty="0"/>
              <a:t>n.</a:t>
            </a:r>
            <a:endParaRPr sz="1600" spc="-25" dirty="0"/>
          </a:p>
        </p:txBody>
      </p:sp>
      <p:sp>
        <p:nvSpPr>
          <p:cNvPr id="19" name="object 19"/>
          <p:cNvSpPr txBox="1"/>
          <p:nvPr/>
        </p:nvSpPr>
        <p:spPr>
          <a:xfrm>
            <a:off x="915668" y="5779008"/>
            <a:ext cx="6068060" cy="77216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dirty="0">
                <a:latin typeface="Arial MT"/>
                <a:cs typeface="Arial MT"/>
              </a:rPr>
              <a:t>Sumber</a:t>
            </a:r>
            <a:r>
              <a:rPr sz="1600" spc="125" dirty="0">
                <a:latin typeface="Arial MT"/>
                <a:cs typeface="Arial MT"/>
              </a:rPr>
              <a:t> </a:t>
            </a:r>
            <a:r>
              <a:rPr sz="1600" spc="-10" dirty="0">
                <a:latin typeface="Arial MT"/>
                <a:cs typeface="Arial MT"/>
              </a:rPr>
              <a:t>(Phil</a:t>
            </a:r>
            <a:r>
              <a:rPr sz="1600" spc="3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2/11):</a:t>
            </a:r>
            <a:r>
              <a:rPr sz="1600" spc="30" dirty="0">
                <a:latin typeface="Arial MT"/>
                <a:cs typeface="Arial MT"/>
              </a:rPr>
              <a:t> </a:t>
            </a:r>
            <a:r>
              <a:rPr sz="1600" u="sng" spc="-10" dirty="0">
                <a:solidFill>
                  <a:srgbClr val="6B9F24"/>
                </a:solidFill>
                <a:uFill>
                  <a:solidFill>
                    <a:srgbClr val="6B9F24"/>
                  </a:solidFill>
                </a:uFill>
                <a:latin typeface="Arial MT"/>
                <a:cs typeface="Arial MT"/>
                <a:hlinkClick r:id="rId4"/>
              </a:rPr>
              <a:t>https://www.rappler.com/nation/82883-portion-</a:t>
            </a:r>
            <a:endParaRPr sz="16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600" u="sng" spc="-10" dirty="0">
                <a:solidFill>
                  <a:srgbClr val="6B9F24"/>
                </a:solidFill>
                <a:uFill>
                  <a:solidFill>
                    <a:srgbClr val="6B9F24"/>
                  </a:solidFill>
                </a:uFill>
                <a:latin typeface="Arial MT"/>
                <a:cs typeface="Arial MT"/>
                <a:hlinkClick r:id="rId4"/>
              </a:rPr>
              <a:t>bgc-building-collapse/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765792" y="5778372"/>
            <a:ext cx="4091940" cy="779780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marR="5080">
              <a:lnSpc>
                <a:spcPct val="102000"/>
              </a:lnSpc>
              <a:spcBef>
                <a:spcPts val="110"/>
              </a:spcBef>
            </a:pPr>
            <a:r>
              <a:rPr sz="1600" dirty="0">
                <a:latin typeface="Arial MT"/>
                <a:cs typeface="Arial MT"/>
              </a:rPr>
              <a:t>Sumber</a:t>
            </a:r>
            <a:r>
              <a:rPr sz="1600" spc="1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(Vie</a:t>
            </a:r>
            <a:r>
              <a:rPr sz="1600" spc="-5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bridge</a:t>
            </a:r>
            <a:r>
              <a:rPr sz="1600" spc="-25" dirty="0">
                <a:latin typeface="Arial MT"/>
                <a:cs typeface="Arial MT"/>
              </a:rPr>
              <a:t> </a:t>
            </a:r>
            <a:r>
              <a:rPr sz="1600" spc="-20" dirty="0">
                <a:latin typeface="Arial MT"/>
                <a:cs typeface="Arial MT"/>
              </a:rPr>
              <a:t>52): </a:t>
            </a:r>
            <a:r>
              <a:rPr sz="1600" spc="-10" dirty="0">
                <a:latin typeface="Arial MT"/>
                <a:cs typeface="Arial MT"/>
              </a:rPr>
              <a:t>https://</a:t>
            </a:r>
            <a:r>
              <a:rPr sz="1600" spc="-10" dirty="0">
                <a:latin typeface="Arial MT"/>
                <a:cs typeface="Arial MT"/>
                <a:hlinkClick r:id="rId5"/>
              </a:rPr>
              <a:t>www.nbcnews.com/id/wbna20986875</a:t>
            </a:r>
            <a:endParaRPr sz="16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16935450" y="8820150"/>
            <a:ext cx="933450" cy="93345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27726" y="122324"/>
            <a:ext cx="1323340" cy="1244600"/>
            <a:chOff x="163863" y="61162"/>
            <a:chExt cx="661670" cy="622300"/>
          </a:xfrm>
        </p:grpSpPr>
        <p:sp>
          <p:nvSpPr>
            <p:cNvPr id="4" name="object 4"/>
            <p:cNvSpPr/>
            <p:nvPr/>
          </p:nvSpPr>
          <p:spPr>
            <a:xfrm>
              <a:off x="474732" y="423599"/>
              <a:ext cx="300990" cy="259715"/>
            </a:xfrm>
            <a:custGeom>
              <a:avLst/>
              <a:gdLst/>
              <a:ahLst/>
              <a:cxnLst/>
              <a:rect l="l" t="t" r="r" b="b"/>
              <a:pathLst>
                <a:path w="300990" h="259715">
                  <a:moveTo>
                    <a:pt x="160735" y="0"/>
                  </a:moveTo>
                  <a:lnTo>
                    <a:pt x="50881" y="2832"/>
                  </a:lnTo>
                  <a:lnTo>
                    <a:pt x="0" y="6582"/>
                  </a:lnTo>
                  <a:lnTo>
                    <a:pt x="148881" y="65376"/>
                  </a:lnTo>
                  <a:lnTo>
                    <a:pt x="186551" y="150111"/>
                  </a:lnTo>
                  <a:lnTo>
                    <a:pt x="168475" y="226266"/>
                  </a:lnTo>
                  <a:lnTo>
                    <a:pt x="150124" y="259322"/>
                  </a:lnTo>
                  <a:lnTo>
                    <a:pt x="169724" y="236354"/>
                  </a:lnTo>
                  <a:lnTo>
                    <a:pt x="214933" y="180431"/>
                  </a:lnTo>
                  <a:lnTo>
                    <a:pt x="265363" y="111028"/>
                  </a:lnTo>
                  <a:lnTo>
                    <a:pt x="300625" y="47615"/>
                  </a:lnTo>
                  <a:lnTo>
                    <a:pt x="265378" y="10717"/>
                  </a:lnTo>
                  <a:lnTo>
                    <a:pt x="160735" y="0"/>
                  </a:lnTo>
                  <a:close/>
                </a:path>
              </a:pathLst>
            </a:custGeom>
            <a:solidFill>
              <a:srgbClr val="FCB515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sp>
          <p:nvSpPr>
            <p:cNvPr id="5" name="object 5"/>
            <p:cNvSpPr/>
            <p:nvPr/>
          </p:nvSpPr>
          <p:spPr>
            <a:xfrm>
              <a:off x="163863" y="386649"/>
              <a:ext cx="303530" cy="259715"/>
            </a:xfrm>
            <a:custGeom>
              <a:avLst/>
              <a:gdLst/>
              <a:ahLst/>
              <a:cxnLst/>
              <a:rect l="l" t="t" r="r" b="b"/>
              <a:pathLst>
                <a:path w="303530" h="259715">
                  <a:moveTo>
                    <a:pt x="159552" y="0"/>
                  </a:moveTo>
                  <a:lnTo>
                    <a:pt x="50358" y="12453"/>
                  </a:lnTo>
                  <a:lnTo>
                    <a:pt x="0" y="20652"/>
                  </a:lnTo>
                  <a:lnTo>
                    <a:pt x="153557" y="66050"/>
                  </a:lnTo>
                  <a:lnTo>
                    <a:pt x="198640" y="147160"/>
                  </a:lnTo>
                  <a:lnTo>
                    <a:pt x="187425" y="224661"/>
                  </a:lnTo>
                  <a:lnTo>
                    <a:pt x="172092" y="259232"/>
                  </a:lnTo>
                  <a:lnTo>
                    <a:pt x="189588" y="234641"/>
                  </a:lnTo>
                  <a:lnTo>
                    <a:pt x="229671" y="174985"/>
                  </a:lnTo>
                  <a:lnTo>
                    <a:pt x="273736" y="101440"/>
                  </a:lnTo>
                  <a:lnTo>
                    <a:pt x="303176" y="35180"/>
                  </a:lnTo>
                  <a:lnTo>
                    <a:pt x="264765" y="1504"/>
                  </a:lnTo>
                  <a:lnTo>
                    <a:pt x="159552" y="0"/>
                  </a:lnTo>
                  <a:close/>
                </a:path>
              </a:pathLst>
            </a:custGeom>
            <a:solidFill>
              <a:srgbClr val="8DC53E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sp>
          <p:nvSpPr>
            <p:cNvPr id="6" name="object 6"/>
            <p:cNvSpPr/>
            <p:nvPr/>
          </p:nvSpPr>
          <p:spPr>
            <a:xfrm>
              <a:off x="480223" y="115278"/>
              <a:ext cx="345440" cy="286385"/>
            </a:xfrm>
            <a:custGeom>
              <a:avLst/>
              <a:gdLst/>
              <a:ahLst/>
              <a:cxnLst/>
              <a:rect l="l" t="t" r="r" b="b"/>
              <a:pathLst>
                <a:path w="345440" h="286385">
                  <a:moveTo>
                    <a:pt x="304145" y="0"/>
                  </a:moveTo>
                  <a:lnTo>
                    <a:pt x="184123" y="1117"/>
                  </a:lnTo>
                  <a:lnTo>
                    <a:pt x="58268" y="17694"/>
                  </a:lnTo>
                  <a:lnTo>
                    <a:pt x="0" y="28040"/>
                  </a:lnTo>
                  <a:lnTo>
                    <a:pt x="171371" y="73984"/>
                  </a:lnTo>
                  <a:lnTo>
                    <a:pt x="215671" y="161978"/>
                  </a:lnTo>
                  <a:lnTo>
                    <a:pt x="195988" y="247456"/>
                  </a:lnTo>
                  <a:lnTo>
                    <a:pt x="175408" y="285852"/>
                  </a:lnTo>
                  <a:lnTo>
                    <a:pt x="197517" y="258356"/>
                  </a:lnTo>
                  <a:lnTo>
                    <a:pt x="248490" y="191711"/>
                  </a:lnTo>
                  <a:lnTo>
                    <a:pt x="305298" y="109682"/>
                  </a:lnTo>
                  <a:lnTo>
                    <a:pt x="344910" y="36033"/>
                  </a:lnTo>
                  <a:lnTo>
                    <a:pt x="304145" y="0"/>
                  </a:lnTo>
                  <a:close/>
                </a:path>
              </a:pathLst>
            </a:custGeom>
            <a:solidFill>
              <a:srgbClr val="00A0CA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sp>
          <p:nvSpPr>
            <p:cNvPr id="7" name="object 7"/>
            <p:cNvSpPr/>
            <p:nvPr/>
          </p:nvSpPr>
          <p:spPr>
            <a:xfrm>
              <a:off x="177777" y="61162"/>
              <a:ext cx="304165" cy="264160"/>
            </a:xfrm>
            <a:custGeom>
              <a:avLst/>
              <a:gdLst/>
              <a:ahLst/>
              <a:cxnLst/>
              <a:rect l="l" t="t" r="r" b="b"/>
              <a:pathLst>
                <a:path w="304165" h="264160">
                  <a:moveTo>
                    <a:pt x="262758" y="0"/>
                  </a:moveTo>
                  <a:lnTo>
                    <a:pt x="157676" y="5923"/>
                  </a:lnTo>
                  <a:lnTo>
                    <a:pt x="49642" y="26079"/>
                  </a:lnTo>
                  <a:lnTo>
                    <a:pt x="0" y="37829"/>
                  </a:lnTo>
                  <a:lnTo>
                    <a:pt x="156343" y="72367"/>
                  </a:lnTo>
                  <a:lnTo>
                    <a:pt x="207199" y="150098"/>
                  </a:lnTo>
                  <a:lnTo>
                    <a:pt x="201690" y="228165"/>
                  </a:lnTo>
                  <a:lnTo>
                    <a:pt x="188938" y="263711"/>
                  </a:lnTo>
                  <a:lnTo>
                    <a:pt x="204631" y="237963"/>
                  </a:lnTo>
                  <a:lnTo>
                    <a:pt x="240337" y="175653"/>
                  </a:lnTo>
                  <a:lnTo>
                    <a:pt x="278996" y="99181"/>
                  </a:lnTo>
                  <a:lnTo>
                    <a:pt x="303545" y="30950"/>
                  </a:lnTo>
                  <a:lnTo>
                    <a:pt x="262758" y="0"/>
                  </a:lnTo>
                  <a:close/>
                </a:path>
              </a:pathLst>
            </a:custGeom>
            <a:solidFill>
              <a:srgbClr val="E9522B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body" idx="1"/>
          </p:nvPr>
        </p:nvSpPr>
        <p:spPr>
          <a:xfrm>
            <a:off x="889000" y="1789428"/>
            <a:ext cx="16151860" cy="6174105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429260">
              <a:lnSpc>
                <a:spcPct val="100000"/>
              </a:lnSpc>
              <a:spcBef>
                <a:spcPts val="130"/>
              </a:spcBef>
            </a:pPr>
            <a:r>
              <a:rPr dirty="0"/>
              <a:t>Prinsip</a:t>
            </a:r>
            <a:r>
              <a:rPr spc="-10" dirty="0"/>
              <a:t> </a:t>
            </a:r>
            <a:r>
              <a:rPr dirty="0"/>
              <a:t>10:</a:t>
            </a:r>
            <a:r>
              <a:rPr spc="-25" dirty="0"/>
              <a:t> </a:t>
            </a:r>
            <a:r>
              <a:rPr dirty="0"/>
              <a:t>Kesehatan</a:t>
            </a:r>
            <a:r>
              <a:rPr spc="-75" dirty="0"/>
              <a:t> </a:t>
            </a:r>
            <a:r>
              <a:rPr dirty="0"/>
              <a:t>dan</a:t>
            </a:r>
            <a:r>
              <a:rPr spc="-55" dirty="0"/>
              <a:t> </a:t>
            </a:r>
            <a:r>
              <a:rPr dirty="0"/>
              <a:t>keselamatan</a:t>
            </a:r>
            <a:r>
              <a:rPr spc="-30" dirty="0"/>
              <a:t> </a:t>
            </a:r>
            <a:r>
              <a:rPr dirty="0"/>
              <a:t>bagi</a:t>
            </a:r>
            <a:r>
              <a:rPr spc="-65" dirty="0"/>
              <a:t> </a:t>
            </a:r>
            <a:r>
              <a:rPr dirty="0"/>
              <a:t>Pekerja</a:t>
            </a:r>
            <a:r>
              <a:rPr spc="-35" dirty="0"/>
              <a:t> </a:t>
            </a:r>
            <a:r>
              <a:rPr dirty="0"/>
              <a:t>(OHS)</a:t>
            </a:r>
            <a:r>
              <a:rPr spc="-55" dirty="0"/>
              <a:t> </a:t>
            </a:r>
            <a:r>
              <a:rPr spc="-25" dirty="0"/>
              <a:t>dan </a:t>
            </a:r>
            <a:r>
              <a:rPr dirty="0"/>
              <a:t>Masyarakat</a:t>
            </a:r>
            <a:r>
              <a:rPr spc="-60" dirty="0"/>
              <a:t> </a:t>
            </a:r>
            <a:r>
              <a:rPr spc="-20" dirty="0"/>
              <a:t>(CHS)</a:t>
            </a:r>
            <a:endParaRPr spc="-20" dirty="0"/>
          </a:p>
          <a:p>
            <a:pPr marL="372745" marR="5080" indent="-229235">
              <a:lnSpc>
                <a:spcPct val="102000"/>
              </a:lnSpc>
              <a:spcBef>
                <a:spcPts val="635"/>
              </a:spcBef>
              <a:buChar char="•"/>
              <a:tabLst>
                <a:tab pos="372745" algn="l"/>
              </a:tabLst>
            </a:pPr>
            <a:r>
              <a:rPr sz="4300" b="0" dirty="0">
                <a:latin typeface="Arial MT"/>
                <a:cs typeface="Arial MT"/>
              </a:rPr>
              <a:t>Memberikan</a:t>
            </a:r>
            <a:r>
              <a:rPr sz="4300" b="0" spc="145" dirty="0">
                <a:latin typeface="Arial MT"/>
                <a:cs typeface="Arial MT"/>
              </a:rPr>
              <a:t> </a:t>
            </a:r>
            <a:r>
              <a:rPr sz="4300" b="0" dirty="0">
                <a:solidFill>
                  <a:srgbClr val="0000FF"/>
                </a:solidFill>
                <a:latin typeface="Arial MT"/>
                <a:cs typeface="Arial MT"/>
              </a:rPr>
              <a:t>pekerja</a:t>
            </a:r>
            <a:r>
              <a:rPr sz="4300" b="0" spc="114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4300" b="0" dirty="0">
                <a:latin typeface="Arial MT"/>
                <a:cs typeface="Arial MT"/>
              </a:rPr>
              <a:t>kondisi</a:t>
            </a:r>
            <a:r>
              <a:rPr sz="4300" b="0" spc="120" dirty="0">
                <a:latin typeface="Arial MT"/>
                <a:cs typeface="Arial MT"/>
              </a:rPr>
              <a:t> </a:t>
            </a:r>
            <a:r>
              <a:rPr sz="4300" b="0" dirty="0">
                <a:latin typeface="Arial MT"/>
                <a:cs typeface="Arial MT"/>
              </a:rPr>
              <a:t>kerja</a:t>
            </a:r>
            <a:r>
              <a:rPr sz="4300" b="0" spc="70" dirty="0">
                <a:latin typeface="Arial MT"/>
                <a:cs typeface="Arial MT"/>
              </a:rPr>
              <a:t> </a:t>
            </a:r>
            <a:r>
              <a:rPr sz="4300" b="0" dirty="0">
                <a:latin typeface="Arial MT"/>
                <a:cs typeface="Arial MT"/>
              </a:rPr>
              <a:t>yang</a:t>
            </a:r>
            <a:r>
              <a:rPr sz="4300" b="0" spc="70" dirty="0">
                <a:latin typeface="Arial MT"/>
                <a:cs typeface="Arial MT"/>
              </a:rPr>
              <a:t> </a:t>
            </a:r>
            <a:r>
              <a:rPr sz="4300" b="0" dirty="0">
                <a:latin typeface="Arial MT"/>
                <a:cs typeface="Arial MT"/>
              </a:rPr>
              <a:t>aman</a:t>
            </a:r>
            <a:r>
              <a:rPr sz="4300" b="0" spc="150" dirty="0">
                <a:latin typeface="Arial MT"/>
                <a:cs typeface="Arial MT"/>
              </a:rPr>
              <a:t> </a:t>
            </a:r>
            <a:r>
              <a:rPr sz="4300" b="0" dirty="0">
                <a:latin typeface="Arial MT"/>
                <a:cs typeface="Arial MT"/>
              </a:rPr>
              <a:t>dan</a:t>
            </a:r>
            <a:r>
              <a:rPr sz="4300" b="0" spc="70" dirty="0">
                <a:latin typeface="Arial MT"/>
                <a:cs typeface="Arial MT"/>
              </a:rPr>
              <a:t> </a:t>
            </a:r>
            <a:r>
              <a:rPr sz="4300" b="0" dirty="0">
                <a:latin typeface="Arial MT"/>
                <a:cs typeface="Arial MT"/>
              </a:rPr>
              <a:t>sehat,</a:t>
            </a:r>
            <a:r>
              <a:rPr sz="4300" b="0" spc="70" dirty="0">
                <a:latin typeface="Arial MT"/>
                <a:cs typeface="Arial MT"/>
              </a:rPr>
              <a:t> </a:t>
            </a:r>
            <a:r>
              <a:rPr sz="4300" b="0" spc="-10" dirty="0">
                <a:latin typeface="Arial MT"/>
                <a:cs typeface="Arial MT"/>
              </a:rPr>
              <a:t>serta </a:t>
            </a:r>
            <a:r>
              <a:rPr sz="4300" b="0" dirty="0">
                <a:latin typeface="Arial MT"/>
                <a:cs typeface="Arial MT"/>
              </a:rPr>
              <a:t>mencegah</a:t>
            </a:r>
            <a:r>
              <a:rPr sz="4300" b="0" spc="80" dirty="0">
                <a:latin typeface="Arial MT"/>
                <a:cs typeface="Arial MT"/>
              </a:rPr>
              <a:t> </a:t>
            </a:r>
            <a:r>
              <a:rPr sz="4300" b="0" dirty="0">
                <a:latin typeface="Arial MT"/>
                <a:cs typeface="Arial MT"/>
              </a:rPr>
              <a:t>kecelakaan,</a:t>
            </a:r>
            <a:r>
              <a:rPr sz="4300" b="0" spc="85" dirty="0">
                <a:latin typeface="Arial MT"/>
                <a:cs typeface="Arial MT"/>
              </a:rPr>
              <a:t> </a:t>
            </a:r>
            <a:r>
              <a:rPr sz="4300" b="0" dirty="0">
                <a:latin typeface="Arial MT"/>
                <a:cs typeface="Arial MT"/>
              </a:rPr>
              <a:t>cedera,</a:t>
            </a:r>
            <a:r>
              <a:rPr sz="4300" b="0" spc="90" dirty="0">
                <a:latin typeface="Arial MT"/>
                <a:cs typeface="Arial MT"/>
              </a:rPr>
              <a:t> </a:t>
            </a:r>
            <a:r>
              <a:rPr sz="4300" b="0" dirty="0">
                <a:latin typeface="Arial MT"/>
                <a:cs typeface="Arial MT"/>
              </a:rPr>
              <a:t>dan</a:t>
            </a:r>
            <a:r>
              <a:rPr sz="4300" b="0" spc="165" dirty="0">
                <a:latin typeface="Arial MT"/>
                <a:cs typeface="Arial MT"/>
              </a:rPr>
              <a:t> </a:t>
            </a:r>
            <a:r>
              <a:rPr sz="4300" b="0" spc="-10" dirty="0">
                <a:latin typeface="Arial MT"/>
                <a:cs typeface="Arial MT"/>
              </a:rPr>
              <a:t>penyakit.</a:t>
            </a:r>
            <a:endParaRPr sz="4300">
              <a:latin typeface="Arial MT"/>
              <a:cs typeface="Arial MT"/>
            </a:endParaRPr>
          </a:p>
          <a:p>
            <a:pPr marL="372745" marR="17145" indent="-229235">
              <a:lnSpc>
                <a:spcPct val="103000"/>
              </a:lnSpc>
              <a:spcBef>
                <a:spcPts val="585"/>
              </a:spcBef>
              <a:buChar char="•"/>
              <a:tabLst>
                <a:tab pos="372745" algn="l"/>
              </a:tabLst>
            </a:pPr>
            <a:r>
              <a:rPr sz="4300" b="0" dirty="0">
                <a:latin typeface="Arial MT"/>
                <a:cs typeface="Arial MT"/>
              </a:rPr>
              <a:t>Menetapkan</a:t>
            </a:r>
            <a:r>
              <a:rPr sz="4300" b="0" spc="280" dirty="0">
                <a:latin typeface="Arial MT"/>
                <a:cs typeface="Arial MT"/>
              </a:rPr>
              <a:t> </a:t>
            </a:r>
            <a:r>
              <a:rPr sz="4300" b="0" dirty="0">
                <a:latin typeface="Arial MT"/>
                <a:cs typeface="Arial MT"/>
              </a:rPr>
              <a:t>langkah-langkah</a:t>
            </a:r>
            <a:r>
              <a:rPr sz="4300" b="0" spc="185" dirty="0">
                <a:latin typeface="Arial MT"/>
                <a:cs typeface="Arial MT"/>
              </a:rPr>
              <a:t> </a:t>
            </a:r>
            <a:r>
              <a:rPr sz="4300" b="0" dirty="0">
                <a:latin typeface="Arial MT"/>
                <a:cs typeface="Arial MT"/>
              </a:rPr>
              <a:t>pencegahan</a:t>
            </a:r>
            <a:r>
              <a:rPr sz="4300" b="0" spc="285" dirty="0">
                <a:latin typeface="Arial MT"/>
                <a:cs typeface="Arial MT"/>
              </a:rPr>
              <a:t> </a:t>
            </a:r>
            <a:r>
              <a:rPr sz="4300" b="0" dirty="0">
                <a:latin typeface="Arial MT"/>
                <a:cs typeface="Arial MT"/>
              </a:rPr>
              <a:t>dan</a:t>
            </a:r>
            <a:r>
              <a:rPr sz="4300" b="0" spc="185" dirty="0">
                <a:latin typeface="Arial MT"/>
                <a:cs typeface="Arial MT"/>
              </a:rPr>
              <a:t> </a:t>
            </a:r>
            <a:r>
              <a:rPr sz="4300" b="0" spc="-10" dirty="0">
                <a:latin typeface="Arial MT"/>
                <a:cs typeface="Arial MT"/>
              </a:rPr>
              <a:t>kesiapsiagaan </a:t>
            </a:r>
            <a:r>
              <a:rPr sz="4300" b="0" dirty="0">
                <a:latin typeface="Arial MT"/>
                <a:cs typeface="Arial MT"/>
              </a:rPr>
              <a:t>serta</a:t>
            </a:r>
            <a:r>
              <a:rPr sz="4300" b="0" spc="170" dirty="0">
                <a:latin typeface="Arial MT"/>
                <a:cs typeface="Arial MT"/>
              </a:rPr>
              <a:t> </a:t>
            </a:r>
            <a:r>
              <a:rPr sz="4300" b="0" dirty="0">
                <a:latin typeface="Arial MT"/>
                <a:cs typeface="Arial MT"/>
              </a:rPr>
              <a:t>tanggap</a:t>
            </a:r>
            <a:r>
              <a:rPr sz="4300" b="0" spc="180" dirty="0">
                <a:latin typeface="Arial MT"/>
                <a:cs typeface="Arial MT"/>
              </a:rPr>
              <a:t> </a:t>
            </a:r>
            <a:r>
              <a:rPr sz="4300" b="0" dirty="0">
                <a:latin typeface="Arial MT"/>
                <a:cs typeface="Arial MT"/>
              </a:rPr>
              <a:t>darurat</a:t>
            </a:r>
            <a:r>
              <a:rPr sz="4300" b="0" spc="95" dirty="0">
                <a:latin typeface="Arial MT"/>
                <a:cs typeface="Arial MT"/>
              </a:rPr>
              <a:t> </a:t>
            </a:r>
            <a:r>
              <a:rPr sz="4300" b="0" dirty="0">
                <a:latin typeface="Arial MT"/>
                <a:cs typeface="Arial MT"/>
              </a:rPr>
              <a:t>untuk</a:t>
            </a:r>
            <a:r>
              <a:rPr sz="4300" b="0" spc="150" dirty="0">
                <a:latin typeface="Arial MT"/>
                <a:cs typeface="Arial MT"/>
              </a:rPr>
              <a:t> </a:t>
            </a:r>
            <a:r>
              <a:rPr sz="4300" b="0" dirty="0">
                <a:latin typeface="Arial MT"/>
                <a:cs typeface="Arial MT"/>
              </a:rPr>
              <a:t>menghindari,</a:t>
            </a:r>
            <a:r>
              <a:rPr sz="4300" b="0" spc="100" dirty="0">
                <a:latin typeface="Arial MT"/>
                <a:cs typeface="Arial MT"/>
              </a:rPr>
              <a:t> </a:t>
            </a:r>
            <a:r>
              <a:rPr sz="4300" b="0" dirty="0">
                <a:latin typeface="Arial MT"/>
                <a:cs typeface="Arial MT"/>
              </a:rPr>
              <a:t>dan</a:t>
            </a:r>
            <a:r>
              <a:rPr sz="4300" b="0" spc="95" dirty="0">
                <a:latin typeface="Arial MT"/>
                <a:cs typeface="Arial MT"/>
              </a:rPr>
              <a:t> </a:t>
            </a:r>
            <a:r>
              <a:rPr sz="4300" b="0" spc="-20" dirty="0">
                <a:latin typeface="Arial MT"/>
                <a:cs typeface="Arial MT"/>
              </a:rPr>
              <a:t>jika </a:t>
            </a:r>
            <a:r>
              <a:rPr sz="4300" b="0" dirty="0">
                <a:latin typeface="Arial MT"/>
                <a:cs typeface="Arial MT"/>
              </a:rPr>
              <a:t>penghindaran</a:t>
            </a:r>
            <a:r>
              <a:rPr sz="4300" b="0" spc="145" dirty="0">
                <a:latin typeface="Arial MT"/>
                <a:cs typeface="Arial MT"/>
              </a:rPr>
              <a:t> </a:t>
            </a:r>
            <a:r>
              <a:rPr sz="4300" b="0" dirty="0">
                <a:latin typeface="Arial MT"/>
                <a:cs typeface="Arial MT"/>
              </a:rPr>
              <a:t>tidak</a:t>
            </a:r>
            <a:r>
              <a:rPr sz="4300" b="0" spc="110" dirty="0">
                <a:latin typeface="Arial MT"/>
                <a:cs typeface="Arial MT"/>
              </a:rPr>
              <a:t> </a:t>
            </a:r>
            <a:r>
              <a:rPr sz="4300" b="0" dirty="0">
                <a:latin typeface="Arial MT"/>
                <a:cs typeface="Arial MT"/>
              </a:rPr>
              <a:t>memungkinkan,</a:t>
            </a:r>
            <a:r>
              <a:rPr sz="4300" b="0" spc="140" dirty="0">
                <a:latin typeface="Arial MT"/>
                <a:cs typeface="Arial MT"/>
              </a:rPr>
              <a:t> </a:t>
            </a:r>
            <a:r>
              <a:rPr sz="4300" b="0" dirty="0">
                <a:latin typeface="Arial MT"/>
                <a:cs typeface="Arial MT"/>
              </a:rPr>
              <a:t>untuk</a:t>
            </a:r>
            <a:r>
              <a:rPr sz="4300" b="0" spc="105" dirty="0">
                <a:latin typeface="Arial MT"/>
                <a:cs typeface="Arial MT"/>
              </a:rPr>
              <a:t> </a:t>
            </a:r>
            <a:r>
              <a:rPr sz="4300" b="0" spc="-10" dirty="0">
                <a:latin typeface="Arial MT"/>
                <a:cs typeface="Arial MT"/>
              </a:rPr>
              <a:t>meminimalkan, </a:t>
            </a:r>
            <a:r>
              <a:rPr sz="4300" b="0" dirty="0">
                <a:latin typeface="Arial MT"/>
                <a:cs typeface="Arial MT"/>
              </a:rPr>
              <a:t>dampak</a:t>
            </a:r>
            <a:r>
              <a:rPr sz="4300" b="0" spc="170" dirty="0">
                <a:latin typeface="Arial MT"/>
                <a:cs typeface="Arial MT"/>
              </a:rPr>
              <a:t> </a:t>
            </a:r>
            <a:r>
              <a:rPr sz="4300" b="0" dirty="0">
                <a:latin typeface="Arial MT"/>
                <a:cs typeface="Arial MT"/>
              </a:rPr>
              <a:t>buruk</a:t>
            </a:r>
            <a:r>
              <a:rPr sz="4300" b="0" spc="80" dirty="0">
                <a:latin typeface="Arial MT"/>
                <a:cs typeface="Arial MT"/>
              </a:rPr>
              <a:t> </a:t>
            </a:r>
            <a:r>
              <a:rPr sz="4300" b="0" dirty="0">
                <a:latin typeface="Arial MT"/>
                <a:cs typeface="Arial MT"/>
              </a:rPr>
              <a:t>dan</a:t>
            </a:r>
            <a:r>
              <a:rPr sz="4300" b="0" spc="195" dirty="0">
                <a:latin typeface="Arial MT"/>
                <a:cs typeface="Arial MT"/>
              </a:rPr>
              <a:t> </a:t>
            </a:r>
            <a:r>
              <a:rPr sz="4300" b="0" dirty="0">
                <a:latin typeface="Arial MT"/>
                <a:cs typeface="Arial MT"/>
              </a:rPr>
              <a:t>risiko</a:t>
            </a:r>
            <a:r>
              <a:rPr sz="4300" b="0" spc="114" dirty="0">
                <a:latin typeface="Arial MT"/>
                <a:cs typeface="Arial MT"/>
              </a:rPr>
              <a:t> </a:t>
            </a:r>
            <a:r>
              <a:rPr sz="4300" b="0" dirty="0">
                <a:latin typeface="Arial MT"/>
                <a:cs typeface="Arial MT"/>
              </a:rPr>
              <a:t>terhadap</a:t>
            </a:r>
            <a:r>
              <a:rPr sz="4300" b="0" spc="114" dirty="0">
                <a:latin typeface="Arial MT"/>
                <a:cs typeface="Arial MT"/>
              </a:rPr>
              <a:t> </a:t>
            </a:r>
            <a:r>
              <a:rPr sz="4300" b="0" dirty="0">
                <a:latin typeface="Arial MT"/>
                <a:cs typeface="Arial MT"/>
              </a:rPr>
              <a:t>kesehatan</a:t>
            </a:r>
            <a:r>
              <a:rPr sz="4300" b="0" spc="114" dirty="0">
                <a:latin typeface="Arial MT"/>
                <a:cs typeface="Arial MT"/>
              </a:rPr>
              <a:t> </a:t>
            </a:r>
            <a:r>
              <a:rPr sz="4300" b="0" spc="-25" dirty="0">
                <a:latin typeface="Arial MT"/>
                <a:cs typeface="Arial MT"/>
              </a:rPr>
              <a:t>dan</a:t>
            </a:r>
            <a:r>
              <a:rPr sz="4300" b="0" spc="535" dirty="0">
                <a:latin typeface="Arial MT"/>
                <a:cs typeface="Arial MT"/>
              </a:rPr>
              <a:t> </a:t>
            </a:r>
            <a:r>
              <a:rPr sz="4300" b="0" dirty="0">
                <a:latin typeface="Arial MT"/>
                <a:cs typeface="Arial MT"/>
              </a:rPr>
              <a:t>keselamatan</a:t>
            </a:r>
            <a:r>
              <a:rPr sz="4300" b="0" spc="225" dirty="0">
                <a:latin typeface="Arial MT"/>
                <a:cs typeface="Arial MT"/>
              </a:rPr>
              <a:t> </a:t>
            </a:r>
            <a:r>
              <a:rPr sz="4300" b="0" dirty="0">
                <a:solidFill>
                  <a:srgbClr val="0000FF"/>
                </a:solidFill>
                <a:latin typeface="Arial MT"/>
                <a:cs typeface="Arial MT"/>
              </a:rPr>
              <a:t>masyarakat</a:t>
            </a:r>
            <a:r>
              <a:rPr sz="4300" b="0" spc="145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4300" b="0" spc="-10" dirty="0">
                <a:solidFill>
                  <a:srgbClr val="0000FF"/>
                </a:solidFill>
                <a:latin typeface="Arial MT"/>
                <a:cs typeface="Arial MT"/>
              </a:rPr>
              <a:t>setempat.</a:t>
            </a:r>
            <a:endParaRPr sz="4300">
              <a:latin typeface="Arial MT"/>
              <a:cs typeface="Arial MT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407034" y="9950624"/>
            <a:ext cx="12256770" cy="26098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600" spc="-10" dirty="0"/>
              <a:t>INTERNAL.</a:t>
            </a:r>
            <a:r>
              <a:rPr sz="1600" spc="-60" dirty="0"/>
              <a:t> </a:t>
            </a:r>
            <a:r>
              <a:rPr sz="1600" dirty="0"/>
              <a:t>This</a:t>
            </a:r>
            <a:r>
              <a:rPr sz="1600" spc="40" dirty="0"/>
              <a:t> </a:t>
            </a:r>
            <a:r>
              <a:rPr sz="1600" spc="-10" dirty="0"/>
              <a:t>information</a:t>
            </a:r>
            <a:r>
              <a:rPr sz="1600" spc="-5" dirty="0"/>
              <a:t> </a:t>
            </a:r>
            <a:r>
              <a:rPr sz="1600" dirty="0"/>
              <a:t>is</a:t>
            </a:r>
            <a:r>
              <a:rPr sz="1600" spc="40" dirty="0"/>
              <a:t> </a:t>
            </a:r>
            <a:r>
              <a:rPr sz="1600" spc="-10" dirty="0"/>
              <a:t>accessible</a:t>
            </a:r>
            <a:r>
              <a:rPr sz="1600" spc="-55" dirty="0"/>
              <a:t> </a:t>
            </a:r>
            <a:r>
              <a:rPr sz="1600" dirty="0"/>
              <a:t>to</a:t>
            </a:r>
            <a:r>
              <a:rPr sz="1600" spc="-10" dirty="0"/>
              <a:t> </a:t>
            </a:r>
            <a:r>
              <a:rPr sz="1600" dirty="0"/>
              <a:t>ADB</a:t>
            </a:r>
            <a:r>
              <a:rPr sz="1600" spc="-25" dirty="0"/>
              <a:t> </a:t>
            </a:r>
            <a:r>
              <a:rPr sz="1600" spc="-10" dirty="0"/>
              <a:t>Management</a:t>
            </a:r>
            <a:r>
              <a:rPr sz="1600" spc="15" dirty="0"/>
              <a:t> </a:t>
            </a:r>
            <a:r>
              <a:rPr sz="1600" dirty="0"/>
              <a:t>and</a:t>
            </a:r>
            <a:r>
              <a:rPr sz="1600" spc="-5" dirty="0"/>
              <a:t> </a:t>
            </a:r>
            <a:r>
              <a:rPr sz="1600" dirty="0"/>
              <a:t>staff.</a:t>
            </a:r>
            <a:r>
              <a:rPr sz="1600" spc="-60" dirty="0"/>
              <a:t> </a:t>
            </a:r>
            <a:r>
              <a:rPr sz="1600" dirty="0"/>
              <a:t>It</a:t>
            </a:r>
            <a:r>
              <a:rPr sz="1600" spc="15" dirty="0"/>
              <a:t> </a:t>
            </a:r>
            <a:r>
              <a:rPr sz="1600" dirty="0"/>
              <a:t>may</a:t>
            </a:r>
            <a:r>
              <a:rPr sz="1600" spc="65" dirty="0"/>
              <a:t> </a:t>
            </a:r>
            <a:r>
              <a:rPr sz="1600" dirty="0"/>
              <a:t>be</a:t>
            </a:r>
            <a:r>
              <a:rPr sz="1600" spc="20" dirty="0"/>
              <a:t> </a:t>
            </a:r>
            <a:r>
              <a:rPr sz="1600" spc="-10" dirty="0"/>
              <a:t>shared</a:t>
            </a:r>
            <a:r>
              <a:rPr sz="1600" spc="-5" dirty="0"/>
              <a:t> </a:t>
            </a:r>
            <a:r>
              <a:rPr sz="1600" dirty="0"/>
              <a:t>outside</a:t>
            </a:r>
            <a:r>
              <a:rPr sz="1600" spc="20" dirty="0"/>
              <a:t> </a:t>
            </a:r>
            <a:r>
              <a:rPr sz="1600" spc="-10" dirty="0"/>
              <a:t>ADB</a:t>
            </a:r>
            <a:r>
              <a:rPr sz="1600" spc="-25" dirty="0"/>
              <a:t> </a:t>
            </a:r>
            <a:r>
              <a:rPr sz="1600" dirty="0"/>
              <a:t>with</a:t>
            </a:r>
            <a:r>
              <a:rPr sz="1600" spc="-10" dirty="0"/>
              <a:t> </a:t>
            </a:r>
            <a:r>
              <a:rPr sz="1600" dirty="0"/>
              <a:t>appropriate</a:t>
            </a:r>
            <a:r>
              <a:rPr sz="1600" spc="15" dirty="0"/>
              <a:t> </a:t>
            </a:r>
            <a:r>
              <a:rPr sz="1600" spc="-10" dirty="0"/>
              <a:t>permissio</a:t>
            </a:r>
            <a:r>
              <a:rPr sz="1600" spc="-110" dirty="0"/>
              <a:t> </a:t>
            </a:r>
            <a:r>
              <a:rPr sz="1600" spc="-25" dirty="0"/>
              <a:t>n.</a:t>
            </a:r>
            <a:endParaRPr sz="1600" spc="-25" dirty="0"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002030" y="55372"/>
            <a:ext cx="16283938" cy="1104900"/>
          </a:xfrm>
          <a:prstGeom prst="rect">
            <a:avLst/>
          </a:prstGeom>
        </p:spPr>
        <p:txBody>
          <a:bodyPr vert="horz" wrap="square" lIns="0" tIns="259460" rIns="0" bIns="0" rtlCol="0">
            <a:spAutoFit/>
          </a:bodyPr>
          <a:lstStyle/>
          <a:p>
            <a:pPr marL="690245">
              <a:lnSpc>
                <a:spcPct val="100000"/>
              </a:lnSpc>
              <a:spcBef>
                <a:spcPts val="130"/>
              </a:spcBef>
            </a:pPr>
            <a:r>
              <a:rPr sz="5500" dirty="0"/>
              <a:t>ADB</a:t>
            </a:r>
            <a:r>
              <a:rPr sz="5500" spc="75" dirty="0"/>
              <a:t> </a:t>
            </a:r>
            <a:r>
              <a:rPr sz="5500" dirty="0"/>
              <a:t>SPS</a:t>
            </a:r>
            <a:r>
              <a:rPr sz="5500" spc="95" dirty="0"/>
              <a:t> </a:t>
            </a:r>
            <a:r>
              <a:rPr sz="5500" spc="-20" dirty="0"/>
              <a:t>2009</a:t>
            </a:r>
            <a:endParaRPr sz="550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16935450" y="8820150"/>
            <a:ext cx="933450" cy="93345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19200" y="4111496"/>
            <a:ext cx="8267700" cy="173736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731520" marR="5080" indent="-719455">
              <a:lnSpc>
                <a:spcPct val="102000"/>
              </a:lnSpc>
              <a:spcBef>
                <a:spcPts val="45"/>
              </a:spcBef>
            </a:pPr>
            <a:r>
              <a:rPr sz="5500" dirty="0">
                <a:solidFill>
                  <a:srgbClr val="0000FF"/>
                </a:solidFill>
                <a:latin typeface="Segoe UI"/>
                <a:cs typeface="Segoe UI"/>
              </a:rPr>
              <a:t>Prinsip</a:t>
            </a:r>
            <a:r>
              <a:rPr sz="5500" spc="195" dirty="0">
                <a:solidFill>
                  <a:srgbClr val="0000FF"/>
                </a:solidFill>
                <a:latin typeface="Segoe UI"/>
                <a:cs typeface="Segoe UI"/>
              </a:rPr>
              <a:t> </a:t>
            </a:r>
            <a:r>
              <a:rPr sz="5500" dirty="0">
                <a:solidFill>
                  <a:srgbClr val="0000FF"/>
                </a:solidFill>
                <a:latin typeface="Segoe UI"/>
                <a:cs typeface="Segoe UI"/>
              </a:rPr>
              <a:t>Keselamatan</a:t>
            </a:r>
            <a:r>
              <a:rPr sz="5500" spc="200" dirty="0">
                <a:solidFill>
                  <a:srgbClr val="0000FF"/>
                </a:solidFill>
                <a:latin typeface="Segoe UI"/>
                <a:cs typeface="Segoe UI"/>
              </a:rPr>
              <a:t> </a:t>
            </a:r>
            <a:r>
              <a:rPr sz="5500" spc="-25" dirty="0">
                <a:solidFill>
                  <a:srgbClr val="0000FF"/>
                </a:solidFill>
                <a:latin typeface="Segoe UI"/>
                <a:cs typeface="Segoe UI"/>
              </a:rPr>
              <a:t>dan </a:t>
            </a:r>
            <a:r>
              <a:rPr sz="5500" dirty="0">
                <a:solidFill>
                  <a:srgbClr val="0000FF"/>
                </a:solidFill>
                <a:latin typeface="Segoe UI"/>
                <a:cs typeface="Segoe UI"/>
              </a:rPr>
              <a:t>Kesehatan</a:t>
            </a:r>
            <a:r>
              <a:rPr sz="5500" spc="175" dirty="0">
                <a:solidFill>
                  <a:srgbClr val="0000FF"/>
                </a:solidFill>
                <a:latin typeface="Segoe UI"/>
                <a:cs typeface="Segoe UI"/>
              </a:rPr>
              <a:t> </a:t>
            </a:r>
            <a:r>
              <a:rPr sz="5500" spc="-10" dirty="0">
                <a:solidFill>
                  <a:srgbClr val="0000FF"/>
                </a:solidFill>
                <a:latin typeface="Segoe UI"/>
                <a:cs typeface="Segoe UI"/>
              </a:rPr>
              <a:t>Kerja</a:t>
            </a:r>
            <a:endParaRPr sz="5500">
              <a:latin typeface="Segoe UI"/>
              <a:cs typeface="Segoe U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17193260" y="9798654"/>
            <a:ext cx="520700" cy="1526540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95"/>
              </a:spcBef>
            </a:pPr>
            <a:fld id="{81D60167-4931-47E6-BA6A-407CBD079E47}" type="slidenum">
              <a:rPr sz="4800" spc="-50" dirty="0">
                <a:solidFill>
                  <a:srgbClr val="7E7E7E"/>
                </a:solidFill>
                <a:latin typeface="Segoe UI"/>
                <a:cs typeface="Segoe UI"/>
              </a:rPr>
            </a:fld>
            <a:endParaRPr sz="4800" spc="-50" dirty="0">
              <a:solidFill>
                <a:srgbClr val="7E7E7E"/>
              </a:solidFill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09286" y="6528054"/>
            <a:ext cx="627380" cy="863600"/>
          </a:xfrm>
          <a:custGeom>
            <a:avLst/>
            <a:gdLst/>
            <a:ahLst/>
            <a:cxnLst/>
            <a:rect l="l" t="t" r="r" b="b"/>
            <a:pathLst>
              <a:path w="313689" h="431800">
                <a:moveTo>
                  <a:pt x="19855" y="22790"/>
                </a:moveTo>
                <a:lnTo>
                  <a:pt x="32197" y="62230"/>
                </a:lnTo>
                <a:lnTo>
                  <a:pt x="63626" y="120142"/>
                </a:lnTo>
                <a:lnTo>
                  <a:pt x="97536" y="176530"/>
                </a:lnTo>
                <a:lnTo>
                  <a:pt x="134238" y="231267"/>
                </a:lnTo>
                <a:lnTo>
                  <a:pt x="173100" y="284226"/>
                </a:lnTo>
                <a:lnTo>
                  <a:pt x="214630" y="335407"/>
                </a:lnTo>
                <a:lnTo>
                  <a:pt x="258444" y="384683"/>
                </a:lnTo>
                <a:lnTo>
                  <a:pt x="304292" y="431673"/>
                </a:lnTo>
                <a:lnTo>
                  <a:pt x="313436" y="422910"/>
                </a:lnTo>
                <a:lnTo>
                  <a:pt x="267588" y="375793"/>
                </a:lnTo>
                <a:lnTo>
                  <a:pt x="245618" y="351663"/>
                </a:lnTo>
                <a:lnTo>
                  <a:pt x="203326" y="302006"/>
                </a:lnTo>
                <a:lnTo>
                  <a:pt x="163449" y="250317"/>
                </a:lnTo>
                <a:lnTo>
                  <a:pt x="125983" y="196850"/>
                </a:lnTo>
                <a:lnTo>
                  <a:pt x="91058" y="141859"/>
                </a:lnTo>
                <a:lnTo>
                  <a:pt x="58547" y="85090"/>
                </a:lnTo>
                <a:lnTo>
                  <a:pt x="30380" y="30040"/>
                </a:lnTo>
                <a:lnTo>
                  <a:pt x="19855" y="22790"/>
                </a:lnTo>
                <a:close/>
              </a:path>
              <a:path w="313689" h="431800">
                <a:moveTo>
                  <a:pt x="9143" y="0"/>
                </a:moveTo>
                <a:lnTo>
                  <a:pt x="381" y="98679"/>
                </a:lnTo>
                <a:lnTo>
                  <a:pt x="0" y="102235"/>
                </a:lnTo>
                <a:lnTo>
                  <a:pt x="2539" y="105283"/>
                </a:lnTo>
                <a:lnTo>
                  <a:pt x="6095" y="105537"/>
                </a:lnTo>
                <a:lnTo>
                  <a:pt x="9525" y="105918"/>
                </a:lnTo>
                <a:lnTo>
                  <a:pt x="12700" y="103250"/>
                </a:lnTo>
                <a:lnTo>
                  <a:pt x="12954" y="99822"/>
                </a:lnTo>
                <a:lnTo>
                  <a:pt x="18751" y="35111"/>
                </a:lnTo>
                <a:lnTo>
                  <a:pt x="17525" y="32639"/>
                </a:lnTo>
                <a:lnTo>
                  <a:pt x="8762" y="14097"/>
                </a:lnTo>
                <a:lnTo>
                  <a:pt x="20193" y="8636"/>
                </a:lnTo>
                <a:lnTo>
                  <a:pt x="21659" y="8636"/>
                </a:lnTo>
                <a:lnTo>
                  <a:pt x="9143" y="0"/>
                </a:lnTo>
                <a:close/>
              </a:path>
              <a:path w="313689" h="431800">
                <a:moveTo>
                  <a:pt x="21659" y="8636"/>
                </a:moveTo>
                <a:lnTo>
                  <a:pt x="20193" y="8636"/>
                </a:lnTo>
                <a:lnTo>
                  <a:pt x="28829" y="26924"/>
                </a:lnTo>
                <a:lnTo>
                  <a:pt x="30380" y="30040"/>
                </a:lnTo>
                <a:lnTo>
                  <a:pt x="83566" y="66675"/>
                </a:lnTo>
                <a:lnTo>
                  <a:pt x="86360" y="68706"/>
                </a:lnTo>
                <a:lnTo>
                  <a:pt x="90297" y="67945"/>
                </a:lnTo>
                <a:lnTo>
                  <a:pt x="92329" y="65024"/>
                </a:lnTo>
                <a:lnTo>
                  <a:pt x="94361" y="62230"/>
                </a:lnTo>
                <a:lnTo>
                  <a:pt x="93599" y="58166"/>
                </a:lnTo>
                <a:lnTo>
                  <a:pt x="90678" y="56261"/>
                </a:lnTo>
                <a:lnTo>
                  <a:pt x="21659" y="8636"/>
                </a:lnTo>
                <a:close/>
              </a:path>
              <a:path w="313689" h="431800">
                <a:moveTo>
                  <a:pt x="20193" y="8636"/>
                </a:moveTo>
                <a:lnTo>
                  <a:pt x="8762" y="14097"/>
                </a:lnTo>
                <a:lnTo>
                  <a:pt x="17525" y="32639"/>
                </a:lnTo>
                <a:lnTo>
                  <a:pt x="18751" y="35111"/>
                </a:lnTo>
                <a:lnTo>
                  <a:pt x="19855" y="22790"/>
                </a:lnTo>
                <a:lnTo>
                  <a:pt x="10922" y="16637"/>
                </a:lnTo>
                <a:lnTo>
                  <a:pt x="20828" y="11937"/>
                </a:lnTo>
                <a:lnTo>
                  <a:pt x="21752" y="11937"/>
                </a:lnTo>
                <a:lnTo>
                  <a:pt x="20193" y="8636"/>
                </a:lnTo>
                <a:close/>
              </a:path>
              <a:path w="313689" h="431800">
                <a:moveTo>
                  <a:pt x="21752" y="11937"/>
                </a:moveTo>
                <a:lnTo>
                  <a:pt x="20828" y="11937"/>
                </a:lnTo>
                <a:lnTo>
                  <a:pt x="19855" y="22790"/>
                </a:lnTo>
                <a:lnTo>
                  <a:pt x="30380" y="30040"/>
                </a:lnTo>
                <a:lnTo>
                  <a:pt x="28829" y="26924"/>
                </a:lnTo>
                <a:lnTo>
                  <a:pt x="21752" y="11937"/>
                </a:lnTo>
                <a:close/>
              </a:path>
              <a:path w="313689" h="431800">
                <a:moveTo>
                  <a:pt x="20828" y="11937"/>
                </a:moveTo>
                <a:lnTo>
                  <a:pt x="10922" y="16637"/>
                </a:lnTo>
                <a:lnTo>
                  <a:pt x="19855" y="22790"/>
                </a:lnTo>
                <a:lnTo>
                  <a:pt x="20828" y="11937"/>
                </a:lnTo>
                <a:close/>
              </a:path>
            </a:pathLst>
          </a:custGeom>
          <a:solidFill>
            <a:srgbClr val="798B8E"/>
          </a:solidFill>
        </p:spPr>
        <p:txBody>
          <a:bodyPr wrap="square" lIns="0" tIns="0" rIns="0" bIns="0" rtlCol="0"/>
          <a:lstStyle/>
          <a:p>
            <a:endParaRPr sz="3600"/>
          </a:p>
        </p:txBody>
      </p:sp>
      <p:pic>
        <p:nvPicPr>
          <p:cNvPr id="3" name="object 3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16935450" y="8820150"/>
            <a:ext cx="933450" cy="93345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327726" y="122324"/>
            <a:ext cx="1323340" cy="1244600"/>
            <a:chOff x="163863" y="61162"/>
            <a:chExt cx="661670" cy="622300"/>
          </a:xfrm>
        </p:grpSpPr>
        <p:sp>
          <p:nvSpPr>
            <p:cNvPr id="5" name="object 5"/>
            <p:cNvSpPr/>
            <p:nvPr/>
          </p:nvSpPr>
          <p:spPr>
            <a:xfrm>
              <a:off x="474732" y="423599"/>
              <a:ext cx="300990" cy="259715"/>
            </a:xfrm>
            <a:custGeom>
              <a:avLst/>
              <a:gdLst/>
              <a:ahLst/>
              <a:cxnLst/>
              <a:rect l="l" t="t" r="r" b="b"/>
              <a:pathLst>
                <a:path w="300990" h="259715">
                  <a:moveTo>
                    <a:pt x="160735" y="0"/>
                  </a:moveTo>
                  <a:lnTo>
                    <a:pt x="50881" y="2832"/>
                  </a:lnTo>
                  <a:lnTo>
                    <a:pt x="0" y="6582"/>
                  </a:lnTo>
                  <a:lnTo>
                    <a:pt x="148881" y="65376"/>
                  </a:lnTo>
                  <a:lnTo>
                    <a:pt x="186551" y="150111"/>
                  </a:lnTo>
                  <a:lnTo>
                    <a:pt x="168475" y="226266"/>
                  </a:lnTo>
                  <a:lnTo>
                    <a:pt x="150124" y="259322"/>
                  </a:lnTo>
                  <a:lnTo>
                    <a:pt x="169724" y="236354"/>
                  </a:lnTo>
                  <a:lnTo>
                    <a:pt x="214933" y="180431"/>
                  </a:lnTo>
                  <a:lnTo>
                    <a:pt x="265363" y="111028"/>
                  </a:lnTo>
                  <a:lnTo>
                    <a:pt x="300625" y="47615"/>
                  </a:lnTo>
                  <a:lnTo>
                    <a:pt x="265378" y="10717"/>
                  </a:lnTo>
                  <a:lnTo>
                    <a:pt x="160735" y="0"/>
                  </a:lnTo>
                  <a:close/>
                </a:path>
              </a:pathLst>
            </a:custGeom>
            <a:solidFill>
              <a:srgbClr val="FCB515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sp>
          <p:nvSpPr>
            <p:cNvPr id="6" name="object 6"/>
            <p:cNvSpPr/>
            <p:nvPr/>
          </p:nvSpPr>
          <p:spPr>
            <a:xfrm>
              <a:off x="163863" y="386649"/>
              <a:ext cx="303530" cy="259715"/>
            </a:xfrm>
            <a:custGeom>
              <a:avLst/>
              <a:gdLst/>
              <a:ahLst/>
              <a:cxnLst/>
              <a:rect l="l" t="t" r="r" b="b"/>
              <a:pathLst>
                <a:path w="303530" h="259715">
                  <a:moveTo>
                    <a:pt x="159552" y="0"/>
                  </a:moveTo>
                  <a:lnTo>
                    <a:pt x="50358" y="12453"/>
                  </a:lnTo>
                  <a:lnTo>
                    <a:pt x="0" y="20652"/>
                  </a:lnTo>
                  <a:lnTo>
                    <a:pt x="153557" y="66050"/>
                  </a:lnTo>
                  <a:lnTo>
                    <a:pt x="198640" y="147160"/>
                  </a:lnTo>
                  <a:lnTo>
                    <a:pt x="187425" y="224661"/>
                  </a:lnTo>
                  <a:lnTo>
                    <a:pt x="172092" y="259232"/>
                  </a:lnTo>
                  <a:lnTo>
                    <a:pt x="189588" y="234641"/>
                  </a:lnTo>
                  <a:lnTo>
                    <a:pt x="229671" y="174985"/>
                  </a:lnTo>
                  <a:lnTo>
                    <a:pt x="273736" y="101440"/>
                  </a:lnTo>
                  <a:lnTo>
                    <a:pt x="303176" y="35180"/>
                  </a:lnTo>
                  <a:lnTo>
                    <a:pt x="264765" y="1504"/>
                  </a:lnTo>
                  <a:lnTo>
                    <a:pt x="159552" y="0"/>
                  </a:lnTo>
                  <a:close/>
                </a:path>
              </a:pathLst>
            </a:custGeom>
            <a:solidFill>
              <a:srgbClr val="8DC53E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sp>
          <p:nvSpPr>
            <p:cNvPr id="7" name="object 7"/>
            <p:cNvSpPr/>
            <p:nvPr/>
          </p:nvSpPr>
          <p:spPr>
            <a:xfrm>
              <a:off x="480223" y="115278"/>
              <a:ext cx="345440" cy="286385"/>
            </a:xfrm>
            <a:custGeom>
              <a:avLst/>
              <a:gdLst/>
              <a:ahLst/>
              <a:cxnLst/>
              <a:rect l="l" t="t" r="r" b="b"/>
              <a:pathLst>
                <a:path w="345440" h="286385">
                  <a:moveTo>
                    <a:pt x="304145" y="0"/>
                  </a:moveTo>
                  <a:lnTo>
                    <a:pt x="184123" y="1117"/>
                  </a:lnTo>
                  <a:lnTo>
                    <a:pt x="58268" y="17694"/>
                  </a:lnTo>
                  <a:lnTo>
                    <a:pt x="0" y="28040"/>
                  </a:lnTo>
                  <a:lnTo>
                    <a:pt x="171371" y="73984"/>
                  </a:lnTo>
                  <a:lnTo>
                    <a:pt x="215671" y="161978"/>
                  </a:lnTo>
                  <a:lnTo>
                    <a:pt x="195988" y="247456"/>
                  </a:lnTo>
                  <a:lnTo>
                    <a:pt x="175408" y="285852"/>
                  </a:lnTo>
                  <a:lnTo>
                    <a:pt x="197517" y="258356"/>
                  </a:lnTo>
                  <a:lnTo>
                    <a:pt x="248490" y="191711"/>
                  </a:lnTo>
                  <a:lnTo>
                    <a:pt x="305298" y="109682"/>
                  </a:lnTo>
                  <a:lnTo>
                    <a:pt x="344910" y="36033"/>
                  </a:lnTo>
                  <a:lnTo>
                    <a:pt x="304145" y="0"/>
                  </a:lnTo>
                  <a:close/>
                </a:path>
              </a:pathLst>
            </a:custGeom>
            <a:solidFill>
              <a:srgbClr val="00A0CA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sp>
          <p:nvSpPr>
            <p:cNvPr id="8" name="object 8"/>
            <p:cNvSpPr/>
            <p:nvPr/>
          </p:nvSpPr>
          <p:spPr>
            <a:xfrm>
              <a:off x="177777" y="61162"/>
              <a:ext cx="304165" cy="264160"/>
            </a:xfrm>
            <a:custGeom>
              <a:avLst/>
              <a:gdLst/>
              <a:ahLst/>
              <a:cxnLst/>
              <a:rect l="l" t="t" r="r" b="b"/>
              <a:pathLst>
                <a:path w="304165" h="264160">
                  <a:moveTo>
                    <a:pt x="262758" y="0"/>
                  </a:moveTo>
                  <a:lnTo>
                    <a:pt x="157676" y="5923"/>
                  </a:lnTo>
                  <a:lnTo>
                    <a:pt x="49642" y="26079"/>
                  </a:lnTo>
                  <a:lnTo>
                    <a:pt x="0" y="37829"/>
                  </a:lnTo>
                  <a:lnTo>
                    <a:pt x="156343" y="72367"/>
                  </a:lnTo>
                  <a:lnTo>
                    <a:pt x="207199" y="150098"/>
                  </a:lnTo>
                  <a:lnTo>
                    <a:pt x="201690" y="228165"/>
                  </a:lnTo>
                  <a:lnTo>
                    <a:pt x="188938" y="263711"/>
                  </a:lnTo>
                  <a:lnTo>
                    <a:pt x="204631" y="237963"/>
                  </a:lnTo>
                  <a:lnTo>
                    <a:pt x="240337" y="175653"/>
                  </a:lnTo>
                  <a:lnTo>
                    <a:pt x="278996" y="99181"/>
                  </a:lnTo>
                  <a:lnTo>
                    <a:pt x="303545" y="30950"/>
                  </a:lnTo>
                  <a:lnTo>
                    <a:pt x="262758" y="0"/>
                  </a:lnTo>
                  <a:close/>
                </a:path>
              </a:pathLst>
            </a:custGeom>
            <a:solidFill>
              <a:srgbClr val="E9522B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002030" y="55372"/>
            <a:ext cx="16283938" cy="1104900"/>
          </a:xfrm>
          <a:prstGeom prst="rect">
            <a:avLst/>
          </a:prstGeom>
        </p:spPr>
        <p:txBody>
          <a:bodyPr vert="horz" wrap="square" lIns="0" tIns="259460" rIns="0" bIns="0" rtlCol="0">
            <a:spAutoFit/>
          </a:bodyPr>
          <a:lstStyle/>
          <a:p>
            <a:pPr marL="690245">
              <a:lnSpc>
                <a:spcPct val="100000"/>
              </a:lnSpc>
              <a:spcBef>
                <a:spcPts val="130"/>
              </a:spcBef>
            </a:pPr>
            <a:r>
              <a:rPr sz="5500" dirty="0"/>
              <a:t>Identifikasi</a:t>
            </a:r>
            <a:r>
              <a:rPr sz="5500" spc="185" dirty="0"/>
              <a:t> </a:t>
            </a:r>
            <a:r>
              <a:rPr sz="5500" dirty="0"/>
              <a:t>Bahaya</a:t>
            </a:r>
            <a:r>
              <a:rPr sz="5500" spc="220" dirty="0"/>
              <a:t> </a:t>
            </a:r>
            <a:r>
              <a:rPr sz="5500" dirty="0"/>
              <a:t>dan</a:t>
            </a:r>
            <a:r>
              <a:rPr sz="5500" spc="155" dirty="0"/>
              <a:t> </a:t>
            </a:r>
            <a:r>
              <a:rPr sz="5500" dirty="0"/>
              <a:t>Penilaian</a:t>
            </a:r>
            <a:r>
              <a:rPr sz="5500" spc="200" dirty="0"/>
              <a:t> </a:t>
            </a:r>
            <a:r>
              <a:rPr sz="5500" spc="-10" dirty="0"/>
              <a:t>Risiko</a:t>
            </a:r>
            <a:endParaRPr sz="5500"/>
          </a:p>
        </p:txBody>
      </p:sp>
      <p:grpSp>
        <p:nvGrpSpPr>
          <p:cNvPr id="10" name="object 10"/>
          <p:cNvGrpSpPr/>
          <p:nvPr/>
        </p:nvGrpSpPr>
        <p:grpSpPr>
          <a:xfrm>
            <a:off x="5219700" y="1600200"/>
            <a:ext cx="3162300" cy="1790700"/>
            <a:chOff x="2609850" y="800100"/>
            <a:chExt cx="1581150" cy="895350"/>
          </a:xfrm>
        </p:grpSpPr>
        <p:sp>
          <p:nvSpPr>
            <p:cNvPr id="11" name="object 11"/>
            <p:cNvSpPr/>
            <p:nvPr/>
          </p:nvSpPr>
          <p:spPr>
            <a:xfrm>
              <a:off x="2628900" y="819150"/>
              <a:ext cx="1543050" cy="857250"/>
            </a:xfrm>
            <a:custGeom>
              <a:avLst/>
              <a:gdLst/>
              <a:ahLst/>
              <a:cxnLst/>
              <a:rect l="l" t="t" r="r" b="b"/>
              <a:pathLst>
                <a:path w="1543050" h="857250">
                  <a:moveTo>
                    <a:pt x="1400175" y="0"/>
                  </a:moveTo>
                  <a:lnTo>
                    <a:pt x="142875" y="0"/>
                  </a:lnTo>
                  <a:lnTo>
                    <a:pt x="97731" y="7287"/>
                  </a:lnTo>
                  <a:lnTo>
                    <a:pt x="58512" y="27578"/>
                  </a:lnTo>
                  <a:lnTo>
                    <a:pt x="27578" y="58512"/>
                  </a:lnTo>
                  <a:lnTo>
                    <a:pt x="7287" y="97731"/>
                  </a:lnTo>
                  <a:lnTo>
                    <a:pt x="0" y="142875"/>
                  </a:lnTo>
                  <a:lnTo>
                    <a:pt x="0" y="714375"/>
                  </a:lnTo>
                  <a:lnTo>
                    <a:pt x="7287" y="759518"/>
                  </a:lnTo>
                  <a:lnTo>
                    <a:pt x="27578" y="798737"/>
                  </a:lnTo>
                  <a:lnTo>
                    <a:pt x="58512" y="829671"/>
                  </a:lnTo>
                  <a:lnTo>
                    <a:pt x="97731" y="849962"/>
                  </a:lnTo>
                  <a:lnTo>
                    <a:pt x="142875" y="857250"/>
                  </a:lnTo>
                  <a:lnTo>
                    <a:pt x="1400175" y="857250"/>
                  </a:lnTo>
                  <a:lnTo>
                    <a:pt x="1445318" y="849962"/>
                  </a:lnTo>
                  <a:lnTo>
                    <a:pt x="1484537" y="829671"/>
                  </a:lnTo>
                  <a:lnTo>
                    <a:pt x="1515471" y="798737"/>
                  </a:lnTo>
                  <a:lnTo>
                    <a:pt x="1535762" y="759518"/>
                  </a:lnTo>
                  <a:lnTo>
                    <a:pt x="1543050" y="714375"/>
                  </a:lnTo>
                  <a:lnTo>
                    <a:pt x="1543050" y="142875"/>
                  </a:lnTo>
                  <a:lnTo>
                    <a:pt x="1535762" y="97731"/>
                  </a:lnTo>
                  <a:lnTo>
                    <a:pt x="1515471" y="58512"/>
                  </a:lnTo>
                  <a:lnTo>
                    <a:pt x="1484537" y="27578"/>
                  </a:lnTo>
                  <a:lnTo>
                    <a:pt x="1445318" y="7287"/>
                  </a:lnTo>
                  <a:lnTo>
                    <a:pt x="140017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sp>
          <p:nvSpPr>
            <p:cNvPr id="12" name="object 12"/>
            <p:cNvSpPr/>
            <p:nvPr/>
          </p:nvSpPr>
          <p:spPr>
            <a:xfrm>
              <a:off x="2609850" y="800100"/>
              <a:ext cx="1581150" cy="895350"/>
            </a:xfrm>
            <a:custGeom>
              <a:avLst/>
              <a:gdLst/>
              <a:ahLst/>
              <a:cxnLst/>
              <a:rect l="l" t="t" r="r" b="b"/>
              <a:pathLst>
                <a:path w="1581150" h="895350">
                  <a:moveTo>
                    <a:pt x="1419225" y="0"/>
                  </a:moveTo>
                  <a:lnTo>
                    <a:pt x="160908" y="0"/>
                  </a:lnTo>
                  <a:lnTo>
                    <a:pt x="144525" y="1270"/>
                  </a:lnTo>
                  <a:lnTo>
                    <a:pt x="98043" y="13970"/>
                  </a:lnTo>
                  <a:lnTo>
                    <a:pt x="58166" y="38100"/>
                  </a:lnTo>
                  <a:lnTo>
                    <a:pt x="27177" y="72389"/>
                  </a:lnTo>
                  <a:lnTo>
                    <a:pt x="6985" y="115570"/>
                  </a:lnTo>
                  <a:lnTo>
                    <a:pt x="63" y="161289"/>
                  </a:lnTo>
                  <a:lnTo>
                    <a:pt x="0" y="735329"/>
                  </a:lnTo>
                  <a:lnTo>
                    <a:pt x="1016" y="751839"/>
                  </a:lnTo>
                  <a:lnTo>
                    <a:pt x="13081" y="797560"/>
                  </a:lnTo>
                  <a:lnTo>
                    <a:pt x="37592" y="838200"/>
                  </a:lnTo>
                  <a:lnTo>
                    <a:pt x="72136" y="868679"/>
                  </a:lnTo>
                  <a:lnTo>
                    <a:pt x="114681" y="889000"/>
                  </a:lnTo>
                  <a:lnTo>
                    <a:pt x="146304" y="895350"/>
                  </a:lnTo>
                  <a:lnTo>
                    <a:pt x="1436624" y="895350"/>
                  </a:lnTo>
                  <a:lnTo>
                    <a:pt x="1483105" y="882650"/>
                  </a:lnTo>
                  <a:lnTo>
                    <a:pt x="1502918" y="872489"/>
                  </a:lnTo>
                  <a:lnTo>
                    <a:pt x="147574" y="872489"/>
                  </a:lnTo>
                  <a:lnTo>
                    <a:pt x="120395" y="867410"/>
                  </a:lnTo>
                  <a:lnTo>
                    <a:pt x="84074" y="849629"/>
                  </a:lnTo>
                  <a:lnTo>
                    <a:pt x="54482" y="821689"/>
                  </a:lnTo>
                  <a:lnTo>
                    <a:pt x="33781" y="787400"/>
                  </a:lnTo>
                  <a:lnTo>
                    <a:pt x="23622" y="748029"/>
                  </a:lnTo>
                  <a:lnTo>
                    <a:pt x="22929" y="735329"/>
                  </a:lnTo>
                  <a:lnTo>
                    <a:pt x="22929" y="161289"/>
                  </a:lnTo>
                  <a:lnTo>
                    <a:pt x="23483" y="151129"/>
                  </a:lnTo>
                  <a:lnTo>
                    <a:pt x="23552" y="149860"/>
                  </a:lnTo>
                  <a:lnTo>
                    <a:pt x="33908" y="107950"/>
                  </a:lnTo>
                  <a:lnTo>
                    <a:pt x="54737" y="73660"/>
                  </a:lnTo>
                  <a:lnTo>
                    <a:pt x="84327" y="46989"/>
                  </a:lnTo>
                  <a:lnTo>
                    <a:pt x="120776" y="29210"/>
                  </a:lnTo>
                  <a:lnTo>
                    <a:pt x="147955" y="24129"/>
                  </a:lnTo>
                  <a:lnTo>
                    <a:pt x="1502282" y="24129"/>
                  </a:lnTo>
                  <a:lnTo>
                    <a:pt x="1495552" y="20320"/>
                  </a:lnTo>
                  <a:lnTo>
                    <a:pt x="1481454" y="12700"/>
                  </a:lnTo>
                  <a:lnTo>
                    <a:pt x="1466469" y="7620"/>
                  </a:lnTo>
                  <a:lnTo>
                    <a:pt x="1450721" y="3810"/>
                  </a:lnTo>
                  <a:lnTo>
                    <a:pt x="1434846" y="1270"/>
                  </a:lnTo>
                  <a:lnTo>
                    <a:pt x="1419225" y="0"/>
                  </a:lnTo>
                  <a:close/>
                </a:path>
                <a:path w="1581150" h="895350">
                  <a:moveTo>
                    <a:pt x="1502282" y="24129"/>
                  </a:moveTo>
                  <a:lnTo>
                    <a:pt x="1433576" y="24129"/>
                  </a:lnTo>
                  <a:lnTo>
                    <a:pt x="1460753" y="29210"/>
                  </a:lnTo>
                  <a:lnTo>
                    <a:pt x="1473580" y="34289"/>
                  </a:lnTo>
                  <a:lnTo>
                    <a:pt x="1507744" y="55879"/>
                  </a:lnTo>
                  <a:lnTo>
                    <a:pt x="1534667" y="85089"/>
                  </a:lnTo>
                  <a:lnTo>
                    <a:pt x="1552194" y="121920"/>
                  </a:lnTo>
                  <a:lnTo>
                    <a:pt x="1558220" y="161289"/>
                  </a:lnTo>
                  <a:lnTo>
                    <a:pt x="1558220" y="735329"/>
                  </a:lnTo>
                  <a:lnTo>
                    <a:pt x="1557666" y="745489"/>
                  </a:lnTo>
                  <a:lnTo>
                    <a:pt x="1557597" y="746760"/>
                  </a:lnTo>
                  <a:lnTo>
                    <a:pt x="1547240" y="788670"/>
                  </a:lnTo>
                  <a:lnTo>
                    <a:pt x="1526413" y="822960"/>
                  </a:lnTo>
                  <a:lnTo>
                    <a:pt x="1496822" y="849629"/>
                  </a:lnTo>
                  <a:lnTo>
                    <a:pt x="1460373" y="867410"/>
                  </a:lnTo>
                  <a:lnTo>
                    <a:pt x="1433195" y="872489"/>
                  </a:lnTo>
                  <a:lnTo>
                    <a:pt x="1502918" y="872489"/>
                  </a:lnTo>
                  <a:lnTo>
                    <a:pt x="1534414" y="848360"/>
                  </a:lnTo>
                  <a:lnTo>
                    <a:pt x="1561973" y="810260"/>
                  </a:lnTo>
                  <a:lnTo>
                    <a:pt x="1578102" y="765810"/>
                  </a:lnTo>
                  <a:lnTo>
                    <a:pt x="1581150" y="161289"/>
                  </a:lnTo>
                  <a:lnTo>
                    <a:pt x="1580134" y="144779"/>
                  </a:lnTo>
                  <a:lnTo>
                    <a:pt x="1568069" y="99060"/>
                  </a:lnTo>
                  <a:lnTo>
                    <a:pt x="1543558" y="58420"/>
                  </a:lnTo>
                  <a:lnTo>
                    <a:pt x="1509014" y="27939"/>
                  </a:lnTo>
                  <a:lnTo>
                    <a:pt x="1502282" y="24129"/>
                  </a:lnTo>
                  <a:close/>
                </a:path>
                <a:path w="1581150" h="895350">
                  <a:moveTo>
                    <a:pt x="1419225" y="30479"/>
                  </a:moveTo>
                  <a:lnTo>
                    <a:pt x="162560" y="30479"/>
                  </a:lnTo>
                  <a:lnTo>
                    <a:pt x="148970" y="31750"/>
                  </a:lnTo>
                  <a:lnTo>
                    <a:pt x="111251" y="40639"/>
                  </a:lnTo>
                  <a:lnTo>
                    <a:pt x="78739" y="60960"/>
                  </a:lnTo>
                  <a:lnTo>
                    <a:pt x="46608" y="99060"/>
                  </a:lnTo>
                  <a:lnTo>
                    <a:pt x="33274" y="135889"/>
                  </a:lnTo>
                  <a:lnTo>
                    <a:pt x="30549" y="161289"/>
                  </a:lnTo>
                  <a:lnTo>
                    <a:pt x="30595" y="735329"/>
                  </a:lnTo>
                  <a:lnTo>
                    <a:pt x="31057" y="745489"/>
                  </a:lnTo>
                  <a:lnTo>
                    <a:pt x="31114" y="746760"/>
                  </a:lnTo>
                  <a:lnTo>
                    <a:pt x="40639" y="784860"/>
                  </a:lnTo>
                  <a:lnTo>
                    <a:pt x="60198" y="817879"/>
                  </a:lnTo>
                  <a:lnTo>
                    <a:pt x="98806" y="849629"/>
                  </a:lnTo>
                  <a:lnTo>
                    <a:pt x="147955" y="864870"/>
                  </a:lnTo>
                  <a:lnTo>
                    <a:pt x="161925" y="866139"/>
                  </a:lnTo>
                  <a:lnTo>
                    <a:pt x="1418589" y="866139"/>
                  </a:lnTo>
                  <a:lnTo>
                    <a:pt x="1432178" y="864870"/>
                  </a:lnTo>
                  <a:lnTo>
                    <a:pt x="1457705" y="859789"/>
                  </a:lnTo>
                  <a:lnTo>
                    <a:pt x="1465833" y="857250"/>
                  </a:lnTo>
                  <a:lnTo>
                    <a:pt x="148336" y="857250"/>
                  </a:lnTo>
                  <a:lnTo>
                    <a:pt x="135889" y="854710"/>
                  </a:lnTo>
                  <a:lnTo>
                    <a:pt x="124206" y="852170"/>
                  </a:lnTo>
                  <a:lnTo>
                    <a:pt x="112902" y="848360"/>
                  </a:lnTo>
                  <a:lnTo>
                    <a:pt x="102107" y="842010"/>
                  </a:lnTo>
                  <a:lnTo>
                    <a:pt x="92075" y="836929"/>
                  </a:lnTo>
                  <a:lnTo>
                    <a:pt x="82423" y="829310"/>
                  </a:lnTo>
                  <a:lnTo>
                    <a:pt x="73787" y="821689"/>
                  </a:lnTo>
                  <a:lnTo>
                    <a:pt x="65786" y="811529"/>
                  </a:lnTo>
                  <a:lnTo>
                    <a:pt x="58674" y="802639"/>
                  </a:lnTo>
                  <a:lnTo>
                    <a:pt x="40386" y="758189"/>
                  </a:lnTo>
                  <a:lnTo>
                    <a:pt x="38169" y="161289"/>
                  </a:lnTo>
                  <a:lnTo>
                    <a:pt x="38723" y="151129"/>
                  </a:lnTo>
                  <a:lnTo>
                    <a:pt x="38792" y="149860"/>
                  </a:lnTo>
                  <a:lnTo>
                    <a:pt x="53467" y="102870"/>
                  </a:lnTo>
                  <a:lnTo>
                    <a:pt x="75056" y="74929"/>
                  </a:lnTo>
                  <a:lnTo>
                    <a:pt x="83947" y="66039"/>
                  </a:lnTo>
                  <a:lnTo>
                    <a:pt x="125983" y="44450"/>
                  </a:lnTo>
                  <a:lnTo>
                    <a:pt x="162941" y="38100"/>
                  </a:lnTo>
                  <a:lnTo>
                    <a:pt x="1461865" y="38100"/>
                  </a:lnTo>
                  <a:lnTo>
                    <a:pt x="1458849" y="36829"/>
                  </a:lnTo>
                  <a:lnTo>
                    <a:pt x="1433195" y="31750"/>
                  </a:lnTo>
                  <a:lnTo>
                    <a:pt x="1419225" y="30479"/>
                  </a:lnTo>
                  <a:close/>
                </a:path>
                <a:path w="1581150" h="895350">
                  <a:moveTo>
                    <a:pt x="1461865" y="38100"/>
                  </a:moveTo>
                  <a:lnTo>
                    <a:pt x="1419225" y="38100"/>
                  </a:lnTo>
                  <a:lnTo>
                    <a:pt x="1432814" y="39370"/>
                  </a:lnTo>
                  <a:lnTo>
                    <a:pt x="1445260" y="41910"/>
                  </a:lnTo>
                  <a:lnTo>
                    <a:pt x="1456944" y="44450"/>
                  </a:lnTo>
                  <a:lnTo>
                    <a:pt x="1468247" y="48260"/>
                  </a:lnTo>
                  <a:lnTo>
                    <a:pt x="1479041" y="54610"/>
                  </a:lnTo>
                  <a:lnTo>
                    <a:pt x="1489328" y="59689"/>
                  </a:lnTo>
                  <a:lnTo>
                    <a:pt x="1522476" y="93979"/>
                  </a:lnTo>
                  <a:lnTo>
                    <a:pt x="1540764" y="138429"/>
                  </a:lnTo>
                  <a:lnTo>
                    <a:pt x="1542980" y="735329"/>
                  </a:lnTo>
                  <a:lnTo>
                    <a:pt x="1542426" y="745489"/>
                  </a:lnTo>
                  <a:lnTo>
                    <a:pt x="1542357" y="746760"/>
                  </a:lnTo>
                  <a:lnTo>
                    <a:pt x="1527683" y="793750"/>
                  </a:lnTo>
                  <a:lnTo>
                    <a:pt x="1506220" y="821689"/>
                  </a:lnTo>
                  <a:lnTo>
                    <a:pt x="1497329" y="830579"/>
                  </a:lnTo>
                  <a:lnTo>
                    <a:pt x="1443227" y="855979"/>
                  </a:lnTo>
                  <a:lnTo>
                    <a:pt x="1431036" y="857250"/>
                  </a:lnTo>
                  <a:lnTo>
                    <a:pt x="1465833" y="857250"/>
                  </a:lnTo>
                  <a:lnTo>
                    <a:pt x="1502410" y="835660"/>
                  </a:lnTo>
                  <a:lnTo>
                    <a:pt x="1534540" y="797560"/>
                  </a:lnTo>
                  <a:lnTo>
                    <a:pt x="1547876" y="760729"/>
                  </a:lnTo>
                  <a:lnTo>
                    <a:pt x="1550600" y="735329"/>
                  </a:lnTo>
                  <a:lnTo>
                    <a:pt x="1550554" y="161289"/>
                  </a:lnTo>
                  <a:lnTo>
                    <a:pt x="1550092" y="151129"/>
                  </a:lnTo>
                  <a:lnTo>
                    <a:pt x="1550035" y="149860"/>
                  </a:lnTo>
                  <a:lnTo>
                    <a:pt x="1540510" y="111760"/>
                  </a:lnTo>
                  <a:lnTo>
                    <a:pt x="1521078" y="78739"/>
                  </a:lnTo>
                  <a:lnTo>
                    <a:pt x="1482344" y="46989"/>
                  </a:lnTo>
                  <a:lnTo>
                    <a:pt x="1470914" y="41910"/>
                  </a:lnTo>
                  <a:lnTo>
                    <a:pt x="1461865" y="381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5702808" y="1923414"/>
            <a:ext cx="2214880" cy="1223645"/>
          </a:xfrm>
          <a:prstGeom prst="rect">
            <a:avLst/>
          </a:prstGeom>
        </p:spPr>
        <p:txBody>
          <a:bodyPr vert="horz" wrap="square" lIns="0" tIns="116838" rIns="0" bIns="0" rtlCol="0">
            <a:spAutoFit/>
          </a:bodyPr>
          <a:lstStyle/>
          <a:p>
            <a:pPr marL="165100" marR="5080" indent="-153035">
              <a:lnSpc>
                <a:spcPct val="100000"/>
              </a:lnSpc>
              <a:spcBef>
                <a:spcPts val="460"/>
              </a:spcBef>
            </a:pPr>
            <a:r>
              <a:rPr sz="3600" spc="-10" dirty="0">
                <a:solidFill>
                  <a:srgbClr val="FFFFFF"/>
                </a:solidFill>
                <a:latin typeface="Arial MT"/>
                <a:cs typeface="Arial MT"/>
              </a:rPr>
              <a:t>Identifikasi Bahaya</a:t>
            </a:r>
            <a:endParaRPr sz="3600">
              <a:latin typeface="Arial MT"/>
              <a:cs typeface="Arial MT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8657080" y="3178554"/>
            <a:ext cx="744220" cy="952500"/>
          </a:xfrm>
          <a:custGeom>
            <a:avLst/>
            <a:gdLst/>
            <a:ahLst/>
            <a:cxnLst/>
            <a:rect l="l" t="t" r="r" b="b"/>
            <a:pathLst>
              <a:path w="372110" h="476250">
                <a:moveTo>
                  <a:pt x="286258" y="408686"/>
                </a:moveTo>
                <a:lnTo>
                  <a:pt x="282321" y="409575"/>
                </a:lnTo>
                <a:lnTo>
                  <a:pt x="280288" y="412496"/>
                </a:lnTo>
                <a:lnTo>
                  <a:pt x="278384" y="415417"/>
                </a:lnTo>
                <a:lnTo>
                  <a:pt x="279146" y="419354"/>
                </a:lnTo>
                <a:lnTo>
                  <a:pt x="282067" y="421259"/>
                </a:lnTo>
                <a:lnTo>
                  <a:pt x="364617" y="476123"/>
                </a:lnTo>
                <a:lnTo>
                  <a:pt x="365240" y="467614"/>
                </a:lnTo>
                <a:lnTo>
                  <a:pt x="353441" y="467614"/>
                </a:lnTo>
                <a:lnTo>
                  <a:pt x="343077" y="446526"/>
                </a:lnTo>
                <a:lnTo>
                  <a:pt x="289179" y="410718"/>
                </a:lnTo>
                <a:lnTo>
                  <a:pt x="286258" y="408686"/>
                </a:lnTo>
                <a:close/>
              </a:path>
              <a:path w="372110" h="476250">
                <a:moveTo>
                  <a:pt x="343077" y="446526"/>
                </a:moveTo>
                <a:lnTo>
                  <a:pt x="353441" y="467614"/>
                </a:lnTo>
                <a:lnTo>
                  <a:pt x="360120" y="464312"/>
                </a:lnTo>
                <a:lnTo>
                  <a:pt x="352806" y="464312"/>
                </a:lnTo>
                <a:lnTo>
                  <a:pt x="353586" y="453507"/>
                </a:lnTo>
                <a:lnTo>
                  <a:pt x="343077" y="446526"/>
                </a:lnTo>
                <a:close/>
              </a:path>
              <a:path w="372110" h="476250">
                <a:moveTo>
                  <a:pt x="362458" y="370205"/>
                </a:moveTo>
                <a:lnTo>
                  <a:pt x="359410" y="372872"/>
                </a:lnTo>
                <a:lnTo>
                  <a:pt x="354594" y="439547"/>
                </a:lnTo>
                <a:lnTo>
                  <a:pt x="354494" y="440931"/>
                </a:lnTo>
                <a:lnTo>
                  <a:pt x="364744" y="462026"/>
                </a:lnTo>
                <a:lnTo>
                  <a:pt x="353441" y="467614"/>
                </a:lnTo>
                <a:lnTo>
                  <a:pt x="365240" y="467614"/>
                </a:lnTo>
                <a:lnTo>
                  <a:pt x="372110" y="373761"/>
                </a:lnTo>
                <a:lnTo>
                  <a:pt x="369443" y="370713"/>
                </a:lnTo>
                <a:lnTo>
                  <a:pt x="362458" y="370205"/>
                </a:lnTo>
                <a:close/>
              </a:path>
              <a:path w="372110" h="476250">
                <a:moveTo>
                  <a:pt x="353586" y="453507"/>
                </a:moveTo>
                <a:lnTo>
                  <a:pt x="352806" y="464312"/>
                </a:lnTo>
                <a:lnTo>
                  <a:pt x="362585" y="459486"/>
                </a:lnTo>
                <a:lnTo>
                  <a:pt x="353586" y="453507"/>
                </a:lnTo>
                <a:close/>
              </a:path>
              <a:path w="372110" h="476250">
                <a:moveTo>
                  <a:pt x="354494" y="440931"/>
                </a:moveTo>
                <a:lnTo>
                  <a:pt x="353586" y="453507"/>
                </a:lnTo>
                <a:lnTo>
                  <a:pt x="362585" y="459486"/>
                </a:lnTo>
                <a:lnTo>
                  <a:pt x="352806" y="464312"/>
                </a:lnTo>
                <a:lnTo>
                  <a:pt x="360120" y="464312"/>
                </a:lnTo>
                <a:lnTo>
                  <a:pt x="364744" y="462026"/>
                </a:lnTo>
                <a:lnTo>
                  <a:pt x="354494" y="440931"/>
                </a:lnTo>
                <a:close/>
              </a:path>
              <a:path w="372110" h="476250">
                <a:moveTo>
                  <a:pt x="8382" y="0"/>
                </a:moveTo>
                <a:lnTo>
                  <a:pt x="0" y="9651"/>
                </a:lnTo>
                <a:lnTo>
                  <a:pt x="28067" y="34417"/>
                </a:lnTo>
                <a:lnTo>
                  <a:pt x="55499" y="59689"/>
                </a:lnTo>
                <a:lnTo>
                  <a:pt x="108076" y="112268"/>
                </a:lnTo>
                <a:lnTo>
                  <a:pt x="157607" y="167639"/>
                </a:lnTo>
                <a:lnTo>
                  <a:pt x="204216" y="225298"/>
                </a:lnTo>
                <a:lnTo>
                  <a:pt x="247776" y="285623"/>
                </a:lnTo>
                <a:lnTo>
                  <a:pt x="288163" y="347980"/>
                </a:lnTo>
                <a:lnTo>
                  <a:pt x="325247" y="412496"/>
                </a:lnTo>
                <a:lnTo>
                  <a:pt x="343077" y="446526"/>
                </a:lnTo>
                <a:lnTo>
                  <a:pt x="353586" y="453507"/>
                </a:lnTo>
                <a:lnTo>
                  <a:pt x="354494" y="440931"/>
                </a:lnTo>
                <a:lnTo>
                  <a:pt x="353822" y="439547"/>
                </a:lnTo>
                <a:lnTo>
                  <a:pt x="336296" y="406273"/>
                </a:lnTo>
                <a:lnTo>
                  <a:pt x="298958" y="341249"/>
                </a:lnTo>
                <a:lnTo>
                  <a:pt x="258191" y="278257"/>
                </a:lnTo>
                <a:lnTo>
                  <a:pt x="214249" y="217550"/>
                </a:lnTo>
                <a:lnTo>
                  <a:pt x="167132" y="159258"/>
                </a:lnTo>
                <a:lnTo>
                  <a:pt x="117094" y="103505"/>
                </a:lnTo>
                <a:lnTo>
                  <a:pt x="64135" y="50419"/>
                </a:lnTo>
                <a:lnTo>
                  <a:pt x="36449" y="24764"/>
                </a:lnTo>
                <a:lnTo>
                  <a:pt x="8382" y="0"/>
                </a:lnTo>
                <a:close/>
              </a:path>
            </a:pathLst>
          </a:custGeom>
          <a:solidFill>
            <a:srgbClr val="57B6C0"/>
          </a:solidFill>
        </p:spPr>
        <p:txBody>
          <a:bodyPr wrap="square" lIns="0" tIns="0" rIns="0" bIns="0" rtlCol="0"/>
          <a:lstStyle/>
          <a:p>
            <a:endParaRPr sz="3600"/>
          </a:p>
        </p:txBody>
      </p:sp>
      <p:grpSp>
        <p:nvGrpSpPr>
          <p:cNvPr id="15" name="object 15"/>
          <p:cNvGrpSpPr/>
          <p:nvPr/>
        </p:nvGrpSpPr>
        <p:grpSpPr>
          <a:xfrm>
            <a:off x="8115300" y="4439920"/>
            <a:ext cx="3067050" cy="1808480"/>
            <a:chOff x="4057650" y="2219960"/>
            <a:chExt cx="1533525" cy="904240"/>
          </a:xfrm>
        </p:grpSpPr>
        <p:sp>
          <p:nvSpPr>
            <p:cNvPr id="16" name="object 16"/>
            <p:cNvSpPr/>
            <p:nvPr/>
          </p:nvSpPr>
          <p:spPr>
            <a:xfrm>
              <a:off x="4076700" y="2238375"/>
              <a:ext cx="1495425" cy="866775"/>
            </a:xfrm>
            <a:custGeom>
              <a:avLst/>
              <a:gdLst/>
              <a:ahLst/>
              <a:cxnLst/>
              <a:rect l="l" t="t" r="r" b="b"/>
              <a:pathLst>
                <a:path w="1495425" h="866775">
                  <a:moveTo>
                    <a:pt x="1350899" y="0"/>
                  </a:moveTo>
                  <a:lnTo>
                    <a:pt x="144525" y="0"/>
                  </a:lnTo>
                  <a:lnTo>
                    <a:pt x="98820" y="7361"/>
                  </a:lnTo>
                  <a:lnTo>
                    <a:pt x="59143" y="27866"/>
                  </a:lnTo>
                  <a:lnTo>
                    <a:pt x="27866" y="59143"/>
                  </a:lnTo>
                  <a:lnTo>
                    <a:pt x="7361" y="98820"/>
                  </a:lnTo>
                  <a:lnTo>
                    <a:pt x="0" y="144525"/>
                  </a:lnTo>
                  <a:lnTo>
                    <a:pt x="0" y="722249"/>
                  </a:lnTo>
                  <a:lnTo>
                    <a:pt x="7361" y="767954"/>
                  </a:lnTo>
                  <a:lnTo>
                    <a:pt x="27866" y="807631"/>
                  </a:lnTo>
                  <a:lnTo>
                    <a:pt x="59143" y="838908"/>
                  </a:lnTo>
                  <a:lnTo>
                    <a:pt x="98820" y="859413"/>
                  </a:lnTo>
                  <a:lnTo>
                    <a:pt x="144525" y="866775"/>
                  </a:lnTo>
                  <a:lnTo>
                    <a:pt x="1350899" y="866775"/>
                  </a:lnTo>
                  <a:lnTo>
                    <a:pt x="1396604" y="859413"/>
                  </a:lnTo>
                  <a:lnTo>
                    <a:pt x="1436281" y="838908"/>
                  </a:lnTo>
                  <a:lnTo>
                    <a:pt x="1467558" y="807631"/>
                  </a:lnTo>
                  <a:lnTo>
                    <a:pt x="1488063" y="767954"/>
                  </a:lnTo>
                  <a:lnTo>
                    <a:pt x="1495425" y="722249"/>
                  </a:lnTo>
                  <a:lnTo>
                    <a:pt x="1495425" y="144525"/>
                  </a:lnTo>
                  <a:lnTo>
                    <a:pt x="1488063" y="98820"/>
                  </a:lnTo>
                  <a:lnTo>
                    <a:pt x="1467558" y="59143"/>
                  </a:lnTo>
                  <a:lnTo>
                    <a:pt x="1436281" y="27866"/>
                  </a:lnTo>
                  <a:lnTo>
                    <a:pt x="1396604" y="7361"/>
                  </a:lnTo>
                  <a:lnTo>
                    <a:pt x="1350899" y="0"/>
                  </a:lnTo>
                  <a:close/>
                </a:path>
              </a:pathLst>
            </a:custGeom>
            <a:solidFill>
              <a:srgbClr val="0033CC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sp>
          <p:nvSpPr>
            <p:cNvPr id="17" name="object 17"/>
            <p:cNvSpPr/>
            <p:nvPr/>
          </p:nvSpPr>
          <p:spPr>
            <a:xfrm>
              <a:off x="4057650" y="2219960"/>
              <a:ext cx="1533525" cy="904240"/>
            </a:xfrm>
            <a:custGeom>
              <a:avLst/>
              <a:gdLst/>
              <a:ahLst/>
              <a:cxnLst/>
              <a:rect l="l" t="t" r="r" b="b"/>
              <a:pathLst>
                <a:path w="1533525" h="904239">
                  <a:moveTo>
                    <a:pt x="1370076" y="0"/>
                  </a:moveTo>
                  <a:lnTo>
                    <a:pt x="162560" y="0"/>
                  </a:lnTo>
                  <a:lnTo>
                    <a:pt x="145923" y="1269"/>
                  </a:lnTo>
                  <a:lnTo>
                    <a:pt x="99060" y="12700"/>
                  </a:lnTo>
                  <a:lnTo>
                    <a:pt x="58800" y="38100"/>
                  </a:lnTo>
                  <a:lnTo>
                    <a:pt x="27432" y="72389"/>
                  </a:lnTo>
                  <a:lnTo>
                    <a:pt x="7112" y="115569"/>
                  </a:lnTo>
                  <a:lnTo>
                    <a:pt x="58" y="162559"/>
                  </a:lnTo>
                  <a:lnTo>
                    <a:pt x="0" y="742950"/>
                  </a:lnTo>
                  <a:lnTo>
                    <a:pt x="1015" y="759459"/>
                  </a:lnTo>
                  <a:lnTo>
                    <a:pt x="13208" y="806450"/>
                  </a:lnTo>
                  <a:lnTo>
                    <a:pt x="37973" y="845819"/>
                  </a:lnTo>
                  <a:lnTo>
                    <a:pt x="72898" y="877569"/>
                  </a:lnTo>
                  <a:lnTo>
                    <a:pt x="115950" y="897889"/>
                  </a:lnTo>
                  <a:lnTo>
                    <a:pt x="147827" y="904239"/>
                  </a:lnTo>
                  <a:lnTo>
                    <a:pt x="1387728" y="904239"/>
                  </a:lnTo>
                  <a:lnTo>
                    <a:pt x="1434591" y="891539"/>
                  </a:lnTo>
                  <a:lnTo>
                    <a:pt x="1454458" y="881379"/>
                  </a:lnTo>
                  <a:lnTo>
                    <a:pt x="148971" y="881379"/>
                  </a:lnTo>
                  <a:lnTo>
                    <a:pt x="135127" y="878839"/>
                  </a:lnTo>
                  <a:lnTo>
                    <a:pt x="96392" y="864869"/>
                  </a:lnTo>
                  <a:lnTo>
                    <a:pt x="64008" y="840739"/>
                  </a:lnTo>
                  <a:lnTo>
                    <a:pt x="39750" y="807719"/>
                  </a:lnTo>
                  <a:lnTo>
                    <a:pt x="25653" y="769619"/>
                  </a:lnTo>
                  <a:lnTo>
                    <a:pt x="22923" y="162559"/>
                  </a:lnTo>
                  <a:lnTo>
                    <a:pt x="23495" y="151129"/>
                  </a:lnTo>
                  <a:lnTo>
                    <a:pt x="23622" y="148589"/>
                  </a:lnTo>
                  <a:lnTo>
                    <a:pt x="33909" y="109219"/>
                  </a:lnTo>
                  <a:lnTo>
                    <a:pt x="55117" y="73659"/>
                  </a:lnTo>
                  <a:lnTo>
                    <a:pt x="85089" y="46989"/>
                  </a:lnTo>
                  <a:lnTo>
                    <a:pt x="121920" y="29209"/>
                  </a:lnTo>
                  <a:lnTo>
                    <a:pt x="163702" y="22859"/>
                  </a:lnTo>
                  <a:lnTo>
                    <a:pt x="1452988" y="22859"/>
                  </a:lnTo>
                  <a:lnTo>
                    <a:pt x="1447164" y="19050"/>
                  </a:lnTo>
                  <a:lnTo>
                    <a:pt x="1432814" y="12700"/>
                  </a:lnTo>
                  <a:lnTo>
                    <a:pt x="1417701" y="7619"/>
                  </a:lnTo>
                  <a:lnTo>
                    <a:pt x="1401952" y="2539"/>
                  </a:lnTo>
                  <a:lnTo>
                    <a:pt x="1370076" y="0"/>
                  </a:lnTo>
                  <a:close/>
                </a:path>
                <a:path w="1533525" h="904239">
                  <a:moveTo>
                    <a:pt x="1452988" y="22859"/>
                  </a:moveTo>
                  <a:lnTo>
                    <a:pt x="1370076" y="22859"/>
                  </a:lnTo>
                  <a:lnTo>
                    <a:pt x="1398524" y="25400"/>
                  </a:lnTo>
                  <a:lnTo>
                    <a:pt x="1412113" y="29209"/>
                  </a:lnTo>
                  <a:lnTo>
                    <a:pt x="1448815" y="46989"/>
                  </a:lnTo>
                  <a:lnTo>
                    <a:pt x="1469644" y="64769"/>
                  </a:lnTo>
                  <a:lnTo>
                    <a:pt x="1478661" y="73659"/>
                  </a:lnTo>
                  <a:lnTo>
                    <a:pt x="1499742" y="109219"/>
                  </a:lnTo>
                  <a:lnTo>
                    <a:pt x="1509902" y="149859"/>
                  </a:lnTo>
                  <a:lnTo>
                    <a:pt x="1510595" y="162559"/>
                  </a:lnTo>
                  <a:lnTo>
                    <a:pt x="1510595" y="742950"/>
                  </a:lnTo>
                  <a:lnTo>
                    <a:pt x="1510041" y="753109"/>
                  </a:lnTo>
                  <a:lnTo>
                    <a:pt x="1509972" y="754379"/>
                  </a:lnTo>
                  <a:lnTo>
                    <a:pt x="1499615" y="796289"/>
                  </a:lnTo>
                  <a:lnTo>
                    <a:pt x="1478407" y="830579"/>
                  </a:lnTo>
                  <a:lnTo>
                    <a:pt x="1448435" y="858519"/>
                  </a:lnTo>
                  <a:lnTo>
                    <a:pt x="1411732" y="876300"/>
                  </a:lnTo>
                  <a:lnTo>
                    <a:pt x="1384300" y="881379"/>
                  </a:lnTo>
                  <a:lnTo>
                    <a:pt x="1454458" y="881379"/>
                  </a:lnTo>
                  <a:lnTo>
                    <a:pt x="1486280" y="855979"/>
                  </a:lnTo>
                  <a:lnTo>
                    <a:pt x="1514221" y="817879"/>
                  </a:lnTo>
                  <a:lnTo>
                    <a:pt x="1530350" y="773429"/>
                  </a:lnTo>
                  <a:lnTo>
                    <a:pt x="1533525" y="162559"/>
                  </a:lnTo>
                  <a:lnTo>
                    <a:pt x="1532821" y="151129"/>
                  </a:lnTo>
                  <a:lnTo>
                    <a:pt x="1532743" y="149859"/>
                  </a:lnTo>
                  <a:lnTo>
                    <a:pt x="1532665" y="148589"/>
                  </a:lnTo>
                  <a:lnTo>
                    <a:pt x="1532587" y="147319"/>
                  </a:lnTo>
                  <a:lnTo>
                    <a:pt x="1532509" y="146050"/>
                  </a:lnTo>
                  <a:lnTo>
                    <a:pt x="1529969" y="129539"/>
                  </a:lnTo>
                  <a:lnTo>
                    <a:pt x="1513332" y="85089"/>
                  </a:lnTo>
                  <a:lnTo>
                    <a:pt x="1485011" y="46989"/>
                  </a:lnTo>
                  <a:lnTo>
                    <a:pt x="1460753" y="27939"/>
                  </a:lnTo>
                  <a:lnTo>
                    <a:pt x="1452988" y="22859"/>
                  </a:lnTo>
                  <a:close/>
                </a:path>
                <a:path w="1533525" h="904239">
                  <a:moveTo>
                    <a:pt x="1370076" y="30479"/>
                  </a:moveTo>
                  <a:lnTo>
                    <a:pt x="150495" y="30479"/>
                  </a:lnTo>
                  <a:lnTo>
                    <a:pt x="124460" y="35559"/>
                  </a:lnTo>
                  <a:lnTo>
                    <a:pt x="89662" y="53339"/>
                  </a:lnTo>
                  <a:lnTo>
                    <a:pt x="61213" y="78739"/>
                  </a:lnTo>
                  <a:lnTo>
                    <a:pt x="41148" y="111759"/>
                  </a:lnTo>
                  <a:lnTo>
                    <a:pt x="31241" y="149859"/>
                  </a:lnTo>
                  <a:lnTo>
                    <a:pt x="30549" y="162559"/>
                  </a:lnTo>
                  <a:lnTo>
                    <a:pt x="30595" y="742950"/>
                  </a:lnTo>
                  <a:lnTo>
                    <a:pt x="31057" y="753109"/>
                  </a:lnTo>
                  <a:lnTo>
                    <a:pt x="31114" y="754379"/>
                  </a:lnTo>
                  <a:lnTo>
                    <a:pt x="40639" y="792479"/>
                  </a:lnTo>
                  <a:lnTo>
                    <a:pt x="60578" y="825500"/>
                  </a:lnTo>
                  <a:lnTo>
                    <a:pt x="99695" y="858519"/>
                  </a:lnTo>
                  <a:lnTo>
                    <a:pt x="149351" y="873759"/>
                  </a:lnTo>
                  <a:lnTo>
                    <a:pt x="1383157" y="873759"/>
                  </a:lnTo>
                  <a:lnTo>
                    <a:pt x="1396364" y="872489"/>
                  </a:lnTo>
                  <a:lnTo>
                    <a:pt x="1409064" y="868679"/>
                  </a:lnTo>
                  <a:lnTo>
                    <a:pt x="1417193" y="866139"/>
                  </a:lnTo>
                  <a:lnTo>
                    <a:pt x="149733" y="866139"/>
                  </a:lnTo>
                  <a:lnTo>
                    <a:pt x="125222" y="861059"/>
                  </a:lnTo>
                  <a:lnTo>
                    <a:pt x="83058" y="836929"/>
                  </a:lnTo>
                  <a:lnTo>
                    <a:pt x="52704" y="800100"/>
                  </a:lnTo>
                  <a:lnTo>
                    <a:pt x="38608" y="753109"/>
                  </a:lnTo>
                  <a:lnTo>
                    <a:pt x="38169" y="162559"/>
                  </a:lnTo>
                  <a:lnTo>
                    <a:pt x="38792" y="151129"/>
                  </a:lnTo>
                  <a:lnTo>
                    <a:pt x="38862" y="149859"/>
                  </a:lnTo>
                  <a:lnTo>
                    <a:pt x="53594" y="102869"/>
                  </a:lnTo>
                  <a:lnTo>
                    <a:pt x="84454" y="66039"/>
                  </a:lnTo>
                  <a:lnTo>
                    <a:pt x="127126" y="43179"/>
                  </a:lnTo>
                  <a:lnTo>
                    <a:pt x="151637" y="38100"/>
                  </a:lnTo>
                  <a:lnTo>
                    <a:pt x="1414229" y="38100"/>
                  </a:lnTo>
                  <a:lnTo>
                    <a:pt x="1410208" y="36829"/>
                  </a:lnTo>
                  <a:lnTo>
                    <a:pt x="1397380" y="33019"/>
                  </a:lnTo>
                  <a:lnTo>
                    <a:pt x="1370076" y="30479"/>
                  </a:lnTo>
                  <a:close/>
                </a:path>
                <a:path w="1533525" h="904239">
                  <a:moveTo>
                    <a:pt x="1414229" y="38100"/>
                  </a:moveTo>
                  <a:lnTo>
                    <a:pt x="1370076" y="38100"/>
                  </a:lnTo>
                  <a:lnTo>
                    <a:pt x="1383919" y="39369"/>
                  </a:lnTo>
                  <a:lnTo>
                    <a:pt x="1396238" y="40639"/>
                  </a:lnTo>
                  <a:lnTo>
                    <a:pt x="1440814" y="59689"/>
                  </a:lnTo>
                  <a:lnTo>
                    <a:pt x="1474470" y="93979"/>
                  </a:lnTo>
                  <a:lnTo>
                    <a:pt x="1493012" y="139700"/>
                  </a:lnTo>
                  <a:lnTo>
                    <a:pt x="1495374" y="162559"/>
                  </a:lnTo>
                  <a:lnTo>
                    <a:pt x="1495355" y="742950"/>
                  </a:lnTo>
                  <a:lnTo>
                    <a:pt x="1494801" y="753109"/>
                  </a:lnTo>
                  <a:lnTo>
                    <a:pt x="1494732" y="754379"/>
                  </a:lnTo>
                  <a:lnTo>
                    <a:pt x="1479930" y="802639"/>
                  </a:lnTo>
                  <a:lnTo>
                    <a:pt x="1449070" y="838200"/>
                  </a:lnTo>
                  <a:lnTo>
                    <a:pt x="1406525" y="861059"/>
                  </a:lnTo>
                  <a:lnTo>
                    <a:pt x="1382014" y="866139"/>
                  </a:lnTo>
                  <a:lnTo>
                    <a:pt x="1417193" y="866139"/>
                  </a:lnTo>
                  <a:lnTo>
                    <a:pt x="1454277" y="844550"/>
                  </a:lnTo>
                  <a:lnTo>
                    <a:pt x="1486789" y="805179"/>
                  </a:lnTo>
                  <a:lnTo>
                    <a:pt x="1500251" y="768350"/>
                  </a:lnTo>
                  <a:lnTo>
                    <a:pt x="1502987" y="162559"/>
                  </a:lnTo>
                  <a:lnTo>
                    <a:pt x="1502467" y="151129"/>
                  </a:lnTo>
                  <a:lnTo>
                    <a:pt x="1502410" y="149859"/>
                  </a:lnTo>
                  <a:lnTo>
                    <a:pt x="1492885" y="111759"/>
                  </a:lnTo>
                  <a:lnTo>
                    <a:pt x="1473073" y="78739"/>
                  </a:lnTo>
                  <a:lnTo>
                    <a:pt x="1433957" y="46989"/>
                  </a:lnTo>
                  <a:lnTo>
                    <a:pt x="1422273" y="40639"/>
                  </a:lnTo>
                  <a:lnTo>
                    <a:pt x="1414229" y="381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8690102" y="4773294"/>
            <a:ext cx="1926588" cy="1223645"/>
          </a:xfrm>
          <a:prstGeom prst="rect">
            <a:avLst/>
          </a:prstGeom>
        </p:spPr>
        <p:txBody>
          <a:bodyPr vert="horz" wrap="square" lIns="0" tIns="116838" rIns="0" bIns="0" rtlCol="0">
            <a:spAutoFit/>
          </a:bodyPr>
          <a:lstStyle/>
          <a:p>
            <a:pPr marL="171450" marR="5080" indent="-159385">
              <a:lnSpc>
                <a:spcPct val="100000"/>
              </a:lnSpc>
              <a:spcBef>
                <a:spcPts val="460"/>
              </a:spcBef>
            </a:pPr>
            <a:r>
              <a:rPr sz="3600" spc="-10" dirty="0">
                <a:solidFill>
                  <a:srgbClr val="FFFFFF"/>
                </a:solidFill>
                <a:latin typeface="Arial MT"/>
                <a:cs typeface="Arial MT"/>
              </a:rPr>
              <a:t>Penilaian Risiko</a:t>
            </a:r>
            <a:endParaRPr sz="3600">
              <a:latin typeface="Arial MT"/>
              <a:cs typeface="Arial MT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8805670" y="6522718"/>
            <a:ext cx="612140" cy="861060"/>
          </a:xfrm>
          <a:custGeom>
            <a:avLst/>
            <a:gdLst/>
            <a:ahLst/>
            <a:cxnLst/>
            <a:rect l="l" t="t" r="r" b="b"/>
            <a:pathLst>
              <a:path w="306070" h="430529">
                <a:moveTo>
                  <a:pt x="28321" y="328421"/>
                </a:moveTo>
                <a:lnTo>
                  <a:pt x="24891" y="330453"/>
                </a:lnTo>
                <a:lnTo>
                  <a:pt x="24101" y="333501"/>
                </a:lnTo>
                <a:lnTo>
                  <a:pt x="0" y="430021"/>
                </a:lnTo>
                <a:lnTo>
                  <a:pt x="16529" y="425449"/>
                </a:lnTo>
                <a:lnTo>
                  <a:pt x="13335" y="425449"/>
                </a:lnTo>
                <a:lnTo>
                  <a:pt x="4190" y="416559"/>
                </a:lnTo>
                <a:lnTo>
                  <a:pt x="20683" y="399672"/>
                </a:lnTo>
                <a:lnTo>
                  <a:pt x="36322" y="336930"/>
                </a:lnTo>
                <a:lnTo>
                  <a:pt x="37112" y="333882"/>
                </a:lnTo>
                <a:lnTo>
                  <a:pt x="37211" y="333501"/>
                </a:lnTo>
                <a:lnTo>
                  <a:pt x="35178" y="330072"/>
                </a:lnTo>
                <a:lnTo>
                  <a:pt x="31750" y="329183"/>
                </a:lnTo>
                <a:lnTo>
                  <a:pt x="28321" y="328421"/>
                </a:lnTo>
                <a:close/>
              </a:path>
              <a:path w="306070" h="430529">
                <a:moveTo>
                  <a:pt x="20683" y="399672"/>
                </a:moveTo>
                <a:lnTo>
                  <a:pt x="4190" y="416559"/>
                </a:lnTo>
                <a:lnTo>
                  <a:pt x="13335" y="425449"/>
                </a:lnTo>
                <a:lnTo>
                  <a:pt x="16178" y="422528"/>
                </a:lnTo>
                <a:lnTo>
                  <a:pt x="14986" y="422528"/>
                </a:lnTo>
                <a:lnTo>
                  <a:pt x="7112" y="414781"/>
                </a:lnTo>
                <a:lnTo>
                  <a:pt x="17642" y="411869"/>
                </a:lnTo>
                <a:lnTo>
                  <a:pt x="20683" y="399672"/>
                </a:lnTo>
                <a:close/>
              </a:path>
              <a:path w="306070" h="430529">
                <a:moveTo>
                  <a:pt x="95503" y="390397"/>
                </a:moveTo>
                <a:lnTo>
                  <a:pt x="92075" y="391286"/>
                </a:lnTo>
                <a:lnTo>
                  <a:pt x="29836" y="408497"/>
                </a:lnTo>
                <a:lnTo>
                  <a:pt x="13335" y="425449"/>
                </a:lnTo>
                <a:lnTo>
                  <a:pt x="16529" y="425449"/>
                </a:lnTo>
                <a:lnTo>
                  <a:pt x="95503" y="403605"/>
                </a:lnTo>
                <a:lnTo>
                  <a:pt x="98933" y="402589"/>
                </a:lnTo>
                <a:lnTo>
                  <a:pt x="100837" y="399160"/>
                </a:lnTo>
                <a:lnTo>
                  <a:pt x="99949" y="395731"/>
                </a:lnTo>
                <a:lnTo>
                  <a:pt x="98933" y="392429"/>
                </a:lnTo>
                <a:lnTo>
                  <a:pt x="95503" y="390397"/>
                </a:lnTo>
                <a:close/>
              </a:path>
              <a:path w="306070" h="430529">
                <a:moveTo>
                  <a:pt x="17642" y="411869"/>
                </a:moveTo>
                <a:lnTo>
                  <a:pt x="7112" y="414781"/>
                </a:lnTo>
                <a:lnTo>
                  <a:pt x="14986" y="422528"/>
                </a:lnTo>
                <a:lnTo>
                  <a:pt x="17642" y="411869"/>
                </a:lnTo>
                <a:close/>
              </a:path>
              <a:path w="306070" h="430529">
                <a:moveTo>
                  <a:pt x="29836" y="408497"/>
                </a:moveTo>
                <a:lnTo>
                  <a:pt x="17642" y="411869"/>
                </a:lnTo>
                <a:lnTo>
                  <a:pt x="14986" y="422528"/>
                </a:lnTo>
                <a:lnTo>
                  <a:pt x="16178" y="422528"/>
                </a:lnTo>
                <a:lnTo>
                  <a:pt x="29836" y="408497"/>
                </a:lnTo>
                <a:close/>
              </a:path>
              <a:path w="306070" h="430529">
                <a:moveTo>
                  <a:pt x="294004" y="0"/>
                </a:moveTo>
                <a:lnTo>
                  <a:pt x="265429" y="58927"/>
                </a:lnTo>
                <a:lnTo>
                  <a:pt x="234314" y="116458"/>
                </a:lnTo>
                <a:lnTo>
                  <a:pt x="200660" y="172338"/>
                </a:lnTo>
                <a:lnTo>
                  <a:pt x="164337" y="226567"/>
                </a:lnTo>
                <a:lnTo>
                  <a:pt x="125729" y="279145"/>
                </a:lnTo>
                <a:lnTo>
                  <a:pt x="84581" y="329945"/>
                </a:lnTo>
                <a:lnTo>
                  <a:pt x="41275" y="378586"/>
                </a:lnTo>
                <a:lnTo>
                  <a:pt x="20683" y="399672"/>
                </a:lnTo>
                <a:lnTo>
                  <a:pt x="17642" y="411869"/>
                </a:lnTo>
                <a:lnTo>
                  <a:pt x="50546" y="387222"/>
                </a:lnTo>
                <a:lnTo>
                  <a:pt x="94361" y="337946"/>
                </a:lnTo>
                <a:lnTo>
                  <a:pt x="135889" y="286765"/>
                </a:lnTo>
                <a:lnTo>
                  <a:pt x="174751" y="233806"/>
                </a:lnTo>
                <a:lnTo>
                  <a:pt x="211454" y="179069"/>
                </a:lnTo>
                <a:lnTo>
                  <a:pt x="245363" y="122681"/>
                </a:lnTo>
                <a:lnTo>
                  <a:pt x="276733" y="64642"/>
                </a:lnTo>
                <a:lnTo>
                  <a:pt x="305562" y="5333"/>
                </a:lnTo>
                <a:lnTo>
                  <a:pt x="294004" y="0"/>
                </a:lnTo>
                <a:close/>
              </a:path>
            </a:pathLst>
          </a:custGeom>
          <a:solidFill>
            <a:srgbClr val="75BCA7"/>
          </a:solidFill>
        </p:spPr>
        <p:txBody>
          <a:bodyPr wrap="square" lIns="0" tIns="0" rIns="0" bIns="0" rtlCol="0"/>
          <a:lstStyle/>
          <a:p>
            <a:endParaRPr sz="3600"/>
          </a:p>
        </p:txBody>
      </p:sp>
      <p:grpSp>
        <p:nvGrpSpPr>
          <p:cNvPr id="20" name="object 20"/>
          <p:cNvGrpSpPr/>
          <p:nvPr/>
        </p:nvGrpSpPr>
        <p:grpSpPr>
          <a:xfrm>
            <a:off x="5029200" y="7296150"/>
            <a:ext cx="3543300" cy="1790700"/>
            <a:chOff x="2514600" y="3648075"/>
            <a:chExt cx="1771650" cy="895350"/>
          </a:xfrm>
        </p:grpSpPr>
        <p:sp>
          <p:nvSpPr>
            <p:cNvPr id="21" name="object 21"/>
            <p:cNvSpPr/>
            <p:nvPr/>
          </p:nvSpPr>
          <p:spPr>
            <a:xfrm>
              <a:off x="2533650" y="3667125"/>
              <a:ext cx="1733550" cy="857250"/>
            </a:xfrm>
            <a:custGeom>
              <a:avLst/>
              <a:gdLst/>
              <a:ahLst/>
              <a:cxnLst/>
              <a:rect l="l" t="t" r="r" b="b"/>
              <a:pathLst>
                <a:path w="1733550" h="857250">
                  <a:moveTo>
                    <a:pt x="1590675" y="0"/>
                  </a:moveTo>
                  <a:lnTo>
                    <a:pt x="142875" y="0"/>
                  </a:lnTo>
                  <a:lnTo>
                    <a:pt x="97731" y="7287"/>
                  </a:lnTo>
                  <a:lnTo>
                    <a:pt x="58512" y="27578"/>
                  </a:lnTo>
                  <a:lnTo>
                    <a:pt x="27578" y="58512"/>
                  </a:lnTo>
                  <a:lnTo>
                    <a:pt x="7287" y="97731"/>
                  </a:lnTo>
                  <a:lnTo>
                    <a:pt x="0" y="142875"/>
                  </a:lnTo>
                  <a:lnTo>
                    <a:pt x="0" y="714375"/>
                  </a:lnTo>
                  <a:lnTo>
                    <a:pt x="7287" y="759533"/>
                  </a:lnTo>
                  <a:lnTo>
                    <a:pt x="27578" y="798754"/>
                  </a:lnTo>
                  <a:lnTo>
                    <a:pt x="58512" y="829682"/>
                  </a:lnTo>
                  <a:lnTo>
                    <a:pt x="97731" y="849965"/>
                  </a:lnTo>
                  <a:lnTo>
                    <a:pt x="142875" y="857250"/>
                  </a:lnTo>
                  <a:lnTo>
                    <a:pt x="1590675" y="857250"/>
                  </a:lnTo>
                  <a:lnTo>
                    <a:pt x="1635818" y="849965"/>
                  </a:lnTo>
                  <a:lnTo>
                    <a:pt x="1675037" y="829682"/>
                  </a:lnTo>
                  <a:lnTo>
                    <a:pt x="1705971" y="798754"/>
                  </a:lnTo>
                  <a:lnTo>
                    <a:pt x="1726262" y="759533"/>
                  </a:lnTo>
                  <a:lnTo>
                    <a:pt x="1733550" y="714375"/>
                  </a:lnTo>
                  <a:lnTo>
                    <a:pt x="1733550" y="142875"/>
                  </a:lnTo>
                  <a:lnTo>
                    <a:pt x="1726262" y="97731"/>
                  </a:lnTo>
                  <a:lnTo>
                    <a:pt x="1705971" y="58512"/>
                  </a:lnTo>
                  <a:lnTo>
                    <a:pt x="1675037" y="27578"/>
                  </a:lnTo>
                  <a:lnTo>
                    <a:pt x="1635818" y="7287"/>
                  </a:lnTo>
                  <a:lnTo>
                    <a:pt x="1590675" y="0"/>
                  </a:lnTo>
                  <a:close/>
                </a:path>
              </a:pathLst>
            </a:custGeom>
            <a:solidFill>
              <a:srgbClr val="1D6194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sp>
          <p:nvSpPr>
            <p:cNvPr id="22" name="object 22"/>
            <p:cNvSpPr/>
            <p:nvPr/>
          </p:nvSpPr>
          <p:spPr>
            <a:xfrm>
              <a:off x="2514600" y="3648075"/>
              <a:ext cx="1771650" cy="895350"/>
            </a:xfrm>
            <a:custGeom>
              <a:avLst/>
              <a:gdLst/>
              <a:ahLst/>
              <a:cxnLst/>
              <a:rect l="l" t="t" r="r" b="b"/>
              <a:pathLst>
                <a:path w="1771650" h="895350">
                  <a:moveTo>
                    <a:pt x="1609725" y="0"/>
                  </a:moveTo>
                  <a:lnTo>
                    <a:pt x="160908" y="0"/>
                  </a:lnTo>
                  <a:lnTo>
                    <a:pt x="144525" y="1269"/>
                  </a:lnTo>
                  <a:lnTo>
                    <a:pt x="98043" y="13969"/>
                  </a:lnTo>
                  <a:lnTo>
                    <a:pt x="58166" y="38100"/>
                  </a:lnTo>
                  <a:lnTo>
                    <a:pt x="27177" y="72390"/>
                  </a:lnTo>
                  <a:lnTo>
                    <a:pt x="6985" y="115569"/>
                  </a:lnTo>
                  <a:lnTo>
                    <a:pt x="63" y="161290"/>
                  </a:lnTo>
                  <a:lnTo>
                    <a:pt x="0" y="735330"/>
                  </a:lnTo>
                  <a:lnTo>
                    <a:pt x="1016" y="751840"/>
                  </a:lnTo>
                  <a:lnTo>
                    <a:pt x="13081" y="797560"/>
                  </a:lnTo>
                  <a:lnTo>
                    <a:pt x="37592" y="838200"/>
                  </a:lnTo>
                  <a:lnTo>
                    <a:pt x="72136" y="868680"/>
                  </a:lnTo>
                  <a:lnTo>
                    <a:pt x="114681" y="889000"/>
                  </a:lnTo>
                  <a:lnTo>
                    <a:pt x="146304" y="895350"/>
                  </a:lnTo>
                  <a:lnTo>
                    <a:pt x="1627124" y="895350"/>
                  </a:lnTo>
                  <a:lnTo>
                    <a:pt x="1673605" y="882650"/>
                  </a:lnTo>
                  <a:lnTo>
                    <a:pt x="1691513" y="873760"/>
                  </a:lnTo>
                  <a:lnTo>
                    <a:pt x="161925" y="873760"/>
                  </a:lnTo>
                  <a:lnTo>
                    <a:pt x="147574" y="872490"/>
                  </a:lnTo>
                  <a:lnTo>
                    <a:pt x="107568" y="862330"/>
                  </a:lnTo>
                  <a:lnTo>
                    <a:pt x="73279" y="840740"/>
                  </a:lnTo>
                  <a:lnTo>
                    <a:pt x="46481" y="811530"/>
                  </a:lnTo>
                  <a:lnTo>
                    <a:pt x="28956" y="774700"/>
                  </a:lnTo>
                  <a:lnTo>
                    <a:pt x="22929" y="735330"/>
                  </a:lnTo>
                  <a:lnTo>
                    <a:pt x="22929" y="161290"/>
                  </a:lnTo>
                  <a:lnTo>
                    <a:pt x="23483" y="151130"/>
                  </a:lnTo>
                  <a:lnTo>
                    <a:pt x="23552" y="149859"/>
                  </a:lnTo>
                  <a:lnTo>
                    <a:pt x="33908" y="107950"/>
                  </a:lnTo>
                  <a:lnTo>
                    <a:pt x="54737" y="73659"/>
                  </a:lnTo>
                  <a:lnTo>
                    <a:pt x="84327" y="46990"/>
                  </a:lnTo>
                  <a:lnTo>
                    <a:pt x="120776" y="29209"/>
                  </a:lnTo>
                  <a:lnTo>
                    <a:pt x="162179" y="22859"/>
                  </a:lnTo>
                  <a:lnTo>
                    <a:pt x="1690539" y="22859"/>
                  </a:lnTo>
                  <a:lnTo>
                    <a:pt x="1686052" y="20319"/>
                  </a:lnTo>
                  <a:lnTo>
                    <a:pt x="1671954" y="12700"/>
                  </a:lnTo>
                  <a:lnTo>
                    <a:pt x="1656969" y="7619"/>
                  </a:lnTo>
                  <a:lnTo>
                    <a:pt x="1641221" y="3809"/>
                  </a:lnTo>
                  <a:lnTo>
                    <a:pt x="1625346" y="1269"/>
                  </a:lnTo>
                  <a:lnTo>
                    <a:pt x="1609725" y="0"/>
                  </a:lnTo>
                  <a:close/>
                </a:path>
                <a:path w="1771650" h="895350">
                  <a:moveTo>
                    <a:pt x="1690539" y="22859"/>
                  </a:moveTo>
                  <a:lnTo>
                    <a:pt x="1609725" y="22859"/>
                  </a:lnTo>
                  <a:lnTo>
                    <a:pt x="1624076" y="24130"/>
                  </a:lnTo>
                  <a:lnTo>
                    <a:pt x="1651253" y="29209"/>
                  </a:lnTo>
                  <a:lnTo>
                    <a:pt x="1687702" y="46990"/>
                  </a:lnTo>
                  <a:lnTo>
                    <a:pt x="1717166" y="73659"/>
                  </a:lnTo>
                  <a:lnTo>
                    <a:pt x="1737867" y="107950"/>
                  </a:lnTo>
                  <a:lnTo>
                    <a:pt x="1748027" y="148590"/>
                  </a:lnTo>
                  <a:lnTo>
                    <a:pt x="1748720" y="161290"/>
                  </a:lnTo>
                  <a:lnTo>
                    <a:pt x="1748720" y="735330"/>
                  </a:lnTo>
                  <a:lnTo>
                    <a:pt x="1748166" y="745490"/>
                  </a:lnTo>
                  <a:lnTo>
                    <a:pt x="1748097" y="746760"/>
                  </a:lnTo>
                  <a:lnTo>
                    <a:pt x="1737740" y="788670"/>
                  </a:lnTo>
                  <a:lnTo>
                    <a:pt x="1716913" y="822960"/>
                  </a:lnTo>
                  <a:lnTo>
                    <a:pt x="1687322" y="849630"/>
                  </a:lnTo>
                  <a:lnTo>
                    <a:pt x="1650873" y="867410"/>
                  </a:lnTo>
                  <a:lnTo>
                    <a:pt x="1609471" y="873760"/>
                  </a:lnTo>
                  <a:lnTo>
                    <a:pt x="1691513" y="873760"/>
                  </a:lnTo>
                  <a:lnTo>
                    <a:pt x="1724914" y="848360"/>
                  </a:lnTo>
                  <a:lnTo>
                    <a:pt x="1752473" y="810260"/>
                  </a:lnTo>
                  <a:lnTo>
                    <a:pt x="1768602" y="765810"/>
                  </a:lnTo>
                  <a:lnTo>
                    <a:pt x="1771650" y="161290"/>
                  </a:lnTo>
                  <a:lnTo>
                    <a:pt x="1770634" y="144780"/>
                  </a:lnTo>
                  <a:lnTo>
                    <a:pt x="1758569" y="99059"/>
                  </a:lnTo>
                  <a:lnTo>
                    <a:pt x="1734058" y="58419"/>
                  </a:lnTo>
                  <a:lnTo>
                    <a:pt x="1699514" y="27940"/>
                  </a:lnTo>
                  <a:lnTo>
                    <a:pt x="1690539" y="22859"/>
                  </a:lnTo>
                  <a:close/>
                </a:path>
                <a:path w="1771650" h="895350">
                  <a:moveTo>
                    <a:pt x="1609725" y="30480"/>
                  </a:moveTo>
                  <a:lnTo>
                    <a:pt x="162560" y="30480"/>
                  </a:lnTo>
                  <a:lnTo>
                    <a:pt x="136017" y="33019"/>
                  </a:lnTo>
                  <a:lnTo>
                    <a:pt x="99822" y="46990"/>
                  </a:lnTo>
                  <a:lnTo>
                    <a:pt x="69342" y="69850"/>
                  </a:lnTo>
                  <a:lnTo>
                    <a:pt x="41020" y="110490"/>
                  </a:lnTo>
                  <a:lnTo>
                    <a:pt x="31242" y="148590"/>
                  </a:lnTo>
                  <a:lnTo>
                    <a:pt x="30543" y="735330"/>
                  </a:lnTo>
                  <a:lnTo>
                    <a:pt x="31051" y="745490"/>
                  </a:lnTo>
                  <a:lnTo>
                    <a:pt x="31114" y="746760"/>
                  </a:lnTo>
                  <a:lnTo>
                    <a:pt x="40639" y="784860"/>
                  </a:lnTo>
                  <a:lnTo>
                    <a:pt x="60198" y="817880"/>
                  </a:lnTo>
                  <a:lnTo>
                    <a:pt x="98806" y="849630"/>
                  </a:lnTo>
                  <a:lnTo>
                    <a:pt x="147955" y="864869"/>
                  </a:lnTo>
                  <a:lnTo>
                    <a:pt x="161925" y="866140"/>
                  </a:lnTo>
                  <a:lnTo>
                    <a:pt x="1609089" y="866140"/>
                  </a:lnTo>
                  <a:lnTo>
                    <a:pt x="1635633" y="863600"/>
                  </a:lnTo>
                  <a:lnTo>
                    <a:pt x="1652269" y="858519"/>
                  </a:lnTo>
                  <a:lnTo>
                    <a:pt x="1608709" y="858519"/>
                  </a:lnTo>
                  <a:lnTo>
                    <a:pt x="148336" y="857250"/>
                  </a:lnTo>
                  <a:lnTo>
                    <a:pt x="102107" y="842010"/>
                  </a:lnTo>
                  <a:lnTo>
                    <a:pt x="65786" y="811530"/>
                  </a:lnTo>
                  <a:lnTo>
                    <a:pt x="58674" y="802640"/>
                  </a:lnTo>
                  <a:lnTo>
                    <a:pt x="40386" y="758190"/>
                  </a:lnTo>
                  <a:lnTo>
                    <a:pt x="38169" y="161290"/>
                  </a:lnTo>
                  <a:lnTo>
                    <a:pt x="38723" y="151130"/>
                  </a:lnTo>
                  <a:lnTo>
                    <a:pt x="38792" y="149859"/>
                  </a:lnTo>
                  <a:lnTo>
                    <a:pt x="53467" y="102869"/>
                  </a:lnTo>
                  <a:lnTo>
                    <a:pt x="75056" y="74930"/>
                  </a:lnTo>
                  <a:lnTo>
                    <a:pt x="83947" y="66040"/>
                  </a:lnTo>
                  <a:lnTo>
                    <a:pt x="125983" y="44450"/>
                  </a:lnTo>
                  <a:lnTo>
                    <a:pt x="162941" y="38100"/>
                  </a:lnTo>
                  <a:lnTo>
                    <a:pt x="1652365" y="38100"/>
                  </a:lnTo>
                  <a:lnTo>
                    <a:pt x="1649349" y="36830"/>
                  </a:lnTo>
                  <a:lnTo>
                    <a:pt x="1623695" y="31750"/>
                  </a:lnTo>
                  <a:lnTo>
                    <a:pt x="1609725" y="30480"/>
                  </a:lnTo>
                  <a:close/>
                </a:path>
                <a:path w="1771650" h="895350">
                  <a:moveTo>
                    <a:pt x="1652365" y="38100"/>
                  </a:moveTo>
                  <a:lnTo>
                    <a:pt x="1609725" y="38100"/>
                  </a:lnTo>
                  <a:lnTo>
                    <a:pt x="1623314" y="39369"/>
                  </a:lnTo>
                  <a:lnTo>
                    <a:pt x="1635760" y="41909"/>
                  </a:lnTo>
                  <a:lnTo>
                    <a:pt x="1647444" y="44450"/>
                  </a:lnTo>
                  <a:lnTo>
                    <a:pt x="1658747" y="48259"/>
                  </a:lnTo>
                  <a:lnTo>
                    <a:pt x="1669541" y="54609"/>
                  </a:lnTo>
                  <a:lnTo>
                    <a:pt x="1679828" y="59690"/>
                  </a:lnTo>
                  <a:lnTo>
                    <a:pt x="1712849" y="93980"/>
                  </a:lnTo>
                  <a:lnTo>
                    <a:pt x="1731264" y="138430"/>
                  </a:lnTo>
                  <a:lnTo>
                    <a:pt x="1733480" y="735330"/>
                  </a:lnTo>
                  <a:lnTo>
                    <a:pt x="1732926" y="745490"/>
                  </a:lnTo>
                  <a:lnTo>
                    <a:pt x="1732857" y="746760"/>
                  </a:lnTo>
                  <a:lnTo>
                    <a:pt x="1718183" y="793750"/>
                  </a:lnTo>
                  <a:lnTo>
                    <a:pt x="1687829" y="830580"/>
                  </a:lnTo>
                  <a:lnTo>
                    <a:pt x="1633727" y="855980"/>
                  </a:lnTo>
                  <a:lnTo>
                    <a:pt x="1608709" y="858519"/>
                  </a:lnTo>
                  <a:lnTo>
                    <a:pt x="1652269" y="858519"/>
                  </a:lnTo>
                  <a:lnTo>
                    <a:pt x="1692910" y="835660"/>
                  </a:lnTo>
                  <a:lnTo>
                    <a:pt x="1725040" y="797560"/>
                  </a:lnTo>
                  <a:lnTo>
                    <a:pt x="1738376" y="760730"/>
                  </a:lnTo>
                  <a:lnTo>
                    <a:pt x="1741106" y="161290"/>
                  </a:lnTo>
                  <a:lnTo>
                    <a:pt x="1740598" y="151130"/>
                  </a:lnTo>
                  <a:lnTo>
                    <a:pt x="1740535" y="149859"/>
                  </a:lnTo>
                  <a:lnTo>
                    <a:pt x="1731010" y="111759"/>
                  </a:lnTo>
                  <a:lnTo>
                    <a:pt x="1711578" y="78740"/>
                  </a:lnTo>
                  <a:lnTo>
                    <a:pt x="1672844" y="46990"/>
                  </a:lnTo>
                  <a:lnTo>
                    <a:pt x="1661414" y="41909"/>
                  </a:lnTo>
                  <a:lnTo>
                    <a:pt x="1652365" y="381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5384800" y="7621904"/>
            <a:ext cx="2839720" cy="1134110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3600" spc="-10" dirty="0">
                <a:solidFill>
                  <a:srgbClr val="FFFFFF"/>
                </a:solidFill>
                <a:latin typeface="Arial MT"/>
                <a:cs typeface="Arial MT"/>
              </a:rPr>
              <a:t>Tindakan</a:t>
            </a:r>
            <a:endParaRPr sz="36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</a:pPr>
            <a:r>
              <a:rPr sz="3600" spc="-10" dirty="0">
                <a:solidFill>
                  <a:srgbClr val="FFFFFF"/>
                </a:solidFill>
                <a:latin typeface="Arial MT"/>
                <a:cs typeface="Arial MT"/>
              </a:rPr>
              <a:t>Pengendalian</a:t>
            </a:r>
            <a:endParaRPr sz="3600">
              <a:latin typeface="Arial MT"/>
              <a:cs typeface="Arial MT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2190800" y="4439920"/>
            <a:ext cx="3543300" cy="1808480"/>
            <a:chOff x="1095400" y="2219960"/>
            <a:chExt cx="1771650" cy="904240"/>
          </a:xfrm>
        </p:grpSpPr>
        <p:sp>
          <p:nvSpPr>
            <p:cNvPr id="25" name="object 25"/>
            <p:cNvSpPr/>
            <p:nvPr/>
          </p:nvSpPr>
          <p:spPr>
            <a:xfrm>
              <a:off x="1114424" y="2238375"/>
              <a:ext cx="1733550" cy="866775"/>
            </a:xfrm>
            <a:custGeom>
              <a:avLst/>
              <a:gdLst/>
              <a:ahLst/>
              <a:cxnLst/>
              <a:rect l="l" t="t" r="r" b="b"/>
              <a:pathLst>
                <a:path w="1733550" h="866775">
                  <a:moveTo>
                    <a:pt x="1589024" y="0"/>
                  </a:moveTo>
                  <a:lnTo>
                    <a:pt x="144462" y="0"/>
                  </a:lnTo>
                  <a:lnTo>
                    <a:pt x="98802" y="7361"/>
                  </a:lnTo>
                  <a:lnTo>
                    <a:pt x="59146" y="27866"/>
                  </a:lnTo>
                  <a:lnTo>
                    <a:pt x="27873" y="59143"/>
                  </a:lnTo>
                  <a:lnTo>
                    <a:pt x="7365" y="98820"/>
                  </a:lnTo>
                  <a:lnTo>
                    <a:pt x="0" y="144525"/>
                  </a:lnTo>
                  <a:lnTo>
                    <a:pt x="0" y="722249"/>
                  </a:lnTo>
                  <a:lnTo>
                    <a:pt x="7365" y="767954"/>
                  </a:lnTo>
                  <a:lnTo>
                    <a:pt x="27873" y="807631"/>
                  </a:lnTo>
                  <a:lnTo>
                    <a:pt x="59146" y="838908"/>
                  </a:lnTo>
                  <a:lnTo>
                    <a:pt x="98802" y="859413"/>
                  </a:lnTo>
                  <a:lnTo>
                    <a:pt x="144462" y="866775"/>
                  </a:lnTo>
                  <a:lnTo>
                    <a:pt x="1589024" y="866775"/>
                  </a:lnTo>
                  <a:lnTo>
                    <a:pt x="1634729" y="859413"/>
                  </a:lnTo>
                  <a:lnTo>
                    <a:pt x="1674406" y="838908"/>
                  </a:lnTo>
                  <a:lnTo>
                    <a:pt x="1705683" y="807631"/>
                  </a:lnTo>
                  <a:lnTo>
                    <a:pt x="1726188" y="767954"/>
                  </a:lnTo>
                  <a:lnTo>
                    <a:pt x="1733550" y="722249"/>
                  </a:lnTo>
                  <a:lnTo>
                    <a:pt x="1733550" y="144525"/>
                  </a:lnTo>
                  <a:lnTo>
                    <a:pt x="1726188" y="98820"/>
                  </a:lnTo>
                  <a:lnTo>
                    <a:pt x="1705683" y="59143"/>
                  </a:lnTo>
                  <a:lnTo>
                    <a:pt x="1674406" y="27866"/>
                  </a:lnTo>
                  <a:lnTo>
                    <a:pt x="1634729" y="7361"/>
                  </a:lnTo>
                  <a:lnTo>
                    <a:pt x="1589024" y="0"/>
                  </a:lnTo>
                  <a:close/>
                </a:path>
              </a:pathLst>
            </a:custGeom>
            <a:solidFill>
              <a:srgbClr val="57B6C0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sp>
          <p:nvSpPr>
            <p:cNvPr id="26" name="object 26"/>
            <p:cNvSpPr/>
            <p:nvPr/>
          </p:nvSpPr>
          <p:spPr>
            <a:xfrm>
              <a:off x="1095400" y="2219960"/>
              <a:ext cx="1771650" cy="904240"/>
            </a:xfrm>
            <a:custGeom>
              <a:avLst/>
              <a:gdLst/>
              <a:ahLst/>
              <a:cxnLst/>
              <a:rect l="l" t="t" r="r" b="b"/>
              <a:pathLst>
                <a:path w="1771650" h="904239">
                  <a:moveTo>
                    <a:pt x="1608175" y="0"/>
                  </a:moveTo>
                  <a:lnTo>
                    <a:pt x="162534" y="0"/>
                  </a:lnTo>
                  <a:lnTo>
                    <a:pt x="145872" y="1269"/>
                  </a:lnTo>
                  <a:lnTo>
                    <a:pt x="99060" y="12700"/>
                  </a:lnTo>
                  <a:lnTo>
                    <a:pt x="58737" y="38100"/>
                  </a:lnTo>
                  <a:lnTo>
                    <a:pt x="27419" y="72389"/>
                  </a:lnTo>
                  <a:lnTo>
                    <a:pt x="7035" y="115569"/>
                  </a:lnTo>
                  <a:lnTo>
                    <a:pt x="35" y="162559"/>
                  </a:lnTo>
                  <a:lnTo>
                    <a:pt x="0" y="742950"/>
                  </a:lnTo>
                  <a:lnTo>
                    <a:pt x="952" y="759459"/>
                  </a:lnTo>
                  <a:lnTo>
                    <a:pt x="13220" y="806450"/>
                  </a:lnTo>
                  <a:lnTo>
                    <a:pt x="37973" y="845819"/>
                  </a:lnTo>
                  <a:lnTo>
                    <a:pt x="72847" y="877569"/>
                  </a:lnTo>
                  <a:lnTo>
                    <a:pt x="115874" y="897889"/>
                  </a:lnTo>
                  <a:lnTo>
                    <a:pt x="147777" y="904239"/>
                  </a:lnTo>
                  <a:lnTo>
                    <a:pt x="1625828" y="904239"/>
                  </a:lnTo>
                  <a:lnTo>
                    <a:pt x="1672691" y="891539"/>
                  </a:lnTo>
                  <a:lnTo>
                    <a:pt x="1692558" y="881379"/>
                  </a:lnTo>
                  <a:lnTo>
                    <a:pt x="148945" y="881379"/>
                  </a:lnTo>
                  <a:lnTo>
                    <a:pt x="135039" y="878839"/>
                  </a:lnTo>
                  <a:lnTo>
                    <a:pt x="96304" y="864869"/>
                  </a:lnTo>
                  <a:lnTo>
                    <a:pt x="63982" y="840739"/>
                  </a:lnTo>
                  <a:lnTo>
                    <a:pt x="39712" y="807719"/>
                  </a:lnTo>
                  <a:lnTo>
                    <a:pt x="25666" y="769619"/>
                  </a:lnTo>
                  <a:lnTo>
                    <a:pt x="22898" y="162559"/>
                  </a:lnTo>
                  <a:lnTo>
                    <a:pt x="23469" y="151129"/>
                  </a:lnTo>
                  <a:lnTo>
                    <a:pt x="23533" y="149859"/>
                  </a:lnTo>
                  <a:lnTo>
                    <a:pt x="23596" y="148589"/>
                  </a:lnTo>
                  <a:lnTo>
                    <a:pt x="33934" y="109219"/>
                  </a:lnTo>
                  <a:lnTo>
                    <a:pt x="55118" y="73659"/>
                  </a:lnTo>
                  <a:lnTo>
                    <a:pt x="85039" y="46989"/>
                  </a:lnTo>
                  <a:lnTo>
                    <a:pt x="121869" y="29209"/>
                  </a:lnTo>
                  <a:lnTo>
                    <a:pt x="163715" y="22859"/>
                  </a:lnTo>
                  <a:lnTo>
                    <a:pt x="1691088" y="22859"/>
                  </a:lnTo>
                  <a:lnTo>
                    <a:pt x="1685264" y="19050"/>
                  </a:lnTo>
                  <a:lnTo>
                    <a:pt x="1670913" y="12700"/>
                  </a:lnTo>
                  <a:lnTo>
                    <a:pt x="1655800" y="7619"/>
                  </a:lnTo>
                  <a:lnTo>
                    <a:pt x="1640052" y="2539"/>
                  </a:lnTo>
                  <a:lnTo>
                    <a:pt x="1608175" y="0"/>
                  </a:lnTo>
                  <a:close/>
                </a:path>
                <a:path w="1771650" h="904239">
                  <a:moveTo>
                    <a:pt x="1691088" y="22859"/>
                  </a:moveTo>
                  <a:lnTo>
                    <a:pt x="1608175" y="22859"/>
                  </a:lnTo>
                  <a:lnTo>
                    <a:pt x="1636623" y="25400"/>
                  </a:lnTo>
                  <a:lnTo>
                    <a:pt x="1650212" y="29209"/>
                  </a:lnTo>
                  <a:lnTo>
                    <a:pt x="1686915" y="46989"/>
                  </a:lnTo>
                  <a:lnTo>
                    <a:pt x="1707743" y="64769"/>
                  </a:lnTo>
                  <a:lnTo>
                    <a:pt x="1716760" y="73659"/>
                  </a:lnTo>
                  <a:lnTo>
                    <a:pt x="1737842" y="109219"/>
                  </a:lnTo>
                  <a:lnTo>
                    <a:pt x="1748002" y="149859"/>
                  </a:lnTo>
                  <a:lnTo>
                    <a:pt x="1748695" y="162559"/>
                  </a:lnTo>
                  <a:lnTo>
                    <a:pt x="1748695" y="742950"/>
                  </a:lnTo>
                  <a:lnTo>
                    <a:pt x="1748141" y="753109"/>
                  </a:lnTo>
                  <a:lnTo>
                    <a:pt x="1748071" y="754379"/>
                  </a:lnTo>
                  <a:lnTo>
                    <a:pt x="1737715" y="796289"/>
                  </a:lnTo>
                  <a:lnTo>
                    <a:pt x="1716506" y="830579"/>
                  </a:lnTo>
                  <a:lnTo>
                    <a:pt x="1686534" y="858519"/>
                  </a:lnTo>
                  <a:lnTo>
                    <a:pt x="1649831" y="876300"/>
                  </a:lnTo>
                  <a:lnTo>
                    <a:pt x="1622399" y="881379"/>
                  </a:lnTo>
                  <a:lnTo>
                    <a:pt x="1692558" y="881379"/>
                  </a:lnTo>
                  <a:lnTo>
                    <a:pt x="1724380" y="855979"/>
                  </a:lnTo>
                  <a:lnTo>
                    <a:pt x="1752320" y="817879"/>
                  </a:lnTo>
                  <a:lnTo>
                    <a:pt x="1768449" y="773429"/>
                  </a:lnTo>
                  <a:lnTo>
                    <a:pt x="1771624" y="162559"/>
                  </a:lnTo>
                  <a:lnTo>
                    <a:pt x="1770921" y="151129"/>
                  </a:lnTo>
                  <a:lnTo>
                    <a:pt x="1770843" y="149859"/>
                  </a:lnTo>
                  <a:lnTo>
                    <a:pt x="1770764" y="148589"/>
                  </a:lnTo>
                  <a:lnTo>
                    <a:pt x="1770686" y="147319"/>
                  </a:lnTo>
                  <a:lnTo>
                    <a:pt x="1770608" y="146050"/>
                  </a:lnTo>
                  <a:lnTo>
                    <a:pt x="1768068" y="129539"/>
                  </a:lnTo>
                  <a:lnTo>
                    <a:pt x="1751431" y="85089"/>
                  </a:lnTo>
                  <a:lnTo>
                    <a:pt x="1723110" y="46989"/>
                  </a:lnTo>
                  <a:lnTo>
                    <a:pt x="1698853" y="27939"/>
                  </a:lnTo>
                  <a:lnTo>
                    <a:pt x="1691088" y="22859"/>
                  </a:lnTo>
                  <a:close/>
                </a:path>
                <a:path w="1771650" h="904239">
                  <a:moveTo>
                    <a:pt x="1608175" y="30479"/>
                  </a:moveTo>
                  <a:lnTo>
                    <a:pt x="150482" y="30479"/>
                  </a:lnTo>
                  <a:lnTo>
                    <a:pt x="124498" y="35559"/>
                  </a:lnTo>
                  <a:lnTo>
                    <a:pt x="89611" y="53339"/>
                  </a:lnTo>
                  <a:lnTo>
                    <a:pt x="53454" y="88900"/>
                  </a:lnTo>
                  <a:lnTo>
                    <a:pt x="36576" y="123189"/>
                  </a:lnTo>
                  <a:lnTo>
                    <a:pt x="30522" y="162559"/>
                  </a:lnTo>
                  <a:lnTo>
                    <a:pt x="30559" y="742950"/>
                  </a:lnTo>
                  <a:lnTo>
                    <a:pt x="40640" y="792479"/>
                  </a:lnTo>
                  <a:lnTo>
                    <a:pt x="60540" y="825500"/>
                  </a:lnTo>
                  <a:lnTo>
                    <a:pt x="99606" y="858519"/>
                  </a:lnTo>
                  <a:lnTo>
                    <a:pt x="149339" y="873759"/>
                  </a:lnTo>
                  <a:lnTo>
                    <a:pt x="1621256" y="873759"/>
                  </a:lnTo>
                  <a:lnTo>
                    <a:pt x="1634464" y="872489"/>
                  </a:lnTo>
                  <a:lnTo>
                    <a:pt x="1647164" y="868679"/>
                  </a:lnTo>
                  <a:lnTo>
                    <a:pt x="1655292" y="866139"/>
                  </a:lnTo>
                  <a:lnTo>
                    <a:pt x="149733" y="866139"/>
                  </a:lnTo>
                  <a:lnTo>
                    <a:pt x="125234" y="861059"/>
                  </a:lnTo>
                  <a:lnTo>
                    <a:pt x="82969" y="836929"/>
                  </a:lnTo>
                  <a:lnTo>
                    <a:pt x="52730" y="800100"/>
                  </a:lnTo>
                  <a:lnTo>
                    <a:pt x="38620" y="753109"/>
                  </a:lnTo>
                  <a:lnTo>
                    <a:pt x="38141" y="162559"/>
                  </a:lnTo>
                  <a:lnTo>
                    <a:pt x="38744" y="151129"/>
                  </a:lnTo>
                  <a:lnTo>
                    <a:pt x="38811" y="149859"/>
                  </a:lnTo>
                  <a:lnTo>
                    <a:pt x="53619" y="102869"/>
                  </a:lnTo>
                  <a:lnTo>
                    <a:pt x="84467" y="66039"/>
                  </a:lnTo>
                  <a:lnTo>
                    <a:pt x="127127" y="43179"/>
                  </a:lnTo>
                  <a:lnTo>
                    <a:pt x="151637" y="38100"/>
                  </a:lnTo>
                  <a:lnTo>
                    <a:pt x="1652329" y="38100"/>
                  </a:lnTo>
                  <a:lnTo>
                    <a:pt x="1648307" y="36829"/>
                  </a:lnTo>
                  <a:lnTo>
                    <a:pt x="1635480" y="33019"/>
                  </a:lnTo>
                  <a:lnTo>
                    <a:pt x="1608175" y="30479"/>
                  </a:lnTo>
                  <a:close/>
                </a:path>
                <a:path w="1771650" h="904239">
                  <a:moveTo>
                    <a:pt x="1652329" y="38100"/>
                  </a:moveTo>
                  <a:lnTo>
                    <a:pt x="1608175" y="38100"/>
                  </a:lnTo>
                  <a:lnTo>
                    <a:pt x="1622018" y="39369"/>
                  </a:lnTo>
                  <a:lnTo>
                    <a:pt x="1634337" y="40639"/>
                  </a:lnTo>
                  <a:lnTo>
                    <a:pt x="1678914" y="59689"/>
                  </a:lnTo>
                  <a:lnTo>
                    <a:pt x="1712569" y="93979"/>
                  </a:lnTo>
                  <a:lnTo>
                    <a:pt x="1731111" y="139700"/>
                  </a:lnTo>
                  <a:lnTo>
                    <a:pt x="1733473" y="162559"/>
                  </a:lnTo>
                  <a:lnTo>
                    <a:pt x="1733455" y="742950"/>
                  </a:lnTo>
                  <a:lnTo>
                    <a:pt x="1732901" y="753109"/>
                  </a:lnTo>
                  <a:lnTo>
                    <a:pt x="1732831" y="754379"/>
                  </a:lnTo>
                  <a:lnTo>
                    <a:pt x="1718030" y="802639"/>
                  </a:lnTo>
                  <a:lnTo>
                    <a:pt x="1687169" y="838200"/>
                  </a:lnTo>
                  <a:lnTo>
                    <a:pt x="1644624" y="861059"/>
                  </a:lnTo>
                  <a:lnTo>
                    <a:pt x="1620113" y="866139"/>
                  </a:lnTo>
                  <a:lnTo>
                    <a:pt x="1655292" y="866139"/>
                  </a:lnTo>
                  <a:lnTo>
                    <a:pt x="1692376" y="844550"/>
                  </a:lnTo>
                  <a:lnTo>
                    <a:pt x="1724888" y="805179"/>
                  </a:lnTo>
                  <a:lnTo>
                    <a:pt x="1738350" y="768350"/>
                  </a:lnTo>
                  <a:lnTo>
                    <a:pt x="1741086" y="162559"/>
                  </a:lnTo>
                  <a:lnTo>
                    <a:pt x="1740567" y="151129"/>
                  </a:lnTo>
                  <a:lnTo>
                    <a:pt x="1740509" y="149859"/>
                  </a:lnTo>
                  <a:lnTo>
                    <a:pt x="1730984" y="111759"/>
                  </a:lnTo>
                  <a:lnTo>
                    <a:pt x="1711172" y="78739"/>
                  </a:lnTo>
                  <a:lnTo>
                    <a:pt x="1672056" y="46989"/>
                  </a:lnTo>
                  <a:lnTo>
                    <a:pt x="1660372" y="40639"/>
                  </a:lnTo>
                  <a:lnTo>
                    <a:pt x="1652329" y="381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2639060" y="5002528"/>
            <a:ext cx="2654300" cy="580390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spc="-10" dirty="0">
                <a:solidFill>
                  <a:srgbClr val="FFFFFF"/>
                </a:solidFill>
                <a:latin typeface="Arial MT"/>
                <a:cs typeface="Arial MT"/>
              </a:rPr>
              <a:t>Pemantauan</a:t>
            </a:r>
            <a:endParaRPr sz="3600">
              <a:latin typeface="Arial MT"/>
              <a:cs typeface="Arial MT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4234940" y="3188206"/>
            <a:ext cx="732790" cy="948690"/>
          </a:xfrm>
          <a:custGeom>
            <a:avLst/>
            <a:gdLst/>
            <a:ahLst/>
            <a:cxnLst/>
            <a:rect l="l" t="t" r="r" b="b"/>
            <a:pathLst>
              <a:path w="366394" h="474344">
                <a:moveTo>
                  <a:pt x="347333" y="16703"/>
                </a:moveTo>
                <a:lnTo>
                  <a:pt x="306070" y="45720"/>
                </a:lnTo>
                <a:lnTo>
                  <a:pt x="253111" y="98806"/>
                </a:lnTo>
                <a:lnTo>
                  <a:pt x="203073" y="154559"/>
                </a:lnTo>
                <a:lnTo>
                  <a:pt x="155956" y="212851"/>
                </a:lnTo>
                <a:lnTo>
                  <a:pt x="112141" y="273558"/>
                </a:lnTo>
                <a:lnTo>
                  <a:pt x="71374" y="336550"/>
                </a:lnTo>
                <a:lnTo>
                  <a:pt x="33909" y="401574"/>
                </a:lnTo>
                <a:lnTo>
                  <a:pt x="0" y="468503"/>
                </a:lnTo>
                <a:lnTo>
                  <a:pt x="11430" y="474091"/>
                </a:lnTo>
                <a:lnTo>
                  <a:pt x="27940" y="440436"/>
                </a:lnTo>
                <a:lnTo>
                  <a:pt x="45212" y="407416"/>
                </a:lnTo>
                <a:lnTo>
                  <a:pt x="82296" y="343027"/>
                </a:lnTo>
                <a:lnTo>
                  <a:pt x="122681" y="280543"/>
                </a:lnTo>
                <a:lnTo>
                  <a:pt x="166243" y="220345"/>
                </a:lnTo>
                <a:lnTo>
                  <a:pt x="212852" y="162687"/>
                </a:lnTo>
                <a:lnTo>
                  <a:pt x="262509" y="107315"/>
                </a:lnTo>
                <a:lnTo>
                  <a:pt x="314960" y="54737"/>
                </a:lnTo>
                <a:lnTo>
                  <a:pt x="343383" y="28587"/>
                </a:lnTo>
                <a:lnTo>
                  <a:pt x="347333" y="16703"/>
                </a:lnTo>
                <a:close/>
              </a:path>
              <a:path w="366394" h="474344">
                <a:moveTo>
                  <a:pt x="364963" y="3556"/>
                </a:moveTo>
                <a:lnTo>
                  <a:pt x="352552" y="3556"/>
                </a:lnTo>
                <a:lnTo>
                  <a:pt x="360934" y="13081"/>
                </a:lnTo>
                <a:lnTo>
                  <a:pt x="343383" y="28587"/>
                </a:lnTo>
                <a:lnTo>
                  <a:pt x="322961" y="90043"/>
                </a:lnTo>
                <a:lnTo>
                  <a:pt x="321818" y="93345"/>
                </a:lnTo>
                <a:lnTo>
                  <a:pt x="323596" y="97028"/>
                </a:lnTo>
                <a:lnTo>
                  <a:pt x="327025" y="98044"/>
                </a:lnTo>
                <a:lnTo>
                  <a:pt x="330327" y="99187"/>
                </a:lnTo>
                <a:lnTo>
                  <a:pt x="333883" y="97409"/>
                </a:lnTo>
                <a:lnTo>
                  <a:pt x="364963" y="3556"/>
                </a:lnTo>
                <a:close/>
              </a:path>
              <a:path w="366394" h="474344">
                <a:moveTo>
                  <a:pt x="366141" y="0"/>
                </a:moveTo>
                <a:lnTo>
                  <a:pt x="268986" y="19176"/>
                </a:lnTo>
                <a:lnTo>
                  <a:pt x="265556" y="19812"/>
                </a:lnTo>
                <a:lnTo>
                  <a:pt x="263271" y="23113"/>
                </a:lnTo>
                <a:lnTo>
                  <a:pt x="263906" y="26543"/>
                </a:lnTo>
                <a:lnTo>
                  <a:pt x="264555" y="29463"/>
                </a:lnTo>
                <a:lnTo>
                  <a:pt x="264668" y="29972"/>
                </a:lnTo>
                <a:lnTo>
                  <a:pt x="267970" y="32258"/>
                </a:lnTo>
                <a:lnTo>
                  <a:pt x="271399" y="31623"/>
                </a:lnTo>
                <a:lnTo>
                  <a:pt x="334743" y="19176"/>
                </a:lnTo>
                <a:lnTo>
                  <a:pt x="352552" y="3556"/>
                </a:lnTo>
                <a:lnTo>
                  <a:pt x="364963" y="3556"/>
                </a:lnTo>
                <a:lnTo>
                  <a:pt x="366141" y="0"/>
                </a:lnTo>
                <a:close/>
              </a:path>
              <a:path w="366394" h="474344">
                <a:moveTo>
                  <a:pt x="355010" y="6350"/>
                </a:moveTo>
                <a:lnTo>
                  <a:pt x="350774" y="6350"/>
                </a:lnTo>
                <a:lnTo>
                  <a:pt x="358013" y="14605"/>
                </a:lnTo>
                <a:lnTo>
                  <a:pt x="347333" y="16703"/>
                </a:lnTo>
                <a:lnTo>
                  <a:pt x="343383" y="28587"/>
                </a:lnTo>
                <a:lnTo>
                  <a:pt x="360934" y="13081"/>
                </a:lnTo>
                <a:lnTo>
                  <a:pt x="355010" y="6350"/>
                </a:lnTo>
                <a:close/>
              </a:path>
              <a:path w="366394" h="474344">
                <a:moveTo>
                  <a:pt x="352552" y="3556"/>
                </a:moveTo>
                <a:lnTo>
                  <a:pt x="334768" y="19176"/>
                </a:lnTo>
                <a:lnTo>
                  <a:pt x="347333" y="16703"/>
                </a:lnTo>
                <a:lnTo>
                  <a:pt x="350774" y="6350"/>
                </a:lnTo>
                <a:lnTo>
                  <a:pt x="355010" y="6350"/>
                </a:lnTo>
                <a:lnTo>
                  <a:pt x="352552" y="3556"/>
                </a:lnTo>
                <a:close/>
              </a:path>
              <a:path w="366394" h="474344">
                <a:moveTo>
                  <a:pt x="350774" y="6350"/>
                </a:moveTo>
                <a:lnTo>
                  <a:pt x="347333" y="16703"/>
                </a:lnTo>
                <a:lnTo>
                  <a:pt x="358013" y="14605"/>
                </a:lnTo>
                <a:lnTo>
                  <a:pt x="350774" y="6350"/>
                </a:lnTo>
                <a:close/>
              </a:path>
            </a:pathLst>
          </a:custGeom>
          <a:solidFill>
            <a:srgbClr val="84ACB6"/>
          </a:solidFill>
        </p:spPr>
        <p:txBody>
          <a:bodyPr wrap="square" lIns="0" tIns="0" rIns="0" bIns="0" rtlCol="0"/>
          <a:lstStyle/>
          <a:p>
            <a:endParaRPr sz="3600"/>
          </a:p>
        </p:txBody>
      </p:sp>
      <p:sp>
        <p:nvSpPr>
          <p:cNvPr id="29" name="object 29"/>
          <p:cNvSpPr txBox="1"/>
          <p:nvPr/>
        </p:nvSpPr>
        <p:spPr>
          <a:xfrm>
            <a:off x="11751818" y="2300096"/>
            <a:ext cx="5200650" cy="2980055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4800" dirty="0">
                <a:latin typeface="Arial MT"/>
                <a:cs typeface="Arial MT"/>
              </a:rPr>
              <a:t>HIRAC</a:t>
            </a:r>
            <a:r>
              <a:rPr sz="4800" spc="20" dirty="0">
                <a:latin typeface="Arial MT"/>
                <a:cs typeface="Arial MT"/>
              </a:rPr>
              <a:t> </a:t>
            </a:r>
            <a:r>
              <a:rPr sz="4800" spc="-10" dirty="0">
                <a:latin typeface="Arial MT"/>
                <a:cs typeface="Arial MT"/>
              </a:rPr>
              <a:t>(Identifikasi </a:t>
            </a:r>
            <a:r>
              <a:rPr sz="4800" dirty="0">
                <a:latin typeface="Arial MT"/>
                <a:cs typeface="Arial MT"/>
              </a:rPr>
              <a:t>Bahaya,</a:t>
            </a:r>
            <a:r>
              <a:rPr sz="4800" spc="-60" dirty="0">
                <a:latin typeface="Arial MT"/>
                <a:cs typeface="Arial MT"/>
              </a:rPr>
              <a:t> </a:t>
            </a:r>
            <a:r>
              <a:rPr sz="4800" spc="-10" dirty="0">
                <a:latin typeface="Arial MT"/>
                <a:cs typeface="Arial MT"/>
              </a:rPr>
              <a:t>Penilaian </a:t>
            </a:r>
            <a:r>
              <a:rPr sz="4800" dirty="0">
                <a:latin typeface="Arial MT"/>
                <a:cs typeface="Arial MT"/>
              </a:rPr>
              <a:t>Risiko</a:t>
            </a:r>
            <a:r>
              <a:rPr sz="4800" spc="-75" dirty="0">
                <a:latin typeface="Arial MT"/>
                <a:cs typeface="Arial MT"/>
              </a:rPr>
              <a:t> </a:t>
            </a:r>
            <a:r>
              <a:rPr sz="4800" spc="-25" dirty="0">
                <a:latin typeface="Arial MT"/>
                <a:cs typeface="Arial MT"/>
              </a:rPr>
              <a:t>dan </a:t>
            </a:r>
            <a:r>
              <a:rPr sz="4800" spc="-10" dirty="0">
                <a:latin typeface="Arial MT"/>
                <a:cs typeface="Arial MT"/>
              </a:rPr>
              <a:t>Pengendalian)</a:t>
            </a:r>
            <a:endParaRPr sz="4800">
              <a:latin typeface="Arial MT"/>
              <a:cs typeface="Arial MT"/>
            </a:endParaRPr>
          </a:p>
        </p:txBody>
      </p:sp>
      <p:pic>
        <p:nvPicPr>
          <p:cNvPr id="30" name="object 3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97000" y="5200522"/>
            <a:ext cx="523874" cy="1190624"/>
          </a:xfrm>
          <a:prstGeom prst="rect">
            <a:avLst/>
          </a:prstGeom>
        </p:spPr>
      </p:pic>
      <p:sp>
        <p:nvSpPr>
          <p:cNvPr id="31" name="object 31"/>
          <p:cNvSpPr txBox="1"/>
          <p:nvPr/>
        </p:nvSpPr>
        <p:spPr>
          <a:xfrm>
            <a:off x="11751818" y="6403846"/>
            <a:ext cx="5307330" cy="1510030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800" dirty="0">
                <a:latin typeface="Arial MT"/>
                <a:cs typeface="Arial MT"/>
              </a:rPr>
              <a:t>Proses</a:t>
            </a:r>
            <a:r>
              <a:rPr sz="4800" spc="5" dirty="0">
                <a:latin typeface="Arial MT"/>
                <a:cs typeface="Arial MT"/>
              </a:rPr>
              <a:t> </a:t>
            </a:r>
            <a:r>
              <a:rPr sz="4800" spc="-10" dirty="0">
                <a:latin typeface="Arial MT"/>
                <a:cs typeface="Arial MT"/>
              </a:rPr>
              <a:t>Manajemen</a:t>
            </a:r>
            <a:endParaRPr sz="48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4800" dirty="0">
                <a:latin typeface="Arial MT"/>
                <a:cs typeface="Arial MT"/>
              </a:rPr>
              <a:t>Bahaya</a:t>
            </a:r>
            <a:r>
              <a:rPr sz="4800" spc="-70" dirty="0">
                <a:latin typeface="Arial MT"/>
                <a:cs typeface="Arial MT"/>
              </a:rPr>
              <a:t> </a:t>
            </a:r>
            <a:r>
              <a:rPr sz="4800" dirty="0">
                <a:latin typeface="Arial MT"/>
                <a:cs typeface="Arial MT"/>
              </a:rPr>
              <a:t>dan</a:t>
            </a:r>
            <a:r>
              <a:rPr sz="4800" spc="-60" dirty="0">
                <a:latin typeface="Arial MT"/>
                <a:cs typeface="Arial MT"/>
              </a:rPr>
              <a:t> </a:t>
            </a:r>
            <a:r>
              <a:rPr sz="4800" spc="-10" dirty="0">
                <a:latin typeface="Arial MT"/>
                <a:cs typeface="Arial MT"/>
              </a:rPr>
              <a:t>Risiko</a:t>
            </a:r>
            <a:endParaRPr sz="4800">
              <a:latin typeface="Arial MT"/>
              <a:cs typeface="Arial MT"/>
            </a:endParaRPr>
          </a:p>
        </p:txBody>
      </p:sp>
      <p:sp>
        <p:nvSpPr>
          <p:cNvPr id="33" name="object 33"/>
          <p:cNvSpPr txBox="1">
            <a:spLocks noGrp="1"/>
          </p:cNvSpPr>
          <p:nvPr>
            <p:ph type="ftr" sz="quarter" idx="5"/>
          </p:nvPr>
        </p:nvSpPr>
        <p:spPr>
          <a:xfrm>
            <a:off x="407034" y="9950624"/>
            <a:ext cx="12256770" cy="26098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600" spc="-10" dirty="0"/>
              <a:t>INTERNAL.</a:t>
            </a:r>
            <a:r>
              <a:rPr sz="1600" spc="-60" dirty="0"/>
              <a:t> </a:t>
            </a:r>
            <a:r>
              <a:rPr sz="1600" dirty="0"/>
              <a:t>This</a:t>
            </a:r>
            <a:r>
              <a:rPr sz="1600" spc="40" dirty="0"/>
              <a:t> </a:t>
            </a:r>
            <a:r>
              <a:rPr sz="1600" spc="-10" dirty="0"/>
              <a:t>information</a:t>
            </a:r>
            <a:r>
              <a:rPr sz="1600" spc="-5" dirty="0"/>
              <a:t> </a:t>
            </a:r>
            <a:r>
              <a:rPr sz="1600" dirty="0"/>
              <a:t>is</a:t>
            </a:r>
            <a:r>
              <a:rPr sz="1600" spc="40" dirty="0"/>
              <a:t> </a:t>
            </a:r>
            <a:r>
              <a:rPr sz="1600" spc="-10" dirty="0"/>
              <a:t>accessible</a:t>
            </a:r>
            <a:r>
              <a:rPr sz="1600" spc="-55" dirty="0"/>
              <a:t> </a:t>
            </a:r>
            <a:r>
              <a:rPr sz="1600" dirty="0"/>
              <a:t>to</a:t>
            </a:r>
            <a:r>
              <a:rPr sz="1600" spc="-10" dirty="0"/>
              <a:t> </a:t>
            </a:r>
            <a:r>
              <a:rPr sz="1600" dirty="0"/>
              <a:t>ADB</a:t>
            </a:r>
            <a:r>
              <a:rPr sz="1600" spc="-25" dirty="0"/>
              <a:t> </a:t>
            </a:r>
            <a:r>
              <a:rPr sz="1600" spc="-10" dirty="0"/>
              <a:t>Management</a:t>
            </a:r>
            <a:r>
              <a:rPr sz="1600" spc="15" dirty="0"/>
              <a:t> </a:t>
            </a:r>
            <a:r>
              <a:rPr sz="1600" dirty="0"/>
              <a:t>and</a:t>
            </a:r>
            <a:r>
              <a:rPr sz="1600" spc="-5" dirty="0"/>
              <a:t> </a:t>
            </a:r>
            <a:r>
              <a:rPr sz="1600" dirty="0"/>
              <a:t>staff.</a:t>
            </a:r>
            <a:r>
              <a:rPr sz="1600" spc="-60" dirty="0"/>
              <a:t> </a:t>
            </a:r>
            <a:r>
              <a:rPr sz="1600" dirty="0"/>
              <a:t>It</a:t>
            </a:r>
            <a:r>
              <a:rPr sz="1600" spc="15" dirty="0"/>
              <a:t> </a:t>
            </a:r>
            <a:r>
              <a:rPr sz="1600" dirty="0"/>
              <a:t>may</a:t>
            </a:r>
            <a:r>
              <a:rPr sz="1600" spc="65" dirty="0"/>
              <a:t> </a:t>
            </a:r>
            <a:r>
              <a:rPr sz="1600" dirty="0"/>
              <a:t>be</a:t>
            </a:r>
            <a:r>
              <a:rPr sz="1600" spc="20" dirty="0"/>
              <a:t> </a:t>
            </a:r>
            <a:r>
              <a:rPr sz="1600" spc="-10" dirty="0"/>
              <a:t>shared</a:t>
            </a:r>
            <a:r>
              <a:rPr sz="1600" spc="-5" dirty="0"/>
              <a:t> </a:t>
            </a:r>
            <a:r>
              <a:rPr sz="1600" dirty="0"/>
              <a:t>outside</a:t>
            </a:r>
            <a:r>
              <a:rPr sz="1600" spc="20" dirty="0"/>
              <a:t> </a:t>
            </a:r>
            <a:r>
              <a:rPr sz="1600" spc="-10" dirty="0"/>
              <a:t>ADB</a:t>
            </a:r>
            <a:r>
              <a:rPr sz="1600" spc="-25" dirty="0"/>
              <a:t> </a:t>
            </a:r>
            <a:r>
              <a:rPr sz="1600" dirty="0"/>
              <a:t>with</a:t>
            </a:r>
            <a:r>
              <a:rPr sz="1600" spc="-10" dirty="0"/>
              <a:t> </a:t>
            </a:r>
            <a:r>
              <a:rPr sz="1600" dirty="0"/>
              <a:t>appropriate</a:t>
            </a:r>
            <a:r>
              <a:rPr sz="1600" spc="15" dirty="0"/>
              <a:t> </a:t>
            </a:r>
            <a:r>
              <a:rPr sz="1600" spc="-10" dirty="0"/>
              <a:t>permissio</a:t>
            </a:r>
            <a:r>
              <a:rPr sz="1600" spc="-25" dirty="0"/>
              <a:t>n.</a:t>
            </a:r>
            <a:endParaRPr sz="1600" spc="-25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3352798" y="4038600"/>
            <a:ext cx="3962400" cy="523875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935450" y="8820150"/>
            <a:ext cx="933450" cy="93345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327726" y="122324"/>
            <a:ext cx="1323340" cy="1244600"/>
            <a:chOff x="163863" y="61162"/>
            <a:chExt cx="661670" cy="622300"/>
          </a:xfrm>
        </p:grpSpPr>
        <p:sp>
          <p:nvSpPr>
            <p:cNvPr id="5" name="object 5"/>
            <p:cNvSpPr/>
            <p:nvPr/>
          </p:nvSpPr>
          <p:spPr>
            <a:xfrm>
              <a:off x="474732" y="423599"/>
              <a:ext cx="300990" cy="259715"/>
            </a:xfrm>
            <a:custGeom>
              <a:avLst/>
              <a:gdLst/>
              <a:ahLst/>
              <a:cxnLst/>
              <a:rect l="l" t="t" r="r" b="b"/>
              <a:pathLst>
                <a:path w="300990" h="259715">
                  <a:moveTo>
                    <a:pt x="160735" y="0"/>
                  </a:moveTo>
                  <a:lnTo>
                    <a:pt x="50881" y="2832"/>
                  </a:lnTo>
                  <a:lnTo>
                    <a:pt x="0" y="6582"/>
                  </a:lnTo>
                  <a:lnTo>
                    <a:pt x="148881" y="65376"/>
                  </a:lnTo>
                  <a:lnTo>
                    <a:pt x="186551" y="150111"/>
                  </a:lnTo>
                  <a:lnTo>
                    <a:pt x="168475" y="226266"/>
                  </a:lnTo>
                  <a:lnTo>
                    <a:pt x="150124" y="259322"/>
                  </a:lnTo>
                  <a:lnTo>
                    <a:pt x="169724" y="236354"/>
                  </a:lnTo>
                  <a:lnTo>
                    <a:pt x="214933" y="180431"/>
                  </a:lnTo>
                  <a:lnTo>
                    <a:pt x="265363" y="111028"/>
                  </a:lnTo>
                  <a:lnTo>
                    <a:pt x="300625" y="47615"/>
                  </a:lnTo>
                  <a:lnTo>
                    <a:pt x="265378" y="10717"/>
                  </a:lnTo>
                  <a:lnTo>
                    <a:pt x="160735" y="0"/>
                  </a:lnTo>
                  <a:close/>
                </a:path>
              </a:pathLst>
            </a:custGeom>
            <a:solidFill>
              <a:srgbClr val="FCB515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sp>
          <p:nvSpPr>
            <p:cNvPr id="6" name="object 6"/>
            <p:cNvSpPr/>
            <p:nvPr/>
          </p:nvSpPr>
          <p:spPr>
            <a:xfrm>
              <a:off x="163863" y="386649"/>
              <a:ext cx="303530" cy="259715"/>
            </a:xfrm>
            <a:custGeom>
              <a:avLst/>
              <a:gdLst/>
              <a:ahLst/>
              <a:cxnLst/>
              <a:rect l="l" t="t" r="r" b="b"/>
              <a:pathLst>
                <a:path w="303530" h="259715">
                  <a:moveTo>
                    <a:pt x="159552" y="0"/>
                  </a:moveTo>
                  <a:lnTo>
                    <a:pt x="50358" y="12453"/>
                  </a:lnTo>
                  <a:lnTo>
                    <a:pt x="0" y="20652"/>
                  </a:lnTo>
                  <a:lnTo>
                    <a:pt x="153557" y="66050"/>
                  </a:lnTo>
                  <a:lnTo>
                    <a:pt x="198640" y="147160"/>
                  </a:lnTo>
                  <a:lnTo>
                    <a:pt x="187425" y="224661"/>
                  </a:lnTo>
                  <a:lnTo>
                    <a:pt x="172092" y="259232"/>
                  </a:lnTo>
                  <a:lnTo>
                    <a:pt x="189588" y="234641"/>
                  </a:lnTo>
                  <a:lnTo>
                    <a:pt x="229671" y="174985"/>
                  </a:lnTo>
                  <a:lnTo>
                    <a:pt x="273736" y="101440"/>
                  </a:lnTo>
                  <a:lnTo>
                    <a:pt x="303176" y="35180"/>
                  </a:lnTo>
                  <a:lnTo>
                    <a:pt x="264765" y="1504"/>
                  </a:lnTo>
                  <a:lnTo>
                    <a:pt x="159552" y="0"/>
                  </a:lnTo>
                  <a:close/>
                </a:path>
              </a:pathLst>
            </a:custGeom>
            <a:solidFill>
              <a:srgbClr val="8DC53E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sp>
          <p:nvSpPr>
            <p:cNvPr id="7" name="object 7"/>
            <p:cNvSpPr/>
            <p:nvPr/>
          </p:nvSpPr>
          <p:spPr>
            <a:xfrm>
              <a:off x="480223" y="115278"/>
              <a:ext cx="345440" cy="286385"/>
            </a:xfrm>
            <a:custGeom>
              <a:avLst/>
              <a:gdLst/>
              <a:ahLst/>
              <a:cxnLst/>
              <a:rect l="l" t="t" r="r" b="b"/>
              <a:pathLst>
                <a:path w="345440" h="286385">
                  <a:moveTo>
                    <a:pt x="304145" y="0"/>
                  </a:moveTo>
                  <a:lnTo>
                    <a:pt x="184123" y="1117"/>
                  </a:lnTo>
                  <a:lnTo>
                    <a:pt x="58268" y="17694"/>
                  </a:lnTo>
                  <a:lnTo>
                    <a:pt x="0" y="28040"/>
                  </a:lnTo>
                  <a:lnTo>
                    <a:pt x="171371" y="73984"/>
                  </a:lnTo>
                  <a:lnTo>
                    <a:pt x="215671" y="161978"/>
                  </a:lnTo>
                  <a:lnTo>
                    <a:pt x="195988" y="247456"/>
                  </a:lnTo>
                  <a:lnTo>
                    <a:pt x="175408" y="285852"/>
                  </a:lnTo>
                  <a:lnTo>
                    <a:pt x="197517" y="258356"/>
                  </a:lnTo>
                  <a:lnTo>
                    <a:pt x="248490" y="191711"/>
                  </a:lnTo>
                  <a:lnTo>
                    <a:pt x="305298" y="109682"/>
                  </a:lnTo>
                  <a:lnTo>
                    <a:pt x="344910" y="36033"/>
                  </a:lnTo>
                  <a:lnTo>
                    <a:pt x="304145" y="0"/>
                  </a:lnTo>
                  <a:close/>
                </a:path>
              </a:pathLst>
            </a:custGeom>
            <a:solidFill>
              <a:srgbClr val="00A0CA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sp>
          <p:nvSpPr>
            <p:cNvPr id="8" name="object 8"/>
            <p:cNvSpPr/>
            <p:nvPr/>
          </p:nvSpPr>
          <p:spPr>
            <a:xfrm>
              <a:off x="177777" y="61162"/>
              <a:ext cx="304165" cy="264160"/>
            </a:xfrm>
            <a:custGeom>
              <a:avLst/>
              <a:gdLst/>
              <a:ahLst/>
              <a:cxnLst/>
              <a:rect l="l" t="t" r="r" b="b"/>
              <a:pathLst>
                <a:path w="304165" h="264160">
                  <a:moveTo>
                    <a:pt x="262758" y="0"/>
                  </a:moveTo>
                  <a:lnTo>
                    <a:pt x="157676" y="5923"/>
                  </a:lnTo>
                  <a:lnTo>
                    <a:pt x="49642" y="26079"/>
                  </a:lnTo>
                  <a:lnTo>
                    <a:pt x="0" y="37829"/>
                  </a:lnTo>
                  <a:lnTo>
                    <a:pt x="156343" y="72367"/>
                  </a:lnTo>
                  <a:lnTo>
                    <a:pt x="207199" y="150098"/>
                  </a:lnTo>
                  <a:lnTo>
                    <a:pt x="201690" y="228165"/>
                  </a:lnTo>
                  <a:lnTo>
                    <a:pt x="188938" y="263711"/>
                  </a:lnTo>
                  <a:lnTo>
                    <a:pt x="204631" y="237963"/>
                  </a:lnTo>
                  <a:lnTo>
                    <a:pt x="240337" y="175653"/>
                  </a:lnTo>
                  <a:lnTo>
                    <a:pt x="278996" y="99181"/>
                  </a:lnTo>
                  <a:lnTo>
                    <a:pt x="303545" y="30950"/>
                  </a:lnTo>
                  <a:lnTo>
                    <a:pt x="262758" y="0"/>
                  </a:lnTo>
                  <a:close/>
                </a:path>
              </a:pathLst>
            </a:custGeom>
            <a:solidFill>
              <a:srgbClr val="E9522B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5955028" y="2146934"/>
            <a:ext cx="10838180" cy="126238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sz="4000" b="1" dirty="0">
                <a:latin typeface="Arial" panose="020B0604020202020204"/>
                <a:cs typeface="Arial" panose="020B0604020202020204"/>
              </a:rPr>
              <a:t>=</a:t>
            </a:r>
            <a:r>
              <a:rPr sz="4000" b="1" spc="-40" dirty="0">
                <a:latin typeface="Arial" panose="020B0604020202020204"/>
                <a:cs typeface="Arial" panose="020B0604020202020204"/>
              </a:rPr>
              <a:t> </a:t>
            </a:r>
            <a:r>
              <a:rPr sz="4000" b="1" dirty="0">
                <a:latin typeface="Arial" panose="020B0604020202020204"/>
                <a:cs typeface="Arial" panose="020B0604020202020204"/>
              </a:rPr>
              <a:t>apapun</a:t>
            </a:r>
            <a:r>
              <a:rPr sz="4000" b="1" spc="-65" dirty="0">
                <a:latin typeface="Arial" panose="020B0604020202020204"/>
                <a:cs typeface="Arial" panose="020B0604020202020204"/>
              </a:rPr>
              <a:t> </a:t>
            </a:r>
            <a:r>
              <a:rPr sz="4000" dirty="0">
                <a:latin typeface="Arial MT"/>
                <a:cs typeface="Arial MT"/>
              </a:rPr>
              <a:t>yang</a:t>
            </a:r>
            <a:r>
              <a:rPr sz="4000" spc="-55" dirty="0">
                <a:latin typeface="Arial MT"/>
                <a:cs typeface="Arial MT"/>
              </a:rPr>
              <a:t> </a:t>
            </a:r>
            <a:r>
              <a:rPr sz="4000" dirty="0">
                <a:latin typeface="Arial MT"/>
                <a:cs typeface="Arial MT"/>
              </a:rPr>
              <a:t>berpotensi</a:t>
            </a:r>
            <a:r>
              <a:rPr sz="4000" spc="-40" dirty="0">
                <a:latin typeface="Arial MT"/>
                <a:cs typeface="Arial MT"/>
              </a:rPr>
              <a:t> </a:t>
            </a:r>
            <a:r>
              <a:rPr sz="4000" b="1" dirty="0">
                <a:latin typeface="Arial" panose="020B0604020202020204"/>
                <a:cs typeface="Arial" panose="020B0604020202020204"/>
              </a:rPr>
              <a:t>membahayakan</a:t>
            </a:r>
            <a:r>
              <a:rPr sz="4000" b="1" spc="-35" dirty="0">
                <a:latin typeface="Arial" panose="020B0604020202020204"/>
                <a:cs typeface="Arial" panose="020B0604020202020204"/>
              </a:rPr>
              <a:t> </a:t>
            </a:r>
            <a:r>
              <a:rPr sz="4000" spc="-20" dirty="0">
                <a:latin typeface="Arial MT"/>
                <a:cs typeface="Arial MT"/>
              </a:rPr>
              <a:t>diri </a:t>
            </a:r>
            <a:r>
              <a:rPr sz="4000" dirty="0">
                <a:latin typeface="Arial MT"/>
                <a:cs typeface="Arial MT"/>
              </a:rPr>
              <a:t>sendiri</a:t>
            </a:r>
            <a:r>
              <a:rPr sz="4000" spc="-40" dirty="0">
                <a:latin typeface="Arial MT"/>
                <a:cs typeface="Arial MT"/>
              </a:rPr>
              <a:t> </a:t>
            </a:r>
            <a:r>
              <a:rPr sz="4000" dirty="0">
                <a:latin typeface="Arial MT"/>
                <a:cs typeface="Arial MT"/>
              </a:rPr>
              <a:t>atau</a:t>
            </a:r>
            <a:r>
              <a:rPr sz="4000" spc="-40" dirty="0">
                <a:latin typeface="Arial MT"/>
                <a:cs typeface="Arial MT"/>
              </a:rPr>
              <a:t> </a:t>
            </a:r>
            <a:r>
              <a:rPr sz="4000" dirty="0">
                <a:latin typeface="Arial MT"/>
                <a:cs typeface="Arial MT"/>
              </a:rPr>
              <a:t>orang</a:t>
            </a:r>
            <a:r>
              <a:rPr sz="4000" spc="-40" dirty="0">
                <a:latin typeface="Arial MT"/>
                <a:cs typeface="Arial MT"/>
              </a:rPr>
              <a:t> </a:t>
            </a:r>
            <a:r>
              <a:rPr sz="4000" spc="-20" dirty="0">
                <a:latin typeface="Arial MT"/>
                <a:cs typeface="Arial MT"/>
              </a:rPr>
              <a:t>lain</a:t>
            </a:r>
            <a:endParaRPr sz="4000">
              <a:latin typeface="Arial MT"/>
              <a:cs typeface="Arial MT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002030" y="55372"/>
            <a:ext cx="16283938" cy="1104900"/>
          </a:xfrm>
          <a:prstGeom prst="rect">
            <a:avLst/>
          </a:prstGeom>
        </p:spPr>
        <p:txBody>
          <a:bodyPr vert="horz" wrap="square" lIns="0" tIns="259460" rIns="0" bIns="0" rtlCol="0">
            <a:spAutoFit/>
          </a:bodyPr>
          <a:lstStyle/>
          <a:p>
            <a:pPr marL="690245">
              <a:lnSpc>
                <a:spcPct val="100000"/>
              </a:lnSpc>
              <a:spcBef>
                <a:spcPts val="130"/>
              </a:spcBef>
            </a:pPr>
            <a:r>
              <a:rPr sz="5500" spc="-10" dirty="0"/>
              <a:t>Bahaya</a:t>
            </a:r>
            <a:endParaRPr sz="5500"/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5274" y="1923720"/>
            <a:ext cx="4753248" cy="1705380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1856104" y="2314448"/>
            <a:ext cx="2837180" cy="87884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5500" b="1" spc="-85" dirty="0">
                <a:latin typeface="Tahoma" panose="020B0604030504040204"/>
                <a:cs typeface="Tahoma" panose="020B0604030504040204"/>
              </a:rPr>
              <a:t>BAHAYA</a:t>
            </a:r>
            <a:endParaRPr sz="55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ftr" sz="quarter" idx="5"/>
          </p:nvPr>
        </p:nvSpPr>
        <p:spPr>
          <a:xfrm>
            <a:off x="407034" y="9950624"/>
            <a:ext cx="12256770" cy="26098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600" spc="-10" dirty="0"/>
              <a:t>INTERNAL.</a:t>
            </a:r>
            <a:r>
              <a:rPr sz="1600" spc="-60" dirty="0"/>
              <a:t> </a:t>
            </a:r>
            <a:r>
              <a:rPr sz="1600" dirty="0"/>
              <a:t>This</a:t>
            </a:r>
            <a:r>
              <a:rPr sz="1600" spc="40" dirty="0"/>
              <a:t> </a:t>
            </a:r>
            <a:r>
              <a:rPr sz="1600" spc="-10" dirty="0"/>
              <a:t>information</a:t>
            </a:r>
            <a:r>
              <a:rPr sz="1600" spc="-5" dirty="0"/>
              <a:t> </a:t>
            </a:r>
            <a:r>
              <a:rPr sz="1600" dirty="0"/>
              <a:t>is</a:t>
            </a:r>
            <a:r>
              <a:rPr sz="1600" spc="40" dirty="0"/>
              <a:t> </a:t>
            </a:r>
            <a:r>
              <a:rPr sz="1600" spc="-10" dirty="0"/>
              <a:t>accessible</a:t>
            </a:r>
            <a:r>
              <a:rPr sz="1600" spc="-55" dirty="0"/>
              <a:t> </a:t>
            </a:r>
            <a:r>
              <a:rPr sz="1600" dirty="0"/>
              <a:t>to</a:t>
            </a:r>
            <a:r>
              <a:rPr sz="1600" spc="-10" dirty="0"/>
              <a:t> </a:t>
            </a:r>
            <a:r>
              <a:rPr sz="1600" dirty="0"/>
              <a:t>ADB</a:t>
            </a:r>
            <a:r>
              <a:rPr sz="1600" spc="-25" dirty="0"/>
              <a:t> </a:t>
            </a:r>
            <a:r>
              <a:rPr sz="1600" spc="-10" dirty="0"/>
              <a:t>Management</a:t>
            </a:r>
            <a:r>
              <a:rPr sz="1600" spc="15" dirty="0"/>
              <a:t> </a:t>
            </a:r>
            <a:r>
              <a:rPr sz="1600" dirty="0"/>
              <a:t>and</a:t>
            </a:r>
            <a:r>
              <a:rPr sz="1600" spc="-5" dirty="0"/>
              <a:t> </a:t>
            </a:r>
            <a:r>
              <a:rPr sz="1600" dirty="0"/>
              <a:t>staff.</a:t>
            </a:r>
            <a:r>
              <a:rPr sz="1600" spc="-60" dirty="0"/>
              <a:t> </a:t>
            </a:r>
            <a:r>
              <a:rPr sz="1600" dirty="0"/>
              <a:t>It</a:t>
            </a:r>
            <a:r>
              <a:rPr sz="1600" spc="15" dirty="0"/>
              <a:t> </a:t>
            </a:r>
            <a:r>
              <a:rPr sz="1600" dirty="0"/>
              <a:t>may</a:t>
            </a:r>
            <a:r>
              <a:rPr sz="1600" spc="65" dirty="0"/>
              <a:t> </a:t>
            </a:r>
            <a:r>
              <a:rPr sz="1600" dirty="0"/>
              <a:t>be</a:t>
            </a:r>
            <a:r>
              <a:rPr sz="1600" spc="20" dirty="0"/>
              <a:t> </a:t>
            </a:r>
            <a:r>
              <a:rPr sz="1600" spc="-10" dirty="0"/>
              <a:t>shared</a:t>
            </a:r>
            <a:r>
              <a:rPr sz="1600" spc="-5" dirty="0"/>
              <a:t> </a:t>
            </a:r>
            <a:r>
              <a:rPr sz="1600" dirty="0"/>
              <a:t>outside</a:t>
            </a:r>
            <a:r>
              <a:rPr sz="1600" spc="20" dirty="0"/>
              <a:t> </a:t>
            </a:r>
            <a:r>
              <a:rPr sz="1600" spc="-10" dirty="0"/>
              <a:t>ADB</a:t>
            </a:r>
            <a:r>
              <a:rPr sz="1600" spc="-25" dirty="0"/>
              <a:t> </a:t>
            </a:r>
            <a:r>
              <a:rPr sz="1600" dirty="0"/>
              <a:t>with</a:t>
            </a:r>
            <a:r>
              <a:rPr sz="1600" spc="-10" dirty="0"/>
              <a:t> </a:t>
            </a:r>
            <a:r>
              <a:rPr sz="1600" dirty="0"/>
              <a:t>appropriate</a:t>
            </a:r>
            <a:r>
              <a:rPr sz="1600" spc="15" dirty="0"/>
              <a:t> </a:t>
            </a:r>
            <a:r>
              <a:rPr sz="1600" spc="-10" dirty="0"/>
              <a:t>permissio</a:t>
            </a:r>
            <a:r>
              <a:rPr sz="1600" spc="-25" dirty="0"/>
              <a:t>n.</a:t>
            </a:r>
            <a:endParaRPr sz="1600" spc="-25" dirty="0"/>
          </a:p>
        </p:txBody>
      </p:sp>
      <p:sp>
        <p:nvSpPr>
          <p:cNvPr id="13" name="object 13"/>
          <p:cNvSpPr txBox="1"/>
          <p:nvPr/>
        </p:nvSpPr>
        <p:spPr>
          <a:xfrm>
            <a:off x="6717792" y="5352288"/>
            <a:ext cx="8985250" cy="188087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000" spc="-30" dirty="0">
                <a:latin typeface="Arial MT"/>
                <a:cs typeface="Arial MT"/>
              </a:rPr>
              <a:t>Tangga</a:t>
            </a:r>
            <a:r>
              <a:rPr sz="4000" spc="-100" dirty="0">
                <a:latin typeface="Arial MT"/>
                <a:cs typeface="Arial MT"/>
              </a:rPr>
              <a:t> </a:t>
            </a:r>
            <a:r>
              <a:rPr sz="4000" dirty="0">
                <a:latin typeface="Arial MT"/>
                <a:cs typeface="Arial MT"/>
              </a:rPr>
              <a:t>berbahaya</a:t>
            </a:r>
            <a:r>
              <a:rPr sz="4000" spc="-95" dirty="0">
                <a:latin typeface="Arial MT"/>
                <a:cs typeface="Arial MT"/>
              </a:rPr>
              <a:t> </a:t>
            </a:r>
            <a:r>
              <a:rPr sz="4000" spc="-10" dirty="0">
                <a:latin typeface="Arial MT"/>
                <a:cs typeface="Arial MT"/>
              </a:rPr>
              <a:t>karena:</a:t>
            </a:r>
            <a:endParaRPr sz="40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4000" dirty="0">
                <a:latin typeface="Arial MT"/>
                <a:cs typeface="Arial MT"/>
              </a:rPr>
              <a:t>memiliki</a:t>
            </a:r>
            <a:r>
              <a:rPr sz="4000" spc="-40" dirty="0">
                <a:latin typeface="Arial MT"/>
                <a:cs typeface="Arial MT"/>
              </a:rPr>
              <a:t> </a:t>
            </a:r>
            <a:r>
              <a:rPr sz="4000" dirty="0">
                <a:latin typeface="Arial MT"/>
                <a:cs typeface="Arial MT"/>
              </a:rPr>
              <a:t>POTENSI</a:t>
            </a:r>
            <a:r>
              <a:rPr sz="4000" spc="-50" dirty="0">
                <a:latin typeface="Arial MT"/>
                <a:cs typeface="Arial MT"/>
              </a:rPr>
              <a:t> </a:t>
            </a:r>
            <a:r>
              <a:rPr sz="4000" dirty="0">
                <a:latin typeface="Arial MT"/>
                <a:cs typeface="Arial MT"/>
              </a:rPr>
              <a:t>untuk</a:t>
            </a:r>
            <a:r>
              <a:rPr sz="4000" spc="-5" dirty="0">
                <a:latin typeface="Arial MT"/>
                <a:cs typeface="Arial MT"/>
              </a:rPr>
              <a:t> </a:t>
            </a:r>
            <a:r>
              <a:rPr sz="4000" spc="-10" dirty="0">
                <a:latin typeface="Arial MT"/>
                <a:cs typeface="Arial MT"/>
              </a:rPr>
              <a:t>menyebabkan</a:t>
            </a:r>
            <a:endParaRPr sz="40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4000" dirty="0">
                <a:latin typeface="Arial MT"/>
                <a:cs typeface="Arial MT"/>
              </a:rPr>
              <a:t>KERUGIAN</a:t>
            </a:r>
            <a:r>
              <a:rPr sz="4000" spc="-40" dirty="0">
                <a:latin typeface="Arial MT"/>
                <a:cs typeface="Arial MT"/>
              </a:rPr>
              <a:t> </a:t>
            </a:r>
            <a:r>
              <a:rPr sz="4000" dirty="0">
                <a:latin typeface="Arial MT"/>
                <a:cs typeface="Arial MT"/>
              </a:rPr>
              <a:t>(Celaka,</a:t>
            </a:r>
            <a:r>
              <a:rPr sz="4000" spc="-45" dirty="0">
                <a:latin typeface="Arial MT"/>
                <a:cs typeface="Arial MT"/>
              </a:rPr>
              <a:t> </a:t>
            </a:r>
            <a:r>
              <a:rPr sz="4000" spc="-10" dirty="0">
                <a:latin typeface="Arial MT"/>
                <a:cs typeface="Arial MT"/>
              </a:rPr>
              <a:t>kerusakan)</a:t>
            </a:r>
            <a:endParaRPr sz="4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4362050"/>
            <a:ext cx="6296660" cy="5925820"/>
            <a:chOff x="0" y="2181025"/>
            <a:chExt cx="3148330" cy="2962910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295243" y="2181025"/>
              <a:ext cx="2833813" cy="62415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6224" y="2847911"/>
              <a:ext cx="2871851" cy="66198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6224" y="3533775"/>
              <a:ext cx="2871851" cy="66198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6224" y="4219575"/>
              <a:ext cx="2871851" cy="661987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935450" y="8820150"/>
            <a:ext cx="933450" cy="933450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327726" y="122324"/>
            <a:ext cx="1323340" cy="1244600"/>
            <a:chOff x="163863" y="61162"/>
            <a:chExt cx="661670" cy="622300"/>
          </a:xfrm>
        </p:grpSpPr>
        <p:sp>
          <p:nvSpPr>
            <p:cNvPr id="9" name="object 9"/>
            <p:cNvSpPr/>
            <p:nvPr/>
          </p:nvSpPr>
          <p:spPr>
            <a:xfrm>
              <a:off x="474732" y="423599"/>
              <a:ext cx="300990" cy="259715"/>
            </a:xfrm>
            <a:custGeom>
              <a:avLst/>
              <a:gdLst/>
              <a:ahLst/>
              <a:cxnLst/>
              <a:rect l="l" t="t" r="r" b="b"/>
              <a:pathLst>
                <a:path w="300990" h="259715">
                  <a:moveTo>
                    <a:pt x="160735" y="0"/>
                  </a:moveTo>
                  <a:lnTo>
                    <a:pt x="50881" y="2832"/>
                  </a:lnTo>
                  <a:lnTo>
                    <a:pt x="0" y="6582"/>
                  </a:lnTo>
                  <a:lnTo>
                    <a:pt x="148881" y="65376"/>
                  </a:lnTo>
                  <a:lnTo>
                    <a:pt x="186551" y="150111"/>
                  </a:lnTo>
                  <a:lnTo>
                    <a:pt x="168475" y="226266"/>
                  </a:lnTo>
                  <a:lnTo>
                    <a:pt x="150124" y="259322"/>
                  </a:lnTo>
                  <a:lnTo>
                    <a:pt x="169724" y="236354"/>
                  </a:lnTo>
                  <a:lnTo>
                    <a:pt x="214933" y="180431"/>
                  </a:lnTo>
                  <a:lnTo>
                    <a:pt x="265363" y="111028"/>
                  </a:lnTo>
                  <a:lnTo>
                    <a:pt x="300625" y="47615"/>
                  </a:lnTo>
                  <a:lnTo>
                    <a:pt x="265378" y="10717"/>
                  </a:lnTo>
                  <a:lnTo>
                    <a:pt x="160735" y="0"/>
                  </a:lnTo>
                  <a:close/>
                </a:path>
              </a:pathLst>
            </a:custGeom>
            <a:solidFill>
              <a:srgbClr val="FCB515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sp>
          <p:nvSpPr>
            <p:cNvPr id="10" name="object 10"/>
            <p:cNvSpPr/>
            <p:nvPr/>
          </p:nvSpPr>
          <p:spPr>
            <a:xfrm>
              <a:off x="163863" y="386649"/>
              <a:ext cx="303530" cy="259715"/>
            </a:xfrm>
            <a:custGeom>
              <a:avLst/>
              <a:gdLst/>
              <a:ahLst/>
              <a:cxnLst/>
              <a:rect l="l" t="t" r="r" b="b"/>
              <a:pathLst>
                <a:path w="303530" h="259715">
                  <a:moveTo>
                    <a:pt x="159552" y="0"/>
                  </a:moveTo>
                  <a:lnTo>
                    <a:pt x="50358" y="12453"/>
                  </a:lnTo>
                  <a:lnTo>
                    <a:pt x="0" y="20652"/>
                  </a:lnTo>
                  <a:lnTo>
                    <a:pt x="153557" y="66050"/>
                  </a:lnTo>
                  <a:lnTo>
                    <a:pt x="198640" y="147160"/>
                  </a:lnTo>
                  <a:lnTo>
                    <a:pt x="187425" y="224661"/>
                  </a:lnTo>
                  <a:lnTo>
                    <a:pt x="172092" y="259232"/>
                  </a:lnTo>
                  <a:lnTo>
                    <a:pt x="189588" y="234641"/>
                  </a:lnTo>
                  <a:lnTo>
                    <a:pt x="229671" y="174985"/>
                  </a:lnTo>
                  <a:lnTo>
                    <a:pt x="273736" y="101440"/>
                  </a:lnTo>
                  <a:lnTo>
                    <a:pt x="303176" y="35180"/>
                  </a:lnTo>
                  <a:lnTo>
                    <a:pt x="264765" y="1504"/>
                  </a:lnTo>
                  <a:lnTo>
                    <a:pt x="159552" y="0"/>
                  </a:lnTo>
                  <a:close/>
                </a:path>
              </a:pathLst>
            </a:custGeom>
            <a:solidFill>
              <a:srgbClr val="8DC53E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sp>
          <p:nvSpPr>
            <p:cNvPr id="11" name="object 11"/>
            <p:cNvSpPr/>
            <p:nvPr/>
          </p:nvSpPr>
          <p:spPr>
            <a:xfrm>
              <a:off x="480223" y="115278"/>
              <a:ext cx="345440" cy="286385"/>
            </a:xfrm>
            <a:custGeom>
              <a:avLst/>
              <a:gdLst/>
              <a:ahLst/>
              <a:cxnLst/>
              <a:rect l="l" t="t" r="r" b="b"/>
              <a:pathLst>
                <a:path w="345440" h="286385">
                  <a:moveTo>
                    <a:pt x="304145" y="0"/>
                  </a:moveTo>
                  <a:lnTo>
                    <a:pt x="184123" y="1117"/>
                  </a:lnTo>
                  <a:lnTo>
                    <a:pt x="58268" y="17694"/>
                  </a:lnTo>
                  <a:lnTo>
                    <a:pt x="0" y="28040"/>
                  </a:lnTo>
                  <a:lnTo>
                    <a:pt x="171371" y="73984"/>
                  </a:lnTo>
                  <a:lnTo>
                    <a:pt x="215671" y="161978"/>
                  </a:lnTo>
                  <a:lnTo>
                    <a:pt x="195988" y="247456"/>
                  </a:lnTo>
                  <a:lnTo>
                    <a:pt x="175408" y="285852"/>
                  </a:lnTo>
                  <a:lnTo>
                    <a:pt x="197517" y="258356"/>
                  </a:lnTo>
                  <a:lnTo>
                    <a:pt x="248490" y="191711"/>
                  </a:lnTo>
                  <a:lnTo>
                    <a:pt x="305298" y="109682"/>
                  </a:lnTo>
                  <a:lnTo>
                    <a:pt x="344910" y="36033"/>
                  </a:lnTo>
                  <a:lnTo>
                    <a:pt x="304145" y="0"/>
                  </a:lnTo>
                  <a:close/>
                </a:path>
              </a:pathLst>
            </a:custGeom>
            <a:solidFill>
              <a:srgbClr val="00A0CA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sp>
          <p:nvSpPr>
            <p:cNvPr id="12" name="object 12"/>
            <p:cNvSpPr/>
            <p:nvPr/>
          </p:nvSpPr>
          <p:spPr>
            <a:xfrm>
              <a:off x="177777" y="61162"/>
              <a:ext cx="304165" cy="264160"/>
            </a:xfrm>
            <a:custGeom>
              <a:avLst/>
              <a:gdLst/>
              <a:ahLst/>
              <a:cxnLst/>
              <a:rect l="l" t="t" r="r" b="b"/>
              <a:pathLst>
                <a:path w="304165" h="264160">
                  <a:moveTo>
                    <a:pt x="262758" y="0"/>
                  </a:moveTo>
                  <a:lnTo>
                    <a:pt x="157676" y="5923"/>
                  </a:lnTo>
                  <a:lnTo>
                    <a:pt x="49642" y="26079"/>
                  </a:lnTo>
                  <a:lnTo>
                    <a:pt x="0" y="37829"/>
                  </a:lnTo>
                  <a:lnTo>
                    <a:pt x="156343" y="72367"/>
                  </a:lnTo>
                  <a:lnTo>
                    <a:pt x="207199" y="150098"/>
                  </a:lnTo>
                  <a:lnTo>
                    <a:pt x="201690" y="228165"/>
                  </a:lnTo>
                  <a:lnTo>
                    <a:pt x="188938" y="263711"/>
                  </a:lnTo>
                  <a:lnTo>
                    <a:pt x="204631" y="237963"/>
                  </a:lnTo>
                  <a:lnTo>
                    <a:pt x="240337" y="175653"/>
                  </a:lnTo>
                  <a:lnTo>
                    <a:pt x="278996" y="99181"/>
                  </a:lnTo>
                  <a:lnTo>
                    <a:pt x="303545" y="30950"/>
                  </a:lnTo>
                  <a:lnTo>
                    <a:pt x="262758" y="0"/>
                  </a:lnTo>
                  <a:close/>
                </a:path>
              </a:pathLst>
            </a:custGeom>
            <a:solidFill>
              <a:srgbClr val="E9522B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1002030" y="55372"/>
            <a:ext cx="16283938" cy="1104900"/>
          </a:xfrm>
          <a:prstGeom prst="rect">
            <a:avLst/>
          </a:prstGeom>
        </p:spPr>
        <p:txBody>
          <a:bodyPr vert="horz" wrap="square" lIns="0" tIns="259460" rIns="0" bIns="0" rtlCol="0">
            <a:spAutoFit/>
          </a:bodyPr>
          <a:lstStyle/>
          <a:p>
            <a:pPr marL="690245">
              <a:lnSpc>
                <a:spcPct val="100000"/>
              </a:lnSpc>
              <a:spcBef>
                <a:spcPts val="130"/>
              </a:spcBef>
            </a:pPr>
            <a:r>
              <a:rPr sz="5500" spc="-10" dirty="0"/>
              <a:t>Bahaya</a:t>
            </a:r>
            <a:endParaRPr sz="5500"/>
          </a:p>
        </p:txBody>
      </p:sp>
      <p:pic>
        <p:nvPicPr>
          <p:cNvPr id="14" name="object 14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590486" y="1618850"/>
            <a:ext cx="5667626" cy="1248318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590486" y="2990450"/>
            <a:ext cx="5667626" cy="1248318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1433194" y="1779776"/>
            <a:ext cx="3997960" cy="781685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30"/>
              </a:spcBef>
            </a:pPr>
            <a:r>
              <a:rPr sz="5500" b="1" spc="-10" dirty="0">
                <a:latin typeface="Tahoma" panose="020B0604030504040204"/>
                <a:cs typeface="Tahoma" panose="020B0604030504040204"/>
              </a:rPr>
              <a:t>Mekanis</a:t>
            </a:r>
            <a:endParaRPr sz="5500">
              <a:latin typeface="Tahoma" panose="020B0604030504040204"/>
              <a:cs typeface="Tahoma" panose="020B0604030504040204"/>
            </a:endParaRPr>
          </a:p>
          <a:p>
            <a:pPr marL="495935" marR="486410" indent="635" algn="ctr">
              <a:lnSpc>
                <a:spcPct val="164000"/>
              </a:lnSpc>
            </a:pPr>
            <a:r>
              <a:rPr sz="5500" b="1" spc="-10" dirty="0">
                <a:latin typeface="Tahoma" panose="020B0604030504040204"/>
                <a:cs typeface="Tahoma" panose="020B0604030504040204"/>
              </a:rPr>
              <a:t>Fisik Kimia</a:t>
            </a:r>
            <a:endParaRPr sz="5500">
              <a:latin typeface="Tahoma" panose="020B0604030504040204"/>
              <a:cs typeface="Tahoma" panose="020B0604030504040204"/>
            </a:endParaRPr>
          </a:p>
          <a:p>
            <a:pPr marL="12065" marR="5080" algn="ctr">
              <a:lnSpc>
                <a:spcPct val="164000"/>
              </a:lnSpc>
            </a:pPr>
            <a:r>
              <a:rPr sz="5500" b="1" spc="-80" dirty="0">
                <a:latin typeface="Tahoma" panose="020B0604030504040204"/>
                <a:cs typeface="Tahoma" panose="020B0604030504040204"/>
              </a:rPr>
              <a:t>Lingkungan </a:t>
            </a:r>
            <a:r>
              <a:rPr sz="5500" b="1" spc="-10" dirty="0">
                <a:latin typeface="Tahoma" panose="020B0604030504040204"/>
                <a:cs typeface="Tahoma" panose="020B0604030504040204"/>
              </a:rPr>
              <a:t>Biologis Organisasi</a:t>
            </a:r>
            <a:endParaRPr sz="55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24" name="object 24"/>
          <p:cNvSpPr txBox="1">
            <a:spLocks noGrp="1"/>
          </p:cNvSpPr>
          <p:nvPr>
            <p:ph type="ftr" sz="quarter" idx="5"/>
          </p:nvPr>
        </p:nvSpPr>
        <p:spPr>
          <a:xfrm>
            <a:off x="407034" y="9950624"/>
            <a:ext cx="12256770" cy="26098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600" spc="-10" dirty="0"/>
              <a:t>INTERNAL.</a:t>
            </a:r>
            <a:r>
              <a:rPr sz="1600" spc="-60" dirty="0"/>
              <a:t> </a:t>
            </a:r>
            <a:r>
              <a:rPr sz="1600" dirty="0"/>
              <a:t>This</a:t>
            </a:r>
            <a:r>
              <a:rPr sz="1600" spc="40" dirty="0"/>
              <a:t> </a:t>
            </a:r>
            <a:r>
              <a:rPr sz="1600" spc="-10" dirty="0"/>
              <a:t>information</a:t>
            </a:r>
            <a:r>
              <a:rPr sz="1600" spc="-5" dirty="0"/>
              <a:t> </a:t>
            </a:r>
            <a:r>
              <a:rPr sz="1600" dirty="0"/>
              <a:t>is</a:t>
            </a:r>
            <a:r>
              <a:rPr sz="1600" spc="40" dirty="0"/>
              <a:t> </a:t>
            </a:r>
            <a:r>
              <a:rPr sz="1600" spc="-10" dirty="0"/>
              <a:t>accessible</a:t>
            </a:r>
            <a:r>
              <a:rPr sz="1600" spc="-55" dirty="0"/>
              <a:t> </a:t>
            </a:r>
            <a:r>
              <a:rPr sz="1600" dirty="0"/>
              <a:t>to</a:t>
            </a:r>
            <a:r>
              <a:rPr sz="1600" spc="-10" dirty="0"/>
              <a:t> </a:t>
            </a:r>
            <a:r>
              <a:rPr sz="1600" dirty="0"/>
              <a:t>ADB</a:t>
            </a:r>
            <a:r>
              <a:rPr sz="1600" spc="-25" dirty="0"/>
              <a:t> </a:t>
            </a:r>
            <a:r>
              <a:rPr sz="1600" spc="-10" dirty="0"/>
              <a:t>Management</a:t>
            </a:r>
            <a:r>
              <a:rPr sz="1600" spc="15" dirty="0"/>
              <a:t> </a:t>
            </a:r>
            <a:r>
              <a:rPr sz="1600" dirty="0"/>
              <a:t>and</a:t>
            </a:r>
            <a:r>
              <a:rPr sz="1600" spc="-5" dirty="0"/>
              <a:t> </a:t>
            </a:r>
            <a:r>
              <a:rPr sz="1600" dirty="0"/>
              <a:t>staff.</a:t>
            </a:r>
            <a:r>
              <a:rPr sz="1600" spc="-60" dirty="0"/>
              <a:t> </a:t>
            </a:r>
            <a:r>
              <a:rPr sz="1600" dirty="0"/>
              <a:t>It</a:t>
            </a:r>
            <a:r>
              <a:rPr sz="1600" spc="15" dirty="0"/>
              <a:t> </a:t>
            </a:r>
            <a:r>
              <a:rPr sz="1600" dirty="0"/>
              <a:t>may</a:t>
            </a:r>
            <a:r>
              <a:rPr sz="1600" spc="65" dirty="0"/>
              <a:t> </a:t>
            </a:r>
            <a:r>
              <a:rPr sz="1600" dirty="0"/>
              <a:t>be</a:t>
            </a:r>
            <a:r>
              <a:rPr sz="1600" spc="20" dirty="0"/>
              <a:t> </a:t>
            </a:r>
            <a:r>
              <a:rPr sz="1600" spc="-10" dirty="0"/>
              <a:t>shared</a:t>
            </a:r>
            <a:r>
              <a:rPr sz="1600" spc="-5" dirty="0"/>
              <a:t> </a:t>
            </a:r>
            <a:r>
              <a:rPr sz="1600" dirty="0"/>
              <a:t>outside</a:t>
            </a:r>
            <a:r>
              <a:rPr sz="1600" spc="20" dirty="0"/>
              <a:t> </a:t>
            </a:r>
            <a:r>
              <a:rPr sz="1600" spc="-10" dirty="0"/>
              <a:t>ADB</a:t>
            </a:r>
            <a:r>
              <a:rPr sz="1600" spc="-25" dirty="0"/>
              <a:t> </a:t>
            </a:r>
            <a:r>
              <a:rPr sz="1600" dirty="0"/>
              <a:t>with</a:t>
            </a:r>
            <a:r>
              <a:rPr sz="1600" spc="-10" dirty="0"/>
              <a:t> </a:t>
            </a:r>
            <a:r>
              <a:rPr sz="1600" dirty="0"/>
              <a:t>appropriate</a:t>
            </a:r>
            <a:r>
              <a:rPr sz="1600" spc="15" dirty="0"/>
              <a:t> </a:t>
            </a:r>
            <a:r>
              <a:rPr sz="1600" spc="-10" dirty="0"/>
              <a:t>permissio</a:t>
            </a:r>
            <a:r>
              <a:rPr sz="1600" spc="-25" dirty="0"/>
              <a:t>n.</a:t>
            </a:r>
            <a:endParaRPr sz="1600" spc="-25" dirty="0"/>
          </a:p>
        </p:txBody>
      </p:sp>
      <p:sp>
        <p:nvSpPr>
          <p:cNvPr id="17" name="object 17"/>
          <p:cNvSpPr txBox="1"/>
          <p:nvPr/>
        </p:nvSpPr>
        <p:spPr>
          <a:xfrm>
            <a:off x="6946392" y="1687828"/>
            <a:ext cx="9841230" cy="580390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dirty="0">
                <a:latin typeface="Arial MT"/>
                <a:cs typeface="Arial MT"/>
              </a:rPr>
              <a:t>mesin</a:t>
            </a:r>
            <a:r>
              <a:rPr sz="3600" spc="-40" dirty="0">
                <a:latin typeface="Arial MT"/>
                <a:cs typeface="Arial MT"/>
              </a:rPr>
              <a:t> </a:t>
            </a:r>
            <a:r>
              <a:rPr sz="3600" dirty="0">
                <a:latin typeface="Arial MT"/>
                <a:cs typeface="Arial MT"/>
              </a:rPr>
              <a:t>atau</a:t>
            </a:r>
            <a:r>
              <a:rPr sz="3600" spc="-30" dirty="0">
                <a:latin typeface="Arial MT"/>
                <a:cs typeface="Arial MT"/>
              </a:rPr>
              <a:t> </a:t>
            </a:r>
            <a:r>
              <a:rPr sz="3600" dirty="0">
                <a:latin typeface="Arial MT"/>
                <a:cs typeface="Arial MT"/>
              </a:rPr>
              <a:t>proses</a:t>
            </a:r>
            <a:r>
              <a:rPr sz="3600" spc="-5" dirty="0">
                <a:latin typeface="Arial MT"/>
                <a:cs typeface="Arial MT"/>
              </a:rPr>
              <a:t> </a:t>
            </a:r>
            <a:r>
              <a:rPr sz="3600" dirty="0">
                <a:latin typeface="Arial MT"/>
                <a:cs typeface="Arial MT"/>
              </a:rPr>
              <a:t>mekanis</a:t>
            </a:r>
            <a:r>
              <a:rPr sz="3600" spc="-55" dirty="0">
                <a:latin typeface="Arial MT"/>
                <a:cs typeface="Arial MT"/>
              </a:rPr>
              <a:t> </a:t>
            </a:r>
            <a:r>
              <a:rPr sz="3600" dirty="0">
                <a:latin typeface="Arial MT"/>
                <a:cs typeface="Arial MT"/>
              </a:rPr>
              <a:t>(</a:t>
            </a:r>
            <a:r>
              <a:rPr sz="3600" i="1" dirty="0">
                <a:latin typeface="Arial" panose="020B0604020202020204"/>
                <a:cs typeface="Arial" panose="020B0604020202020204"/>
              </a:rPr>
              <a:t>rotating</a:t>
            </a:r>
            <a:r>
              <a:rPr sz="3600" i="1" spc="-30" dirty="0">
                <a:latin typeface="Arial" panose="020B0604020202020204"/>
                <a:cs typeface="Arial" panose="020B0604020202020204"/>
              </a:rPr>
              <a:t> </a:t>
            </a:r>
            <a:r>
              <a:rPr sz="3600" i="1" spc="-10" dirty="0">
                <a:latin typeface="Arial" panose="020B0604020202020204"/>
                <a:cs typeface="Arial" panose="020B0604020202020204"/>
              </a:rPr>
              <a:t>equipment</a:t>
            </a:r>
            <a:r>
              <a:rPr sz="3600" spc="-10" dirty="0">
                <a:latin typeface="Arial MT"/>
                <a:cs typeface="Arial MT"/>
              </a:rPr>
              <a:t>)</a:t>
            </a:r>
            <a:endParaRPr sz="3600">
              <a:latin typeface="Arial MT"/>
              <a:cs typeface="Arial MT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946392" y="2949574"/>
            <a:ext cx="8190230" cy="113284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latin typeface="Arial MT"/>
                <a:cs typeface="Arial MT"/>
              </a:rPr>
              <a:t>api,</a:t>
            </a:r>
            <a:r>
              <a:rPr sz="3600" spc="-40" dirty="0">
                <a:latin typeface="Arial MT"/>
                <a:cs typeface="Arial MT"/>
              </a:rPr>
              <a:t> </a:t>
            </a:r>
            <a:r>
              <a:rPr sz="3600" dirty="0">
                <a:latin typeface="Arial MT"/>
                <a:cs typeface="Arial MT"/>
              </a:rPr>
              <a:t>listrik,</a:t>
            </a:r>
            <a:r>
              <a:rPr sz="3600" spc="-30" dirty="0">
                <a:latin typeface="Arial MT"/>
                <a:cs typeface="Arial MT"/>
              </a:rPr>
              <a:t> </a:t>
            </a:r>
            <a:r>
              <a:rPr sz="3600" dirty="0">
                <a:latin typeface="Arial MT"/>
                <a:cs typeface="Arial MT"/>
              </a:rPr>
              <a:t>bising,</a:t>
            </a:r>
            <a:r>
              <a:rPr sz="3600" spc="-35" dirty="0">
                <a:latin typeface="Arial MT"/>
                <a:cs typeface="Arial MT"/>
              </a:rPr>
              <a:t> </a:t>
            </a:r>
            <a:r>
              <a:rPr sz="3600" dirty="0">
                <a:latin typeface="Arial MT"/>
                <a:cs typeface="Arial MT"/>
              </a:rPr>
              <a:t>tersandung,</a:t>
            </a:r>
            <a:r>
              <a:rPr sz="3600" spc="-30" dirty="0">
                <a:latin typeface="Arial MT"/>
                <a:cs typeface="Arial MT"/>
              </a:rPr>
              <a:t> </a:t>
            </a:r>
            <a:r>
              <a:rPr sz="3600" spc="-10" dirty="0">
                <a:latin typeface="Arial MT"/>
                <a:cs typeface="Arial MT"/>
              </a:rPr>
              <a:t>tergelincir</a:t>
            </a:r>
            <a:endParaRPr sz="3600">
              <a:latin typeface="Arial MT"/>
              <a:cs typeface="Arial M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946392" y="4436108"/>
            <a:ext cx="10083800" cy="1134110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dirty="0">
                <a:latin typeface="Arial MT"/>
                <a:cs typeface="Arial MT"/>
              </a:rPr>
              <a:t>larutan</a:t>
            </a:r>
            <a:r>
              <a:rPr sz="3600" spc="-45" dirty="0">
                <a:latin typeface="Arial MT"/>
                <a:cs typeface="Arial MT"/>
              </a:rPr>
              <a:t> </a:t>
            </a:r>
            <a:r>
              <a:rPr sz="3600" dirty="0">
                <a:latin typeface="Arial MT"/>
                <a:cs typeface="Arial MT"/>
              </a:rPr>
              <a:t>asam,</a:t>
            </a:r>
            <a:r>
              <a:rPr sz="3600" spc="-45" dirty="0">
                <a:latin typeface="Arial MT"/>
                <a:cs typeface="Arial MT"/>
              </a:rPr>
              <a:t> </a:t>
            </a:r>
            <a:r>
              <a:rPr sz="3600" dirty="0">
                <a:latin typeface="Arial MT"/>
                <a:cs typeface="Arial MT"/>
              </a:rPr>
              <a:t>solvent,</a:t>
            </a:r>
            <a:r>
              <a:rPr sz="3600" spc="25" dirty="0">
                <a:latin typeface="Arial MT"/>
                <a:cs typeface="Arial MT"/>
              </a:rPr>
              <a:t> </a:t>
            </a:r>
            <a:r>
              <a:rPr sz="3600" dirty="0">
                <a:latin typeface="Arial MT"/>
                <a:cs typeface="Arial MT"/>
              </a:rPr>
              <a:t>B3,</a:t>
            </a:r>
            <a:r>
              <a:rPr sz="3600" spc="-45" dirty="0">
                <a:latin typeface="Arial MT"/>
                <a:cs typeface="Arial MT"/>
              </a:rPr>
              <a:t> </a:t>
            </a:r>
            <a:r>
              <a:rPr sz="3600" dirty="0">
                <a:latin typeface="Arial MT"/>
                <a:cs typeface="Arial MT"/>
              </a:rPr>
              <a:t>lead-based</a:t>
            </a:r>
            <a:r>
              <a:rPr sz="3600" spc="-25" dirty="0">
                <a:latin typeface="Arial MT"/>
                <a:cs typeface="Arial MT"/>
              </a:rPr>
              <a:t> </a:t>
            </a:r>
            <a:r>
              <a:rPr sz="3600" spc="-10" dirty="0">
                <a:latin typeface="Arial MT"/>
                <a:cs typeface="Arial MT"/>
              </a:rPr>
              <a:t>paint,</a:t>
            </a:r>
            <a:r>
              <a:rPr sz="3600" spc="-114" dirty="0">
                <a:latin typeface="Arial MT"/>
                <a:cs typeface="Arial MT"/>
              </a:rPr>
              <a:t> </a:t>
            </a:r>
            <a:r>
              <a:rPr sz="3600" spc="-25" dirty="0">
                <a:latin typeface="Arial MT"/>
                <a:cs typeface="Arial MT"/>
              </a:rPr>
              <a:t>ACM</a:t>
            </a:r>
            <a:endParaRPr sz="3600">
              <a:latin typeface="Arial MT"/>
              <a:cs typeface="Arial MT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882892" y="5856096"/>
            <a:ext cx="9298940" cy="113284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latin typeface="Arial MT"/>
                <a:cs typeface="Arial MT"/>
              </a:rPr>
              <a:t>debu,</a:t>
            </a:r>
            <a:r>
              <a:rPr sz="3600" spc="-45" dirty="0">
                <a:latin typeface="Arial MT"/>
                <a:cs typeface="Arial MT"/>
              </a:rPr>
              <a:t> </a:t>
            </a:r>
            <a:r>
              <a:rPr sz="3600" dirty="0">
                <a:latin typeface="Arial MT"/>
                <a:cs typeface="Arial MT"/>
              </a:rPr>
              <a:t>temperatur</a:t>
            </a:r>
            <a:r>
              <a:rPr sz="3600" spc="-15" dirty="0">
                <a:latin typeface="Arial MT"/>
                <a:cs typeface="Arial MT"/>
              </a:rPr>
              <a:t> </a:t>
            </a:r>
            <a:r>
              <a:rPr sz="3600" dirty="0">
                <a:latin typeface="Arial MT"/>
                <a:cs typeface="Arial MT"/>
              </a:rPr>
              <a:t>tinggi,</a:t>
            </a:r>
            <a:r>
              <a:rPr sz="3600" spc="-30" dirty="0">
                <a:latin typeface="Arial MT"/>
                <a:cs typeface="Arial MT"/>
              </a:rPr>
              <a:t> </a:t>
            </a:r>
            <a:r>
              <a:rPr sz="3600" dirty="0">
                <a:latin typeface="Arial MT"/>
                <a:cs typeface="Arial MT"/>
              </a:rPr>
              <a:t>pencahayaan</a:t>
            </a:r>
            <a:r>
              <a:rPr sz="3600" spc="-45" dirty="0">
                <a:latin typeface="Arial MT"/>
                <a:cs typeface="Arial MT"/>
              </a:rPr>
              <a:t> </a:t>
            </a:r>
            <a:r>
              <a:rPr sz="3600" spc="-10" dirty="0">
                <a:latin typeface="Arial MT"/>
                <a:cs typeface="Arial MT"/>
              </a:rPr>
              <a:t>rendah</a:t>
            </a:r>
            <a:endParaRPr sz="3600">
              <a:latin typeface="Arial MT"/>
              <a:cs typeface="Arial MT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882892" y="7285354"/>
            <a:ext cx="5670550" cy="57912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latin typeface="Arial MT"/>
                <a:cs typeface="Arial MT"/>
              </a:rPr>
              <a:t>bakteri,</a:t>
            </a:r>
            <a:r>
              <a:rPr sz="3600" spc="-45" dirty="0">
                <a:latin typeface="Arial MT"/>
                <a:cs typeface="Arial MT"/>
              </a:rPr>
              <a:t> </a:t>
            </a:r>
            <a:r>
              <a:rPr sz="3600" dirty="0">
                <a:latin typeface="Arial MT"/>
                <a:cs typeface="Arial MT"/>
              </a:rPr>
              <a:t>virus,</a:t>
            </a:r>
            <a:r>
              <a:rPr sz="3600" spc="-10" dirty="0">
                <a:latin typeface="Arial MT"/>
                <a:cs typeface="Arial MT"/>
              </a:rPr>
              <a:t> </a:t>
            </a:r>
            <a:r>
              <a:rPr sz="3600" dirty="0">
                <a:latin typeface="Arial MT"/>
                <a:cs typeface="Arial MT"/>
              </a:rPr>
              <a:t>parasit,</a:t>
            </a:r>
            <a:r>
              <a:rPr sz="3600" spc="-15" dirty="0">
                <a:latin typeface="Arial MT"/>
                <a:cs typeface="Arial MT"/>
              </a:rPr>
              <a:t> </a:t>
            </a:r>
            <a:r>
              <a:rPr sz="3600" spc="-20" dirty="0">
                <a:latin typeface="Arial MT"/>
                <a:cs typeface="Arial MT"/>
              </a:rPr>
              <a:t>jamur</a:t>
            </a:r>
            <a:endParaRPr sz="3600">
              <a:latin typeface="Arial MT"/>
              <a:cs typeface="Arial MT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882892" y="8616950"/>
            <a:ext cx="9560560" cy="57912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latin typeface="Arial MT"/>
                <a:cs typeface="Arial MT"/>
              </a:rPr>
              <a:t>perilaku,</a:t>
            </a:r>
            <a:r>
              <a:rPr sz="3600" spc="-50" dirty="0">
                <a:latin typeface="Arial MT"/>
                <a:cs typeface="Arial MT"/>
              </a:rPr>
              <a:t> </a:t>
            </a:r>
            <a:r>
              <a:rPr sz="3600" dirty="0">
                <a:latin typeface="Arial MT"/>
                <a:cs typeface="Arial MT"/>
              </a:rPr>
              <a:t>beban</a:t>
            </a:r>
            <a:r>
              <a:rPr sz="3600" spc="-10" dirty="0">
                <a:latin typeface="Arial MT"/>
                <a:cs typeface="Arial MT"/>
              </a:rPr>
              <a:t> </a:t>
            </a:r>
            <a:r>
              <a:rPr sz="3600" dirty="0">
                <a:latin typeface="Arial MT"/>
                <a:cs typeface="Arial MT"/>
              </a:rPr>
              <a:t>kerja,</a:t>
            </a:r>
            <a:r>
              <a:rPr sz="3600" spc="-40" dirty="0">
                <a:latin typeface="Arial MT"/>
                <a:cs typeface="Arial MT"/>
              </a:rPr>
              <a:t> </a:t>
            </a:r>
            <a:r>
              <a:rPr sz="3600" dirty="0">
                <a:latin typeface="Arial MT"/>
                <a:cs typeface="Arial MT"/>
              </a:rPr>
              <a:t>tenggat</a:t>
            </a:r>
            <a:r>
              <a:rPr sz="3600" spc="-15" dirty="0">
                <a:latin typeface="Arial MT"/>
                <a:cs typeface="Arial MT"/>
              </a:rPr>
              <a:t> </a:t>
            </a:r>
            <a:r>
              <a:rPr sz="3600" dirty="0">
                <a:latin typeface="Arial MT"/>
                <a:cs typeface="Arial MT"/>
              </a:rPr>
              <a:t>waktu</a:t>
            </a:r>
            <a:r>
              <a:rPr sz="3600" spc="-10" dirty="0">
                <a:latin typeface="Arial MT"/>
                <a:cs typeface="Arial MT"/>
              </a:rPr>
              <a:t> (</a:t>
            </a:r>
            <a:r>
              <a:rPr sz="3600" i="1" spc="-10" dirty="0">
                <a:latin typeface="Arial" panose="020B0604020202020204"/>
                <a:cs typeface="Arial" panose="020B0604020202020204"/>
              </a:rPr>
              <a:t>deadline</a:t>
            </a:r>
            <a:r>
              <a:rPr sz="3600" spc="-10" dirty="0">
                <a:latin typeface="Arial MT"/>
                <a:cs typeface="Arial MT"/>
              </a:rPr>
              <a:t>)</a:t>
            </a:r>
            <a:endParaRPr sz="36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819148" y="7277100"/>
            <a:ext cx="5286502" cy="164782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935450" y="8820150"/>
            <a:ext cx="933450" cy="93345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327726" y="122324"/>
            <a:ext cx="1323340" cy="1244600"/>
            <a:chOff x="163863" y="61162"/>
            <a:chExt cx="661670" cy="622300"/>
          </a:xfrm>
        </p:grpSpPr>
        <p:sp>
          <p:nvSpPr>
            <p:cNvPr id="5" name="object 5"/>
            <p:cNvSpPr/>
            <p:nvPr/>
          </p:nvSpPr>
          <p:spPr>
            <a:xfrm>
              <a:off x="474732" y="423599"/>
              <a:ext cx="300990" cy="259715"/>
            </a:xfrm>
            <a:custGeom>
              <a:avLst/>
              <a:gdLst/>
              <a:ahLst/>
              <a:cxnLst/>
              <a:rect l="l" t="t" r="r" b="b"/>
              <a:pathLst>
                <a:path w="300990" h="259715">
                  <a:moveTo>
                    <a:pt x="160735" y="0"/>
                  </a:moveTo>
                  <a:lnTo>
                    <a:pt x="50881" y="2832"/>
                  </a:lnTo>
                  <a:lnTo>
                    <a:pt x="0" y="6582"/>
                  </a:lnTo>
                  <a:lnTo>
                    <a:pt x="148881" y="65376"/>
                  </a:lnTo>
                  <a:lnTo>
                    <a:pt x="186551" y="150111"/>
                  </a:lnTo>
                  <a:lnTo>
                    <a:pt x="168475" y="226266"/>
                  </a:lnTo>
                  <a:lnTo>
                    <a:pt x="150124" y="259322"/>
                  </a:lnTo>
                  <a:lnTo>
                    <a:pt x="169724" y="236354"/>
                  </a:lnTo>
                  <a:lnTo>
                    <a:pt x="214933" y="180431"/>
                  </a:lnTo>
                  <a:lnTo>
                    <a:pt x="265363" y="111028"/>
                  </a:lnTo>
                  <a:lnTo>
                    <a:pt x="300625" y="47615"/>
                  </a:lnTo>
                  <a:lnTo>
                    <a:pt x="265378" y="10717"/>
                  </a:lnTo>
                  <a:lnTo>
                    <a:pt x="160735" y="0"/>
                  </a:lnTo>
                  <a:close/>
                </a:path>
              </a:pathLst>
            </a:custGeom>
            <a:solidFill>
              <a:srgbClr val="FCB515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sp>
          <p:nvSpPr>
            <p:cNvPr id="6" name="object 6"/>
            <p:cNvSpPr/>
            <p:nvPr/>
          </p:nvSpPr>
          <p:spPr>
            <a:xfrm>
              <a:off x="163863" y="386649"/>
              <a:ext cx="303530" cy="259715"/>
            </a:xfrm>
            <a:custGeom>
              <a:avLst/>
              <a:gdLst/>
              <a:ahLst/>
              <a:cxnLst/>
              <a:rect l="l" t="t" r="r" b="b"/>
              <a:pathLst>
                <a:path w="303530" h="259715">
                  <a:moveTo>
                    <a:pt x="159552" y="0"/>
                  </a:moveTo>
                  <a:lnTo>
                    <a:pt x="50358" y="12453"/>
                  </a:lnTo>
                  <a:lnTo>
                    <a:pt x="0" y="20652"/>
                  </a:lnTo>
                  <a:lnTo>
                    <a:pt x="153557" y="66050"/>
                  </a:lnTo>
                  <a:lnTo>
                    <a:pt x="198640" y="147160"/>
                  </a:lnTo>
                  <a:lnTo>
                    <a:pt x="187425" y="224661"/>
                  </a:lnTo>
                  <a:lnTo>
                    <a:pt x="172092" y="259232"/>
                  </a:lnTo>
                  <a:lnTo>
                    <a:pt x="189588" y="234641"/>
                  </a:lnTo>
                  <a:lnTo>
                    <a:pt x="229671" y="174985"/>
                  </a:lnTo>
                  <a:lnTo>
                    <a:pt x="273736" y="101440"/>
                  </a:lnTo>
                  <a:lnTo>
                    <a:pt x="303176" y="35180"/>
                  </a:lnTo>
                  <a:lnTo>
                    <a:pt x="264765" y="1504"/>
                  </a:lnTo>
                  <a:lnTo>
                    <a:pt x="159552" y="0"/>
                  </a:lnTo>
                  <a:close/>
                </a:path>
              </a:pathLst>
            </a:custGeom>
            <a:solidFill>
              <a:srgbClr val="8DC53E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sp>
          <p:nvSpPr>
            <p:cNvPr id="7" name="object 7"/>
            <p:cNvSpPr/>
            <p:nvPr/>
          </p:nvSpPr>
          <p:spPr>
            <a:xfrm>
              <a:off x="480223" y="115278"/>
              <a:ext cx="345440" cy="286385"/>
            </a:xfrm>
            <a:custGeom>
              <a:avLst/>
              <a:gdLst/>
              <a:ahLst/>
              <a:cxnLst/>
              <a:rect l="l" t="t" r="r" b="b"/>
              <a:pathLst>
                <a:path w="345440" h="286385">
                  <a:moveTo>
                    <a:pt x="304145" y="0"/>
                  </a:moveTo>
                  <a:lnTo>
                    <a:pt x="184123" y="1117"/>
                  </a:lnTo>
                  <a:lnTo>
                    <a:pt x="58268" y="17694"/>
                  </a:lnTo>
                  <a:lnTo>
                    <a:pt x="0" y="28040"/>
                  </a:lnTo>
                  <a:lnTo>
                    <a:pt x="171371" y="73984"/>
                  </a:lnTo>
                  <a:lnTo>
                    <a:pt x="215671" y="161978"/>
                  </a:lnTo>
                  <a:lnTo>
                    <a:pt x="195988" y="247456"/>
                  </a:lnTo>
                  <a:lnTo>
                    <a:pt x="175408" y="285852"/>
                  </a:lnTo>
                  <a:lnTo>
                    <a:pt x="197517" y="258356"/>
                  </a:lnTo>
                  <a:lnTo>
                    <a:pt x="248490" y="191711"/>
                  </a:lnTo>
                  <a:lnTo>
                    <a:pt x="305298" y="109682"/>
                  </a:lnTo>
                  <a:lnTo>
                    <a:pt x="344910" y="36033"/>
                  </a:lnTo>
                  <a:lnTo>
                    <a:pt x="304145" y="0"/>
                  </a:lnTo>
                  <a:close/>
                </a:path>
              </a:pathLst>
            </a:custGeom>
            <a:solidFill>
              <a:srgbClr val="00A0CA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sp>
          <p:nvSpPr>
            <p:cNvPr id="8" name="object 8"/>
            <p:cNvSpPr/>
            <p:nvPr/>
          </p:nvSpPr>
          <p:spPr>
            <a:xfrm>
              <a:off x="177777" y="61162"/>
              <a:ext cx="304165" cy="264160"/>
            </a:xfrm>
            <a:custGeom>
              <a:avLst/>
              <a:gdLst/>
              <a:ahLst/>
              <a:cxnLst/>
              <a:rect l="l" t="t" r="r" b="b"/>
              <a:pathLst>
                <a:path w="304165" h="264160">
                  <a:moveTo>
                    <a:pt x="262758" y="0"/>
                  </a:moveTo>
                  <a:lnTo>
                    <a:pt x="157676" y="5923"/>
                  </a:lnTo>
                  <a:lnTo>
                    <a:pt x="49642" y="26079"/>
                  </a:lnTo>
                  <a:lnTo>
                    <a:pt x="0" y="37829"/>
                  </a:lnTo>
                  <a:lnTo>
                    <a:pt x="156343" y="72367"/>
                  </a:lnTo>
                  <a:lnTo>
                    <a:pt x="207199" y="150098"/>
                  </a:lnTo>
                  <a:lnTo>
                    <a:pt x="201690" y="228165"/>
                  </a:lnTo>
                  <a:lnTo>
                    <a:pt x="188938" y="263711"/>
                  </a:lnTo>
                  <a:lnTo>
                    <a:pt x="204631" y="237963"/>
                  </a:lnTo>
                  <a:lnTo>
                    <a:pt x="240337" y="175653"/>
                  </a:lnTo>
                  <a:lnTo>
                    <a:pt x="278996" y="99181"/>
                  </a:lnTo>
                  <a:lnTo>
                    <a:pt x="303545" y="30950"/>
                  </a:lnTo>
                  <a:lnTo>
                    <a:pt x="262758" y="0"/>
                  </a:lnTo>
                  <a:close/>
                </a:path>
              </a:pathLst>
            </a:custGeom>
            <a:solidFill>
              <a:srgbClr val="E9522B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002030" y="55372"/>
            <a:ext cx="16283938" cy="1104900"/>
          </a:xfrm>
          <a:prstGeom prst="rect">
            <a:avLst/>
          </a:prstGeom>
        </p:spPr>
        <p:txBody>
          <a:bodyPr vert="horz" wrap="square" lIns="0" tIns="259460" rIns="0" bIns="0" rtlCol="0">
            <a:spAutoFit/>
          </a:bodyPr>
          <a:lstStyle/>
          <a:p>
            <a:pPr marL="690245">
              <a:lnSpc>
                <a:spcPct val="100000"/>
              </a:lnSpc>
              <a:spcBef>
                <a:spcPts val="130"/>
              </a:spcBef>
            </a:pPr>
            <a:r>
              <a:rPr sz="5500" spc="-10" dirty="0"/>
              <a:t>RISIKO</a:t>
            </a:r>
            <a:endParaRPr sz="5500"/>
          </a:p>
        </p:txBody>
      </p:sp>
      <p:sp>
        <p:nvSpPr>
          <p:cNvPr id="10" name="object 10"/>
          <p:cNvSpPr txBox="1"/>
          <p:nvPr/>
        </p:nvSpPr>
        <p:spPr>
          <a:xfrm>
            <a:off x="5562600" y="1841372"/>
            <a:ext cx="10915650" cy="126238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sz="40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=</a:t>
            </a:r>
            <a:r>
              <a:rPr sz="4000" b="1" spc="-45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4000" dirty="0">
                <a:latin typeface="Arial MT"/>
                <a:cs typeface="Arial MT"/>
              </a:rPr>
              <a:t>kombinasi</a:t>
            </a:r>
            <a:r>
              <a:rPr sz="4000" spc="20" dirty="0">
                <a:latin typeface="Arial MT"/>
                <a:cs typeface="Arial MT"/>
              </a:rPr>
              <a:t> </a:t>
            </a:r>
            <a:r>
              <a:rPr sz="4000" dirty="0">
                <a:latin typeface="Arial MT"/>
                <a:cs typeface="Arial MT"/>
              </a:rPr>
              <a:t>dari</a:t>
            </a:r>
            <a:r>
              <a:rPr sz="4000" spc="-25" dirty="0">
                <a:latin typeface="Arial MT"/>
                <a:cs typeface="Arial MT"/>
              </a:rPr>
              <a:t> </a:t>
            </a:r>
            <a:r>
              <a:rPr sz="4000" b="1" dirty="0">
                <a:latin typeface="Arial" panose="020B0604020202020204"/>
                <a:cs typeface="Arial" panose="020B0604020202020204"/>
              </a:rPr>
              <a:t>kemungkinan</a:t>
            </a:r>
            <a:r>
              <a:rPr sz="4000" b="1" spc="-55" dirty="0">
                <a:latin typeface="Arial" panose="020B0604020202020204"/>
                <a:cs typeface="Arial" panose="020B0604020202020204"/>
              </a:rPr>
              <a:t> </a:t>
            </a:r>
            <a:r>
              <a:rPr sz="4000" dirty="0">
                <a:latin typeface="Arial MT"/>
                <a:cs typeface="Arial MT"/>
              </a:rPr>
              <a:t>terjadinya</a:t>
            </a:r>
            <a:r>
              <a:rPr sz="4000" spc="-50" dirty="0">
                <a:latin typeface="Arial MT"/>
                <a:cs typeface="Arial MT"/>
              </a:rPr>
              <a:t> </a:t>
            </a:r>
            <a:r>
              <a:rPr sz="4000" spc="-10" dirty="0">
                <a:latin typeface="Arial MT"/>
                <a:cs typeface="Arial MT"/>
              </a:rPr>
              <a:t>suatu </a:t>
            </a:r>
            <a:r>
              <a:rPr sz="4000" dirty="0">
                <a:latin typeface="Arial MT"/>
                <a:cs typeface="Arial MT"/>
              </a:rPr>
              <a:t>peristiwa</a:t>
            </a:r>
            <a:r>
              <a:rPr sz="4000" spc="-80" dirty="0">
                <a:latin typeface="Arial MT"/>
                <a:cs typeface="Arial MT"/>
              </a:rPr>
              <a:t> </a:t>
            </a:r>
            <a:r>
              <a:rPr sz="4000" dirty="0">
                <a:latin typeface="Arial MT"/>
                <a:cs typeface="Arial MT"/>
              </a:rPr>
              <a:t>berbahaya</a:t>
            </a:r>
            <a:r>
              <a:rPr sz="4000" spc="-5" dirty="0">
                <a:latin typeface="Arial MT"/>
                <a:cs typeface="Arial MT"/>
              </a:rPr>
              <a:t> </a:t>
            </a:r>
            <a:r>
              <a:rPr sz="40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+</a:t>
            </a:r>
            <a:r>
              <a:rPr sz="4000" b="1" spc="-3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4000" b="1" dirty="0">
                <a:latin typeface="Arial" panose="020B0604020202020204"/>
                <a:cs typeface="Arial" panose="020B0604020202020204"/>
              </a:rPr>
              <a:t>akibat</a:t>
            </a:r>
            <a:r>
              <a:rPr sz="4000" b="1" spc="-20" dirty="0">
                <a:latin typeface="Arial" panose="020B0604020202020204"/>
                <a:cs typeface="Arial" panose="020B0604020202020204"/>
              </a:rPr>
              <a:t> </a:t>
            </a:r>
            <a:r>
              <a:rPr sz="4000" dirty="0">
                <a:latin typeface="Arial MT"/>
                <a:cs typeface="Arial MT"/>
              </a:rPr>
              <a:t>dari</a:t>
            </a:r>
            <a:r>
              <a:rPr sz="4000" spc="-30" dirty="0">
                <a:latin typeface="Arial MT"/>
                <a:cs typeface="Arial MT"/>
              </a:rPr>
              <a:t> </a:t>
            </a:r>
            <a:r>
              <a:rPr sz="4000" dirty="0">
                <a:latin typeface="Arial MT"/>
                <a:cs typeface="Arial MT"/>
              </a:rPr>
              <a:t>kejadian</a:t>
            </a:r>
            <a:r>
              <a:rPr sz="4000" spc="-75" dirty="0">
                <a:latin typeface="Arial MT"/>
                <a:cs typeface="Arial MT"/>
              </a:rPr>
              <a:t> </a:t>
            </a:r>
            <a:r>
              <a:rPr sz="4000" spc="-20" dirty="0">
                <a:latin typeface="Arial MT"/>
                <a:cs typeface="Arial MT"/>
              </a:rPr>
              <a:t>tsb.</a:t>
            </a:r>
            <a:endParaRPr sz="4000">
              <a:latin typeface="Arial MT"/>
              <a:cs typeface="Arial MT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2870" y="1923700"/>
            <a:ext cx="4448458" cy="1553018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1890394" y="2300096"/>
            <a:ext cx="2169160" cy="763905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spc="-130" dirty="0">
                <a:latin typeface="Tahoma" panose="020B0604030504040204"/>
                <a:cs typeface="Tahoma" panose="020B0604030504040204"/>
              </a:rPr>
              <a:t>RISIKO</a:t>
            </a:r>
            <a:endParaRPr sz="48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ftr" sz="quarter" idx="5"/>
          </p:nvPr>
        </p:nvSpPr>
        <p:spPr>
          <a:xfrm>
            <a:off x="407034" y="9950624"/>
            <a:ext cx="12256770" cy="26098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600" spc="-10" dirty="0"/>
              <a:t>INTERNAL.</a:t>
            </a:r>
            <a:r>
              <a:rPr sz="1600" spc="-60" dirty="0"/>
              <a:t> </a:t>
            </a:r>
            <a:r>
              <a:rPr sz="1600" dirty="0"/>
              <a:t>This</a:t>
            </a:r>
            <a:r>
              <a:rPr sz="1600" spc="40" dirty="0"/>
              <a:t> </a:t>
            </a:r>
            <a:r>
              <a:rPr sz="1600" spc="-10" dirty="0"/>
              <a:t>information</a:t>
            </a:r>
            <a:r>
              <a:rPr sz="1600" spc="-5" dirty="0"/>
              <a:t> </a:t>
            </a:r>
            <a:r>
              <a:rPr sz="1600" dirty="0"/>
              <a:t>is</a:t>
            </a:r>
            <a:r>
              <a:rPr sz="1600" spc="40" dirty="0"/>
              <a:t> </a:t>
            </a:r>
            <a:r>
              <a:rPr sz="1600" spc="-10" dirty="0"/>
              <a:t>accessible</a:t>
            </a:r>
            <a:r>
              <a:rPr sz="1600" spc="-55" dirty="0"/>
              <a:t> </a:t>
            </a:r>
            <a:r>
              <a:rPr sz="1600" dirty="0"/>
              <a:t>to</a:t>
            </a:r>
            <a:r>
              <a:rPr sz="1600" spc="-10" dirty="0"/>
              <a:t> </a:t>
            </a:r>
            <a:r>
              <a:rPr sz="1600" dirty="0"/>
              <a:t>ADB</a:t>
            </a:r>
            <a:r>
              <a:rPr sz="1600" spc="-25" dirty="0"/>
              <a:t> </a:t>
            </a:r>
            <a:r>
              <a:rPr sz="1600" spc="-10" dirty="0"/>
              <a:t>Management</a:t>
            </a:r>
            <a:r>
              <a:rPr sz="1600" spc="15" dirty="0"/>
              <a:t> </a:t>
            </a:r>
            <a:r>
              <a:rPr sz="1600" dirty="0"/>
              <a:t>and</a:t>
            </a:r>
            <a:r>
              <a:rPr sz="1600" spc="-5" dirty="0"/>
              <a:t> </a:t>
            </a:r>
            <a:r>
              <a:rPr sz="1600" dirty="0"/>
              <a:t>staff.</a:t>
            </a:r>
            <a:r>
              <a:rPr sz="1600" spc="-60" dirty="0"/>
              <a:t> </a:t>
            </a:r>
            <a:r>
              <a:rPr sz="1600" dirty="0"/>
              <a:t>It</a:t>
            </a:r>
            <a:r>
              <a:rPr sz="1600" spc="15" dirty="0"/>
              <a:t> </a:t>
            </a:r>
            <a:r>
              <a:rPr sz="1600" dirty="0"/>
              <a:t>may</a:t>
            </a:r>
            <a:r>
              <a:rPr sz="1600" spc="65" dirty="0"/>
              <a:t> </a:t>
            </a:r>
            <a:r>
              <a:rPr sz="1600" dirty="0"/>
              <a:t>be</a:t>
            </a:r>
            <a:r>
              <a:rPr sz="1600" spc="20" dirty="0"/>
              <a:t> </a:t>
            </a:r>
            <a:r>
              <a:rPr sz="1600" spc="-10" dirty="0"/>
              <a:t>shared</a:t>
            </a:r>
            <a:r>
              <a:rPr sz="1600" spc="-5" dirty="0"/>
              <a:t> </a:t>
            </a:r>
            <a:r>
              <a:rPr sz="1600" dirty="0"/>
              <a:t>outside</a:t>
            </a:r>
            <a:r>
              <a:rPr sz="1600" spc="20" dirty="0"/>
              <a:t> </a:t>
            </a:r>
            <a:r>
              <a:rPr sz="1600" spc="-10" dirty="0"/>
              <a:t>ADB</a:t>
            </a:r>
            <a:r>
              <a:rPr sz="1600" spc="-25" dirty="0"/>
              <a:t> </a:t>
            </a:r>
            <a:r>
              <a:rPr sz="1600" dirty="0"/>
              <a:t>with</a:t>
            </a:r>
            <a:r>
              <a:rPr sz="1600" spc="-10" dirty="0"/>
              <a:t> </a:t>
            </a:r>
            <a:r>
              <a:rPr sz="1600" dirty="0"/>
              <a:t>appropriate</a:t>
            </a:r>
            <a:r>
              <a:rPr sz="1600" spc="15" dirty="0"/>
              <a:t> </a:t>
            </a:r>
            <a:r>
              <a:rPr sz="1600" spc="-10" dirty="0"/>
              <a:t>permissio</a:t>
            </a:r>
            <a:r>
              <a:rPr sz="1600" spc="-25" dirty="0"/>
              <a:t>n.</a:t>
            </a:r>
            <a:endParaRPr sz="1600" spc="-25" dirty="0"/>
          </a:p>
        </p:txBody>
      </p:sp>
      <p:sp>
        <p:nvSpPr>
          <p:cNvPr id="13" name="object 13"/>
          <p:cNvSpPr txBox="1"/>
          <p:nvPr/>
        </p:nvSpPr>
        <p:spPr>
          <a:xfrm>
            <a:off x="771524" y="4086352"/>
            <a:ext cx="15392400" cy="2305050"/>
          </a:xfrm>
          <a:prstGeom prst="rect">
            <a:avLst/>
          </a:prstGeom>
          <a:ln w="9525">
            <a:solidFill>
              <a:srgbClr val="FF0000"/>
            </a:solidFill>
          </a:ln>
        </p:spPr>
        <p:txBody>
          <a:bodyPr vert="horz" wrap="square" lIns="0" tIns="69850" rIns="0" bIns="0" rtlCol="0">
            <a:spAutoFit/>
          </a:bodyPr>
          <a:lstStyle/>
          <a:p>
            <a:pPr marL="86995">
              <a:lnSpc>
                <a:spcPct val="100000"/>
              </a:lnSpc>
              <a:spcBef>
                <a:spcPts val="275"/>
              </a:spcBef>
            </a:pPr>
            <a:r>
              <a:rPr sz="3600" dirty="0">
                <a:latin typeface="Arial MT"/>
                <a:cs typeface="Arial MT"/>
              </a:rPr>
              <a:t>Risiko</a:t>
            </a:r>
            <a:r>
              <a:rPr sz="3600" spc="-40" dirty="0">
                <a:latin typeface="Arial MT"/>
                <a:cs typeface="Arial MT"/>
              </a:rPr>
              <a:t> </a:t>
            </a:r>
            <a:r>
              <a:rPr sz="3600" dirty="0">
                <a:latin typeface="Arial MT"/>
                <a:cs typeface="Arial MT"/>
              </a:rPr>
              <a:t>terbagi</a:t>
            </a:r>
            <a:r>
              <a:rPr sz="3600" spc="-30" dirty="0">
                <a:latin typeface="Arial MT"/>
                <a:cs typeface="Arial MT"/>
              </a:rPr>
              <a:t> </a:t>
            </a:r>
            <a:r>
              <a:rPr sz="3600" dirty="0">
                <a:latin typeface="Arial MT"/>
                <a:cs typeface="Arial MT"/>
              </a:rPr>
              <a:t>menjadi</a:t>
            </a:r>
            <a:r>
              <a:rPr sz="3600" spc="-30" dirty="0">
                <a:latin typeface="Arial MT"/>
                <a:cs typeface="Arial MT"/>
              </a:rPr>
              <a:t> </a:t>
            </a:r>
            <a:r>
              <a:rPr sz="3600" spc="-50" dirty="0">
                <a:latin typeface="Arial MT"/>
                <a:cs typeface="Arial MT"/>
              </a:rPr>
              <a:t>:</a:t>
            </a:r>
            <a:endParaRPr sz="36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30"/>
              </a:spcBef>
            </a:pPr>
            <a:endParaRPr sz="3600">
              <a:latin typeface="Arial MT"/>
              <a:cs typeface="Arial MT"/>
            </a:endParaRPr>
          </a:p>
          <a:p>
            <a:pPr marL="229235" indent="-142240">
              <a:lnSpc>
                <a:spcPct val="100000"/>
              </a:lnSpc>
              <a:spcBef>
                <a:spcPts val="5"/>
              </a:spcBef>
              <a:buChar char="•"/>
              <a:tabLst>
                <a:tab pos="229235" algn="l"/>
              </a:tabLst>
            </a:pPr>
            <a:r>
              <a:rPr sz="3600" dirty="0">
                <a:latin typeface="Arial MT"/>
                <a:cs typeface="Arial MT"/>
              </a:rPr>
              <a:t>Kemungkinan</a:t>
            </a:r>
            <a:r>
              <a:rPr sz="3600" spc="-55" dirty="0">
                <a:latin typeface="Arial MT"/>
                <a:cs typeface="Arial MT"/>
              </a:rPr>
              <a:t> </a:t>
            </a:r>
            <a:r>
              <a:rPr sz="3600" dirty="0">
                <a:latin typeface="Arial MT"/>
                <a:cs typeface="Arial MT"/>
              </a:rPr>
              <a:t>(peluang)</a:t>
            </a:r>
            <a:r>
              <a:rPr sz="3600" spc="-85" dirty="0">
                <a:latin typeface="Arial MT"/>
                <a:cs typeface="Arial MT"/>
              </a:rPr>
              <a:t> </a:t>
            </a:r>
            <a:r>
              <a:rPr sz="3600" dirty="0">
                <a:latin typeface="Arial MT"/>
                <a:cs typeface="Arial MT"/>
              </a:rPr>
              <a:t>terjadinya</a:t>
            </a:r>
            <a:r>
              <a:rPr sz="3600" spc="-45" dirty="0">
                <a:latin typeface="Arial MT"/>
                <a:cs typeface="Arial MT"/>
              </a:rPr>
              <a:t> </a:t>
            </a:r>
            <a:r>
              <a:rPr sz="3600" dirty="0">
                <a:latin typeface="Arial MT"/>
                <a:cs typeface="Arial MT"/>
              </a:rPr>
              <a:t>peristiwa</a:t>
            </a:r>
            <a:r>
              <a:rPr sz="3600" spc="-40" dirty="0">
                <a:latin typeface="Arial MT"/>
                <a:cs typeface="Arial MT"/>
              </a:rPr>
              <a:t> </a:t>
            </a:r>
            <a:r>
              <a:rPr sz="3600" spc="-10" dirty="0">
                <a:latin typeface="Arial MT"/>
                <a:cs typeface="Arial MT"/>
              </a:rPr>
              <a:t>berbahaya</a:t>
            </a:r>
            <a:endParaRPr sz="3600">
              <a:latin typeface="Arial MT"/>
              <a:cs typeface="Arial MT"/>
            </a:endParaRPr>
          </a:p>
          <a:p>
            <a:pPr marL="229235" indent="-142240">
              <a:lnSpc>
                <a:spcPct val="100000"/>
              </a:lnSpc>
              <a:spcBef>
                <a:spcPts val="15"/>
              </a:spcBef>
              <a:buChar char="•"/>
              <a:tabLst>
                <a:tab pos="229235" algn="l"/>
              </a:tabLst>
            </a:pPr>
            <a:r>
              <a:rPr sz="3600" dirty="0">
                <a:latin typeface="Arial MT"/>
                <a:cs typeface="Arial MT"/>
              </a:rPr>
              <a:t>Konsekuensi</a:t>
            </a:r>
            <a:r>
              <a:rPr sz="3600" spc="-50" dirty="0">
                <a:latin typeface="Arial MT"/>
                <a:cs typeface="Arial MT"/>
              </a:rPr>
              <a:t> </a:t>
            </a:r>
            <a:r>
              <a:rPr sz="3600" dirty="0">
                <a:latin typeface="Arial MT"/>
                <a:cs typeface="Arial MT"/>
              </a:rPr>
              <a:t>(tingkat</a:t>
            </a:r>
            <a:r>
              <a:rPr sz="3600" spc="-60" dirty="0">
                <a:latin typeface="Arial MT"/>
                <a:cs typeface="Arial MT"/>
              </a:rPr>
              <a:t> </a:t>
            </a:r>
            <a:r>
              <a:rPr sz="3600" dirty="0">
                <a:latin typeface="Arial MT"/>
                <a:cs typeface="Arial MT"/>
              </a:rPr>
              <a:t>keparahan)</a:t>
            </a:r>
            <a:r>
              <a:rPr sz="3600" spc="-80" dirty="0">
                <a:latin typeface="Arial MT"/>
                <a:cs typeface="Arial MT"/>
              </a:rPr>
              <a:t> </a:t>
            </a:r>
            <a:r>
              <a:rPr sz="3600" dirty="0">
                <a:latin typeface="Arial MT"/>
                <a:cs typeface="Arial MT"/>
              </a:rPr>
              <a:t>dari</a:t>
            </a:r>
            <a:r>
              <a:rPr sz="3600" spc="-30" dirty="0">
                <a:latin typeface="Arial MT"/>
                <a:cs typeface="Arial MT"/>
              </a:rPr>
              <a:t> </a:t>
            </a:r>
            <a:r>
              <a:rPr sz="3600" dirty="0">
                <a:latin typeface="Arial MT"/>
                <a:cs typeface="Arial MT"/>
              </a:rPr>
              <a:t>kerugian,</a:t>
            </a:r>
            <a:r>
              <a:rPr sz="3600" spc="-60" dirty="0">
                <a:latin typeface="Arial MT"/>
                <a:cs typeface="Arial MT"/>
              </a:rPr>
              <a:t> </a:t>
            </a:r>
            <a:r>
              <a:rPr sz="3600" dirty="0">
                <a:latin typeface="Arial MT"/>
                <a:cs typeface="Arial MT"/>
              </a:rPr>
              <a:t>jika</a:t>
            </a:r>
            <a:r>
              <a:rPr sz="3600" spc="-35" dirty="0">
                <a:latin typeface="Arial MT"/>
                <a:cs typeface="Arial MT"/>
              </a:rPr>
              <a:t> </a:t>
            </a:r>
            <a:r>
              <a:rPr sz="3600" spc="-10" dirty="0">
                <a:latin typeface="Arial MT"/>
                <a:cs typeface="Arial MT"/>
              </a:rPr>
              <a:t>terjadi</a:t>
            </a:r>
            <a:endParaRPr sz="3600"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565392" y="7402194"/>
            <a:ext cx="8091170" cy="126238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sz="40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=</a:t>
            </a:r>
            <a:r>
              <a:rPr sz="4000" b="1" spc="-55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4000" dirty="0">
                <a:latin typeface="Arial MT"/>
                <a:cs typeface="Arial MT"/>
              </a:rPr>
              <a:t>identifikasi</a:t>
            </a:r>
            <a:r>
              <a:rPr sz="4000" spc="-65" dirty="0">
                <a:latin typeface="Arial MT"/>
                <a:cs typeface="Arial MT"/>
              </a:rPr>
              <a:t> </a:t>
            </a:r>
            <a:r>
              <a:rPr sz="4000" dirty="0">
                <a:latin typeface="Arial MT"/>
                <a:cs typeface="Arial MT"/>
              </a:rPr>
              <a:t>risiko</a:t>
            </a:r>
            <a:r>
              <a:rPr sz="4000" spc="-60" dirty="0">
                <a:latin typeface="Arial MT"/>
                <a:cs typeface="Arial MT"/>
              </a:rPr>
              <a:t> </a:t>
            </a:r>
            <a:r>
              <a:rPr sz="4000" dirty="0">
                <a:latin typeface="Arial MT"/>
                <a:cs typeface="Arial MT"/>
              </a:rPr>
              <a:t>bagi</a:t>
            </a:r>
            <a:r>
              <a:rPr sz="4000" spc="15" dirty="0">
                <a:latin typeface="Arial MT"/>
                <a:cs typeface="Arial MT"/>
              </a:rPr>
              <a:t> </a:t>
            </a:r>
            <a:r>
              <a:rPr sz="4000" dirty="0">
                <a:latin typeface="Arial MT"/>
                <a:cs typeface="Arial MT"/>
              </a:rPr>
              <a:t>pekerja</a:t>
            </a:r>
            <a:r>
              <a:rPr sz="4000" spc="-55" dirty="0">
                <a:latin typeface="Arial MT"/>
                <a:cs typeface="Arial MT"/>
              </a:rPr>
              <a:t> </a:t>
            </a:r>
            <a:r>
              <a:rPr sz="4000" spc="-25" dirty="0">
                <a:latin typeface="Arial MT"/>
                <a:cs typeface="Arial MT"/>
              </a:rPr>
              <a:t>dan </a:t>
            </a:r>
            <a:r>
              <a:rPr sz="4000" spc="-10" dirty="0">
                <a:latin typeface="Arial MT"/>
                <a:cs typeface="Arial MT"/>
              </a:rPr>
              <a:t>masyarakat</a:t>
            </a:r>
            <a:endParaRPr sz="4000">
              <a:latin typeface="Arial MT"/>
              <a:cs typeface="Arial M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765300" y="7374890"/>
            <a:ext cx="3408678" cy="149987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23850" marR="5080" indent="-311785">
              <a:lnSpc>
                <a:spcPct val="100000"/>
              </a:lnSpc>
              <a:spcBef>
                <a:spcPts val="90"/>
              </a:spcBef>
            </a:pPr>
            <a:r>
              <a:rPr sz="4800" b="1" spc="-70" dirty="0">
                <a:latin typeface="Tahoma" panose="020B0604030504040204"/>
                <a:cs typeface="Tahoma" panose="020B0604030504040204"/>
              </a:rPr>
              <a:t>PENILAIAN </a:t>
            </a:r>
            <a:r>
              <a:rPr sz="4800" b="1" spc="-10" dirty="0">
                <a:latin typeface="Tahoma" panose="020B0604030504040204"/>
                <a:cs typeface="Tahoma" panose="020B0604030504040204"/>
              </a:rPr>
              <a:t>RISIKO</a:t>
            </a:r>
            <a:endParaRPr sz="4800">
              <a:latin typeface="Tahoma" panose="020B0604030504040204"/>
              <a:cs typeface="Tahoma" panose="020B0604030504040204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5924520" y="6648204"/>
            <a:ext cx="12068360" cy="140066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935450" y="8820150"/>
            <a:ext cx="933450" cy="93345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327726" y="122324"/>
            <a:ext cx="1323340" cy="1244600"/>
            <a:chOff x="163863" y="61162"/>
            <a:chExt cx="661670" cy="622300"/>
          </a:xfrm>
        </p:grpSpPr>
        <p:sp>
          <p:nvSpPr>
            <p:cNvPr id="5" name="object 5"/>
            <p:cNvSpPr/>
            <p:nvPr/>
          </p:nvSpPr>
          <p:spPr>
            <a:xfrm>
              <a:off x="474732" y="423599"/>
              <a:ext cx="300990" cy="259715"/>
            </a:xfrm>
            <a:custGeom>
              <a:avLst/>
              <a:gdLst/>
              <a:ahLst/>
              <a:cxnLst/>
              <a:rect l="l" t="t" r="r" b="b"/>
              <a:pathLst>
                <a:path w="300990" h="259715">
                  <a:moveTo>
                    <a:pt x="160735" y="0"/>
                  </a:moveTo>
                  <a:lnTo>
                    <a:pt x="50881" y="2832"/>
                  </a:lnTo>
                  <a:lnTo>
                    <a:pt x="0" y="6582"/>
                  </a:lnTo>
                  <a:lnTo>
                    <a:pt x="148881" y="65376"/>
                  </a:lnTo>
                  <a:lnTo>
                    <a:pt x="186551" y="150111"/>
                  </a:lnTo>
                  <a:lnTo>
                    <a:pt x="168475" y="226266"/>
                  </a:lnTo>
                  <a:lnTo>
                    <a:pt x="150124" y="259322"/>
                  </a:lnTo>
                  <a:lnTo>
                    <a:pt x="169724" y="236354"/>
                  </a:lnTo>
                  <a:lnTo>
                    <a:pt x="214933" y="180431"/>
                  </a:lnTo>
                  <a:lnTo>
                    <a:pt x="265363" y="111028"/>
                  </a:lnTo>
                  <a:lnTo>
                    <a:pt x="300625" y="47615"/>
                  </a:lnTo>
                  <a:lnTo>
                    <a:pt x="265378" y="10717"/>
                  </a:lnTo>
                  <a:lnTo>
                    <a:pt x="160735" y="0"/>
                  </a:lnTo>
                  <a:close/>
                </a:path>
              </a:pathLst>
            </a:custGeom>
            <a:solidFill>
              <a:srgbClr val="FCB515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sp>
          <p:nvSpPr>
            <p:cNvPr id="6" name="object 6"/>
            <p:cNvSpPr/>
            <p:nvPr/>
          </p:nvSpPr>
          <p:spPr>
            <a:xfrm>
              <a:off x="163863" y="386649"/>
              <a:ext cx="303530" cy="259715"/>
            </a:xfrm>
            <a:custGeom>
              <a:avLst/>
              <a:gdLst/>
              <a:ahLst/>
              <a:cxnLst/>
              <a:rect l="l" t="t" r="r" b="b"/>
              <a:pathLst>
                <a:path w="303530" h="259715">
                  <a:moveTo>
                    <a:pt x="159552" y="0"/>
                  </a:moveTo>
                  <a:lnTo>
                    <a:pt x="50358" y="12453"/>
                  </a:lnTo>
                  <a:lnTo>
                    <a:pt x="0" y="20652"/>
                  </a:lnTo>
                  <a:lnTo>
                    <a:pt x="153557" y="66050"/>
                  </a:lnTo>
                  <a:lnTo>
                    <a:pt x="198640" y="147160"/>
                  </a:lnTo>
                  <a:lnTo>
                    <a:pt x="187425" y="224661"/>
                  </a:lnTo>
                  <a:lnTo>
                    <a:pt x="172092" y="259232"/>
                  </a:lnTo>
                  <a:lnTo>
                    <a:pt x="189588" y="234641"/>
                  </a:lnTo>
                  <a:lnTo>
                    <a:pt x="229671" y="174985"/>
                  </a:lnTo>
                  <a:lnTo>
                    <a:pt x="273736" y="101440"/>
                  </a:lnTo>
                  <a:lnTo>
                    <a:pt x="303176" y="35180"/>
                  </a:lnTo>
                  <a:lnTo>
                    <a:pt x="264765" y="1504"/>
                  </a:lnTo>
                  <a:lnTo>
                    <a:pt x="159552" y="0"/>
                  </a:lnTo>
                  <a:close/>
                </a:path>
              </a:pathLst>
            </a:custGeom>
            <a:solidFill>
              <a:srgbClr val="8DC53E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sp>
          <p:nvSpPr>
            <p:cNvPr id="7" name="object 7"/>
            <p:cNvSpPr/>
            <p:nvPr/>
          </p:nvSpPr>
          <p:spPr>
            <a:xfrm>
              <a:off x="480223" y="115278"/>
              <a:ext cx="345440" cy="286385"/>
            </a:xfrm>
            <a:custGeom>
              <a:avLst/>
              <a:gdLst/>
              <a:ahLst/>
              <a:cxnLst/>
              <a:rect l="l" t="t" r="r" b="b"/>
              <a:pathLst>
                <a:path w="345440" h="286385">
                  <a:moveTo>
                    <a:pt x="304145" y="0"/>
                  </a:moveTo>
                  <a:lnTo>
                    <a:pt x="184123" y="1117"/>
                  </a:lnTo>
                  <a:lnTo>
                    <a:pt x="58268" y="17694"/>
                  </a:lnTo>
                  <a:lnTo>
                    <a:pt x="0" y="28040"/>
                  </a:lnTo>
                  <a:lnTo>
                    <a:pt x="171371" y="73984"/>
                  </a:lnTo>
                  <a:lnTo>
                    <a:pt x="215671" y="161978"/>
                  </a:lnTo>
                  <a:lnTo>
                    <a:pt x="195988" y="247456"/>
                  </a:lnTo>
                  <a:lnTo>
                    <a:pt x="175408" y="285852"/>
                  </a:lnTo>
                  <a:lnTo>
                    <a:pt x="197517" y="258356"/>
                  </a:lnTo>
                  <a:lnTo>
                    <a:pt x="248490" y="191711"/>
                  </a:lnTo>
                  <a:lnTo>
                    <a:pt x="305298" y="109682"/>
                  </a:lnTo>
                  <a:lnTo>
                    <a:pt x="344910" y="36033"/>
                  </a:lnTo>
                  <a:lnTo>
                    <a:pt x="304145" y="0"/>
                  </a:lnTo>
                  <a:close/>
                </a:path>
              </a:pathLst>
            </a:custGeom>
            <a:solidFill>
              <a:srgbClr val="00A0CA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sp>
          <p:nvSpPr>
            <p:cNvPr id="8" name="object 8"/>
            <p:cNvSpPr/>
            <p:nvPr/>
          </p:nvSpPr>
          <p:spPr>
            <a:xfrm>
              <a:off x="177777" y="61162"/>
              <a:ext cx="304165" cy="264160"/>
            </a:xfrm>
            <a:custGeom>
              <a:avLst/>
              <a:gdLst/>
              <a:ahLst/>
              <a:cxnLst/>
              <a:rect l="l" t="t" r="r" b="b"/>
              <a:pathLst>
                <a:path w="304165" h="264160">
                  <a:moveTo>
                    <a:pt x="262758" y="0"/>
                  </a:moveTo>
                  <a:lnTo>
                    <a:pt x="157676" y="5923"/>
                  </a:lnTo>
                  <a:lnTo>
                    <a:pt x="49642" y="26079"/>
                  </a:lnTo>
                  <a:lnTo>
                    <a:pt x="0" y="37829"/>
                  </a:lnTo>
                  <a:lnTo>
                    <a:pt x="156343" y="72367"/>
                  </a:lnTo>
                  <a:lnTo>
                    <a:pt x="207199" y="150098"/>
                  </a:lnTo>
                  <a:lnTo>
                    <a:pt x="201690" y="228165"/>
                  </a:lnTo>
                  <a:lnTo>
                    <a:pt x="188938" y="263711"/>
                  </a:lnTo>
                  <a:lnTo>
                    <a:pt x="204631" y="237963"/>
                  </a:lnTo>
                  <a:lnTo>
                    <a:pt x="240337" y="175653"/>
                  </a:lnTo>
                  <a:lnTo>
                    <a:pt x="278996" y="99181"/>
                  </a:lnTo>
                  <a:lnTo>
                    <a:pt x="303545" y="30950"/>
                  </a:lnTo>
                  <a:lnTo>
                    <a:pt x="262758" y="0"/>
                  </a:lnTo>
                  <a:close/>
                </a:path>
              </a:pathLst>
            </a:custGeom>
            <a:solidFill>
              <a:srgbClr val="E9522B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002030" y="55372"/>
            <a:ext cx="16283938" cy="1104900"/>
          </a:xfrm>
          <a:prstGeom prst="rect">
            <a:avLst/>
          </a:prstGeom>
        </p:spPr>
        <p:txBody>
          <a:bodyPr vert="horz" wrap="square" lIns="0" tIns="259460" rIns="0" bIns="0" rtlCol="0">
            <a:spAutoFit/>
          </a:bodyPr>
          <a:lstStyle/>
          <a:p>
            <a:pPr marL="690245">
              <a:lnSpc>
                <a:spcPct val="100000"/>
              </a:lnSpc>
              <a:spcBef>
                <a:spcPts val="130"/>
              </a:spcBef>
            </a:pPr>
            <a:r>
              <a:rPr sz="5500" dirty="0"/>
              <a:t>Manajemen</a:t>
            </a:r>
            <a:r>
              <a:rPr sz="5500" spc="180" dirty="0"/>
              <a:t> </a:t>
            </a:r>
            <a:r>
              <a:rPr sz="5500" dirty="0"/>
              <a:t>Bahaya</a:t>
            </a:r>
            <a:r>
              <a:rPr sz="5500" spc="235" dirty="0"/>
              <a:t> </a:t>
            </a:r>
            <a:r>
              <a:rPr sz="5500" dirty="0"/>
              <a:t>dan</a:t>
            </a:r>
            <a:r>
              <a:rPr sz="5500" spc="150" dirty="0"/>
              <a:t> </a:t>
            </a:r>
            <a:r>
              <a:rPr sz="5500" spc="-10" dirty="0"/>
              <a:t>Risiko</a:t>
            </a:r>
            <a:endParaRPr sz="5500"/>
          </a:p>
        </p:txBody>
      </p:sp>
      <p:sp>
        <p:nvSpPr>
          <p:cNvPr id="10" name="object 10"/>
          <p:cNvSpPr txBox="1"/>
          <p:nvPr/>
        </p:nvSpPr>
        <p:spPr>
          <a:xfrm>
            <a:off x="767714" y="2299334"/>
            <a:ext cx="6591300" cy="57912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latin typeface="Arial MT"/>
                <a:cs typeface="Arial MT"/>
              </a:rPr>
              <a:t>Langkah</a:t>
            </a:r>
            <a:r>
              <a:rPr sz="3600" spc="-10" dirty="0">
                <a:latin typeface="Arial MT"/>
                <a:cs typeface="Arial MT"/>
              </a:rPr>
              <a:t> </a:t>
            </a:r>
            <a:r>
              <a:rPr sz="3600" dirty="0">
                <a:latin typeface="Arial MT"/>
                <a:cs typeface="Arial MT"/>
              </a:rPr>
              <a:t>dasar</a:t>
            </a:r>
            <a:r>
              <a:rPr sz="3600" spc="-50" dirty="0">
                <a:latin typeface="Arial MT"/>
                <a:cs typeface="Arial MT"/>
              </a:rPr>
              <a:t> </a:t>
            </a:r>
            <a:r>
              <a:rPr sz="3600" dirty="0">
                <a:latin typeface="Arial MT"/>
                <a:cs typeface="Arial MT"/>
              </a:rPr>
              <a:t>Penilaian </a:t>
            </a:r>
            <a:r>
              <a:rPr sz="3600" spc="-10" dirty="0">
                <a:latin typeface="Arial MT"/>
                <a:cs typeface="Arial MT"/>
              </a:rPr>
              <a:t>Risiko:</a:t>
            </a:r>
            <a:endParaRPr sz="360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080250" y="6772146"/>
            <a:ext cx="9781540" cy="1136650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3600" spc="65" dirty="0">
                <a:latin typeface="Tahoma" panose="020B0604030504040204"/>
                <a:cs typeface="Tahoma" panose="020B0604030504040204"/>
              </a:rPr>
              <a:t>Apakah</a:t>
            </a:r>
            <a:r>
              <a:rPr sz="3600" spc="85" dirty="0">
                <a:latin typeface="Tahoma" panose="020B0604030504040204"/>
                <a:cs typeface="Tahoma" panose="020B0604030504040204"/>
              </a:rPr>
              <a:t> </a:t>
            </a:r>
            <a:r>
              <a:rPr sz="3600" spc="60" dirty="0">
                <a:latin typeface="Tahoma" panose="020B0604030504040204"/>
                <a:cs typeface="Tahoma" panose="020B0604030504040204"/>
              </a:rPr>
              <a:t>tindakan</a:t>
            </a:r>
            <a:r>
              <a:rPr sz="3600" spc="90" dirty="0">
                <a:latin typeface="Tahoma" panose="020B0604030504040204"/>
                <a:cs typeface="Tahoma" panose="020B0604030504040204"/>
              </a:rPr>
              <a:t> </a:t>
            </a:r>
            <a:r>
              <a:rPr sz="3600" spc="65" dirty="0">
                <a:latin typeface="Tahoma" panose="020B0604030504040204"/>
                <a:cs typeface="Tahoma" panose="020B0604030504040204"/>
              </a:rPr>
              <a:t>lebih</a:t>
            </a:r>
            <a:r>
              <a:rPr sz="3600" spc="85" dirty="0">
                <a:latin typeface="Tahoma" panose="020B0604030504040204"/>
                <a:cs typeface="Tahoma" panose="020B0604030504040204"/>
              </a:rPr>
              <a:t> </a:t>
            </a:r>
            <a:r>
              <a:rPr sz="3600" dirty="0">
                <a:latin typeface="Tahoma" panose="020B0604030504040204"/>
                <a:cs typeface="Tahoma" panose="020B0604030504040204"/>
              </a:rPr>
              <a:t>lanjut</a:t>
            </a:r>
            <a:r>
              <a:rPr sz="3600" spc="45" dirty="0">
                <a:latin typeface="Tahoma" panose="020B0604030504040204"/>
                <a:cs typeface="Tahoma" panose="020B0604030504040204"/>
              </a:rPr>
              <a:t> </a:t>
            </a:r>
            <a:r>
              <a:rPr sz="3600" spc="75" dirty="0">
                <a:latin typeface="Tahoma" panose="020B0604030504040204"/>
                <a:cs typeface="Tahoma" panose="020B0604030504040204"/>
              </a:rPr>
              <a:t>diperlukan</a:t>
            </a:r>
            <a:r>
              <a:rPr sz="3600" spc="85" dirty="0">
                <a:latin typeface="Tahoma" panose="020B0604030504040204"/>
                <a:cs typeface="Tahoma" panose="020B0604030504040204"/>
              </a:rPr>
              <a:t> </a:t>
            </a:r>
            <a:r>
              <a:rPr sz="3600" spc="-20" dirty="0">
                <a:latin typeface="Tahoma" panose="020B0604030504040204"/>
                <a:cs typeface="Tahoma" panose="020B0604030504040204"/>
              </a:rPr>
              <a:t>atau</a:t>
            </a:r>
            <a:endParaRPr sz="3600">
              <a:latin typeface="Tahoma" panose="020B0604030504040204"/>
              <a:cs typeface="Tahoma" panose="020B0604030504040204"/>
            </a:endParaRPr>
          </a:p>
          <a:p>
            <a:pPr marL="7620" algn="ctr">
              <a:lnSpc>
                <a:spcPct val="100000"/>
              </a:lnSpc>
              <a:spcBef>
                <a:spcPts val="20"/>
              </a:spcBef>
            </a:pPr>
            <a:r>
              <a:rPr sz="3600" spc="55" dirty="0">
                <a:latin typeface="Tahoma" panose="020B0604030504040204"/>
                <a:cs typeface="Tahoma" panose="020B0604030504040204"/>
              </a:rPr>
              <a:t>risikonya</a:t>
            </a:r>
            <a:r>
              <a:rPr sz="3600" spc="10" dirty="0">
                <a:latin typeface="Tahoma" panose="020B0604030504040204"/>
                <a:cs typeface="Tahoma" panose="020B0604030504040204"/>
              </a:rPr>
              <a:t> </a:t>
            </a:r>
            <a:r>
              <a:rPr sz="3600" spc="75" dirty="0">
                <a:latin typeface="Tahoma" panose="020B0604030504040204"/>
                <a:cs typeface="Tahoma" panose="020B0604030504040204"/>
              </a:rPr>
              <a:t>dapat</a:t>
            </a:r>
            <a:r>
              <a:rPr sz="3600" spc="-5" dirty="0">
                <a:latin typeface="Tahoma" panose="020B0604030504040204"/>
                <a:cs typeface="Tahoma" panose="020B0604030504040204"/>
              </a:rPr>
              <a:t> </a:t>
            </a:r>
            <a:r>
              <a:rPr sz="3600" spc="50" dirty="0">
                <a:latin typeface="Tahoma" panose="020B0604030504040204"/>
                <a:cs typeface="Tahoma" panose="020B0604030504040204"/>
              </a:rPr>
              <a:t>diterima?</a:t>
            </a:r>
            <a:endParaRPr sz="3600">
              <a:latin typeface="Tahoma" panose="020B0604030504040204"/>
              <a:cs typeface="Tahoma" panose="020B0604030504040204"/>
            </a:endParaRPr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62050" y="6610350"/>
            <a:ext cx="4676902" cy="1476374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1856738" y="6772146"/>
            <a:ext cx="2966720" cy="1136650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3600" spc="45" dirty="0">
                <a:latin typeface="Tahoma" panose="020B0604030504040204"/>
                <a:cs typeface="Tahoma" panose="020B0604030504040204"/>
              </a:rPr>
              <a:t>Mengevaluasi</a:t>
            </a:r>
            <a:endParaRPr sz="3600">
              <a:latin typeface="Tahoma" panose="020B0604030504040204"/>
              <a:cs typeface="Tahoma" panose="020B0604030504040204"/>
            </a:endParaRPr>
          </a:p>
          <a:p>
            <a:pPr marL="635" algn="ctr">
              <a:lnSpc>
                <a:spcPct val="100000"/>
              </a:lnSpc>
              <a:spcBef>
                <a:spcPts val="20"/>
              </a:spcBef>
            </a:pPr>
            <a:r>
              <a:rPr sz="3600" spc="70" dirty="0">
                <a:latin typeface="Tahoma" panose="020B0604030504040204"/>
                <a:cs typeface="Tahoma" panose="020B0604030504040204"/>
              </a:rPr>
              <a:t>Risiko</a:t>
            </a:r>
            <a:endParaRPr sz="3600">
              <a:latin typeface="Tahoma" panose="020B0604030504040204"/>
              <a:cs typeface="Tahoma" panose="020B0604030504040204"/>
            </a:endParaRPr>
          </a:p>
        </p:txBody>
      </p:sp>
      <p:pic>
        <p:nvPicPr>
          <p:cNvPr id="14" name="object 14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5924520" y="2990478"/>
            <a:ext cx="12068360" cy="1400662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7172452" y="3108832"/>
            <a:ext cx="9615170" cy="1139825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095375" marR="5080" indent="-1083310">
              <a:lnSpc>
                <a:spcPct val="101000"/>
              </a:lnSpc>
              <a:spcBef>
                <a:spcPts val="85"/>
              </a:spcBef>
            </a:pPr>
            <a:r>
              <a:rPr sz="3600" spc="75" dirty="0">
                <a:latin typeface="Tahoma" panose="020B0604030504040204"/>
                <a:cs typeface="Tahoma" panose="020B0604030504040204"/>
              </a:rPr>
              <a:t>Pertimbangkan</a:t>
            </a:r>
            <a:r>
              <a:rPr sz="3600" spc="35" dirty="0">
                <a:latin typeface="Tahoma" panose="020B0604030504040204"/>
                <a:cs typeface="Tahoma" panose="020B0604030504040204"/>
              </a:rPr>
              <a:t> </a:t>
            </a:r>
            <a:r>
              <a:rPr sz="3600" spc="70" dirty="0">
                <a:latin typeface="Tahoma" panose="020B0604030504040204"/>
                <a:cs typeface="Tahoma" panose="020B0604030504040204"/>
              </a:rPr>
              <a:t>potensi</a:t>
            </a:r>
            <a:r>
              <a:rPr sz="3600" dirty="0">
                <a:latin typeface="Tahoma" panose="020B0604030504040204"/>
                <a:cs typeface="Tahoma" panose="020B0604030504040204"/>
              </a:rPr>
              <a:t> </a:t>
            </a:r>
            <a:r>
              <a:rPr sz="3600" spc="45" dirty="0">
                <a:latin typeface="Tahoma" panose="020B0604030504040204"/>
                <a:cs typeface="Tahoma" panose="020B0604030504040204"/>
              </a:rPr>
              <a:t>kegiatan</a:t>
            </a:r>
            <a:r>
              <a:rPr sz="3600" spc="40" dirty="0">
                <a:latin typeface="Tahoma" panose="020B0604030504040204"/>
                <a:cs typeface="Tahoma" panose="020B0604030504040204"/>
              </a:rPr>
              <a:t> </a:t>
            </a:r>
            <a:r>
              <a:rPr sz="3600" spc="60" dirty="0">
                <a:latin typeface="Tahoma" panose="020B0604030504040204"/>
                <a:cs typeface="Tahoma" panose="020B0604030504040204"/>
              </a:rPr>
              <a:t>konstruksi, </a:t>
            </a:r>
            <a:r>
              <a:rPr sz="3600" spc="55" dirty="0">
                <a:latin typeface="Tahoma" panose="020B0604030504040204"/>
                <a:cs typeface="Tahoma" panose="020B0604030504040204"/>
              </a:rPr>
              <a:t>peralatan,</a:t>
            </a:r>
            <a:r>
              <a:rPr sz="3600" spc="25" dirty="0">
                <a:latin typeface="Tahoma" panose="020B0604030504040204"/>
                <a:cs typeface="Tahoma" panose="020B0604030504040204"/>
              </a:rPr>
              <a:t> </a:t>
            </a:r>
            <a:r>
              <a:rPr sz="3600" spc="55" dirty="0">
                <a:latin typeface="Tahoma" panose="020B0604030504040204"/>
                <a:cs typeface="Tahoma" panose="020B0604030504040204"/>
              </a:rPr>
              <a:t>bahan,</a:t>
            </a:r>
            <a:r>
              <a:rPr sz="3600" spc="25" dirty="0">
                <a:latin typeface="Tahoma" panose="020B0604030504040204"/>
                <a:cs typeface="Tahoma" panose="020B0604030504040204"/>
              </a:rPr>
              <a:t> </a:t>
            </a:r>
            <a:r>
              <a:rPr sz="3600" spc="60" dirty="0">
                <a:latin typeface="Tahoma" panose="020B0604030504040204"/>
                <a:cs typeface="Tahoma" panose="020B0604030504040204"/>
              </a:rPr>
              <a:t>lokasi</a:t>
            </a:r>
            <a:endParaRPr sz="3600">
              <a:latin typeface="Tahoma" panose="020B0604030504040204"/>
              <a:cs typeface="Tahoma" panose="020B0604030504040204"/>
            </a:endParaRPr>
          </a:p>
        </p:txBody>
      </p:sp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00072" y="2990478"/>
            <a:ext cx="4600854" cy="1400662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1535430" y="3108832"/>
            <a:ext cx="3604260" cy="1139825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502285" marR="5080" indent="-490220">
              <a:lnSpc>
                <a:spcPct val="101000"/>
              </a:lnSpc>
              <a:spcBef>
                <a:spcPts val="85"/>
              </a:spcBef>
            </a:pPr>
            <a:r>
              <a:rPr sz="3600" spc="60" dirty="0">
                <a:latin typeface="Tahoma" panose="020B0604030504040204"/>
                <a:cs typeface="Tahoma" panose="020B0604030504040204"/>
              </a:rPr>
              <a:t>Mengidentifikasi </a:t>
            </a:r>
            <a:r>
              <a:rPr sz="3600" spc="55" dirty="0">
                <a:latin typeface="Tahoma" panose="020B0604030504040204"/>
                <a:cs typeface="Tahoma" panose="020B0604030504040204"/>
              </a:rPr>
              <a:t>Bahaya</a:t>
            </a:r>
            <a:endParaRPr sz="3600">
              <a:latin typeface="Tahoma" panose="020B0604030504040204"/>
              <a:cs typeface="Tahoma" panose="020B0604030504040204"/>
            </a:endParaRPr>
          </a:p>
        </p:txBody>
      </p:sp>
      <p:pic>
        <p:nvPicPr>
          <p:cNvPr id="18" name="object 18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5924520" y="4819278"/>
            <a:ext cx="12068360" cy="1400662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6584950" y="4940934"/>
            <a:ext cx="10759440" cy="113538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3600" spc="95" dirty="0">
                <a:latin typeface="Tahoma" panose="020B0604030504040204"/>
                <a:cs typeface="Tahoma" panose="020B0604030504040204"/>
              </a:rPr>
              <a:t>Siapa</a:t>
            </a:r>
            <a:r>
              <a:rPr sz="3600" spc="20" dirty="0">
                <a:latin typeface="Tahoma" panose="020B0604030504040204"/>
                <a:cs typeface="Tahoma" panose="020B0604030504040204"/>
              </a:rPr>
              <a:t> </a:t>
            </a:r>
            <a:r>
              <a:rPr sz="3600" dirty="0">
                <a:latin typeface="Tahoma" panose="020B0604030504040204"/>
                <a:cs typeface="Tahoma" panose="020B0604030504040204"/>
              </a:rPr>
              <a:t>yang</a:t>
            </a:r>
            <a:r>
              <a:rPr sz="3600" spc="75" dirty="0">
                <a:latin typeface="Tahoma" panose="020B0604030504040204"/>
                <a:cs typeface="Tahoma" panose="020B0604030504040204"/>
              </a:rPr>
              <a:t> </a:t>
            </a:r>
            <a:r>
              <a:rPr sz="3600" spc="70" dirty="0">
                <a:latin typeface="Tahoma" panose="020B0604030504040204"/>
                <a:cs typeface="Tahoma" panose="020B0604030504040204"/>
              </a:rPr>
              <a:t>bisa</a:t>
            </a:r>
            <a:r>
              <a:rPr sz="3600" spc="25" dirty="0">
                <a:latin typeface="Tahoma" panose="020B0604030504040204"/>
                <a:cs typeface="Tahoma" panose="020B0604030504040204"/>
              </a:rPr>
              <a:t> </a:t>
            </a:r>
            <a:r>
              <a:rPr sz="3600" spc="50" dirty="0">
                <a:latin typeface="Tahoma" panose="020B0604030504040204"/>
                <a:cs typeface="Tahoma" panose="020B0604030504040204"/>
              </a:rPr>
              <a:t>dirugikan?</a:t>
            </a:r>
            <a:r>
              <a:rPr sz="3600" spc="55" dirty="0">
                <a:latin typeface="Tahoma" panose="020B0604030504040204"/>
                <a:cs typeface="Tahoma" panose="020B0604030504040204"/>
              </a:rPr>
              <a:t> </a:t>
            </a:r>
            <a:r>
              <a:rPr sz="3600" spc="50" dirty="0">
                <a:latin typeface="Tahoma" panose="020B0604030504040204"/>
                <a:cs typeface="Tahoma" panose="020B0604030504040204"/>
              </a:rPr>
              <a:t>Apakah</a:t>
            </a:r>
            <a:r>
              <a:rPr sz="3600" spc="40" dirty="0">
                <a:latin typeface="Tahoma" panose="020B0604030504040204"/>
                <a:cs typeface="Tahoma" panose="020B0604030504040204"/>
              </a:rPr>
              <a:t> </a:t>
            </a:r>
            <a:r>
              <a:rPr sz="3600" spc="55" dirty="0">
                <a:latin typeface="Tahoma" panose="020B0604030504040204"/>
                <a:cs typeface="Tahoma" panose="020B0604030504040204"/>
              </a:rPr>
              <a:t>mungkin?</a:t>
            </a:r>
            <a:r>
              <a:rPr sz="36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3600" spc="45" dirty="0">
                <a:latin typeface="Tahoma" panose="020B0604030504040204"/>
                <a:cs typeface="Tahoma" panose="020B0604030504040204"/>
              </a:rPr>
              <a:t>Apa</a:t>
            </a:r>
            <a:endParaRPr sz="3600">
              <a:latin typeface="Tahoma" panose="020B0604030504040204"/>
              <a:cs typeface="Tahoma" panose="020B0604030504040204"/>
            </a:endParaRPr>
          </a:p>
          <a:p>
            <a:pPr marL="12700" algn="ctr">
              <a:lnSpc>
                <a:spcPct val="100000"/>
              </a:lnSpc>
              <a:spcBef>
                <a:spcPts val="20"/>
              </a:spcBef>
            </a:pPr>
            <a:r>
              <a:rPr sz="3600" spc="35" dirty="0">
                <a:latin typeface="Tahoma" panose="020B0604030504040204"/>
                <a:cs typeface="Tahoma" panose="020B0604030504040204"/>
              </a:rPr>
              <a:t>konsekuensinya?</a:t>
            </a:r>
            <a:endParaRPr sz="3600">
              <a:latin typeface="Tahoma" panose="020B0604030504040204"/>
              <a:cs typeface="Tahoma" panose="020B0604030504040204"/>
            </a:endParaRPr>
          </a:p>
        </p:txBody>
      </p:sp>
      <p:pic>
        <p:nvPicPr>
          <p:cNvPr id="20" name="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00072" y="4819278"/>
            <a:ext cx="4600854" cy="1400662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1618614" y="4940934"/>
            <a:ext cx="3427728" cy="113538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3600" spc="60" dirty="0">
                <a:latin typeface="Tahoma" panose="020B0604030504040204"/>
                <a:cs typeface="Tahoma" panose="020B0604030504040204"/>
              </a:rPr>
              <a:t>Memperkirakan</a:t>
            </a:r>
            <a:endParaRPr sz="3600">
              <a:latin typeface="Tahoma" panose="020B0604030504040204"/>
              <a:cs typeface="Tahoma" panose="020B0604030504040204"/>
            </a:endParaRPr>
          </a:p>
          <a:p>
            <a:pPr marL="8255" algn="ctr">
              <a:lnSpc>
                <a:spcPct val="100000"/>
              </a:lnSpc>
              <a:spcBef>
                <a:spcPts val="20"/>
              </a:spcBef>
            </a:pPr>
            <a:r>
              <a:rPr sz="3600" spc="75" dirty="0">
                <a:latin typeface="Tahoma" panose="020B0604030504040204"/>
                <a:cs typeface="Tahoma" panose="020B0604030504040204"/>
              </a:rPr>
              <a:t>Risiko</a:t>
            </a:r>
            <a:endParaRPr sz="36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23" name="object 23"/>
          <p:cNvSpPr txBox="1">
            <a:spLocks noGrp="1"/>
          </p:cNvSpPr>
          <p:nvPr>
            <p:ph type="ftr" sz="quarter" idx="5"/>
          </p:nvPr>
        </p:nvSpPr>
        <p:spPr>
          <a:xfrm>
            <a:off x="407034" y="9950624"/>
            <a:ext cx="12256770" cy="26098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600" spc="-10" dirty="0"/>
              <a:t>INTERNAL.</a:t>
            </a:r>
            <a:r>
              <a:rPr sz="1600" spc="-60" dirty="0"/>
              <a:t> </a:t>
            </a:r>
            <a:r>
              <a:rPr sz="1600" dirty="0"/>
              <a:t>This</a:t>
            </a:r>
            <a:r>
              <a:rPr sz="1600" spc="40" dirty="0"/>
              <a:t> </a:t>
            </a:r>
            <a:r>
              <a:rPr sz="1600" spc="-10" dirty="0"/>
              <a:t>information</a:t>
            </a:r>
            <a:r>
              <a:rPr sz="1600" spc="-5" dirty="0"/>
              <a:t> </a:t>
            </a:r>
            <a:r>
              <a:rPr sz="1600" dirty="0"/>
              <a:t>is</a:t>
            </a:r>
            <a:r>
              <a:rPr sz="1600" spc="40" dirty="0"/>
              <a:t> </a:t>
            </a:r>
            <a:r>
              <a:rPr sz="1600" spc="-10" dirty="0"/>
              <a:t>accessible</a:t>
            </a:r>
            <a:r>
              <a:rPr sz="1600" spc="-55" dirty="0"/>
              <a:t> </a:t>
            </a:r>
            <a:r>
              <a:rPr sz="1600" dirty="0"/>
              <a:t>to</a:t>
            </a:r>
            <a:r>
              <a:rPr sz="1600" spc="-10" dirty="0"/>
              <a:t> </a:t>
            </a:r>
            <a:r>
              <a:rPr sz="1600" dirty="0"/>
              <a:t>ADB</a:t>
            </a:r>
            <a:r>
              <a:rPr sz="1600" spc="-25" dirty="0"/>
              <a:t> </a:t>
            </a:r>
            <a:r>
              <a:rPr sz="1600" spc="-10" dirty="0"/>
              <a:t>Management</a:t>
            </a:r>
            <a:r>
              <a:rPr sz="1600" spc="15" dirty="0"/>
              <a:t> </a:t>
            </a:r>
            <a:r>
              <a:rPr sz="1600" dirty="0"/>
              <a:t>and</a:t>
            </a:r>
            <a:r>
              <a:rPr sz="1600" spc="-5" dirty="0"/>
              <a:t> </a:t>
            </a:r>
            <a:r>
              <a:rPr sz="1600" dirty="0"/>
              <a:t>staff.</a:t>
            </a:r>
            <a:r>
              <a:rPr sz="1600" spc="-60" dirty="0"/>
              <a:t> </a:t>
            </a:r>
            <a:r>
              <a:rPr sz="1600" dirty="0"/>
              <a:t>It</a:t>
            </a:r>
            <a:r>
              <a:rPr sz="1600" spc="15" dirty="0"/>
              <a:t> </a:t>
            </a:r>
            <a:r>
              <a:rPr sz="1600" dirty="0"/>
              <a:t>may</a:t>
            </a:r>
            <a:r>
              <a:rPr sz="1600" spc="65" dirty="0"/>
              <a:t> </a:t>
            </a:r>
            <a:r>
              <a:rPr sz="1600" dirty="0"/>
              <a:t>be</a:t>
            </a:r>
            <a:r>
              <a:rPr sz="1600" spc="20" dirty="0"/>
              <a:t> </a:t>
            </a:r>
            <a:r>
              <a:rPr sz="1600" spc="-10" dirty="0"/>
              <a:t>shared</a:t>
            </a:r>
            <a:r>
              <a:rPr sz="1600" spc="-5" dirty="0"/>
              <a:t> </a:t>
            </a:r>
            <a:r>
              <a:rPr sz="1600" dirty="0"/>
              <a:t>outside</a:t>
            </a:r>
            <a:r>
              <a:rPr sz="1600" spc="20" dirty="0"/>
              <a:t> </a:t>
            </a:r>
            <a:r>
              <a:rPr sz="1600" spc="-10" dirty="0"/>
              <a:t>ADB</a:t>
            </a:r>
            <a:r>
              <a:rPr sz="1600" spc="-25" dirty="0"/>
              <a:t> </a:t>
            </a:r>
            <a:r>
              <a:rPr sz="1600" dirty="0"/>
              <a:t>with</a:t>
            </a:r>
            <a:r>
              <a:rPr sz="1600" spc="-10" dirty="0"/>
              <a:t> </a:t>
            </a:r>
            <a:r>
              <a:rPr sz="1600" dirty="0"/>
              <a:t>appropriate</a:t>
            </a:r>
            <a:r>
              <a:rPr sz="1600" spc="15" dirty="0"/>
              <a:t> </a:t>
            </a:r>
            <a:r>
              <a:rPr sz="1600" spc="-10" dirty="0"/>
              <a:t>permissio</a:t>
            </a:r>
            <a:r>
              <a:rPr sz="1600" spc="-25" dirty="0"/>
              <a:t>n.</a:t>
            </a:r>
            <a:endParaRPr sz="1600" spc="-25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543050"/>
            <a:ext cx="4685030" cy="8743950"/>
            <a:chOff x="0" y="771525"/>
            <a:chExt cx="2342515" cy="437197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0" y="3427507"/>
              <a:ext cx="2341965" cy="171599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9599" y="771525"/>
              <a:ext cx="1438275" cy="3676650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5162550" y="1543050"/>
            <a:ext cx="3105150" cy="7353300"/>
            <a:chOff x="2581275" y="771525"/>
            <a:chExt cx="1552575" cy="367665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81275" y="771525"/>
              <a:ext cx="1552575" cy="367665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686175" y="914400"/>
              <a:ext cx="295275" cy="371475"/>
            </a:xfrm>
            <a:custGeom>
              <a:avLst/>
              <a:gdLst/>
              <a:ahLst/>
              <a:cxnLst/>
              <a:rect l="l" t="t" r="r" b="b"/>
              <a:pathLst>
                <a:path w="295275" h="371475">
                  <a:moveTo>
                    <a:pt x="295275" y="0"/>
                  </a:moveTo>
                  <a:lnTo>
                    <a:pt x="0" y="0"/>
                  </a:lnTo>
                  <a:lnTo>
                    <a:pt x="0" y="371475"/>
                  </a:lnTo>
                  <a:lnTo>
                    <a:pt x="295275" y="371475"/>
                  </a:lnTo>
                  <a:lnTo>
                    <a:pt x="295275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9410700" y="1543050"/>
            <a:ext cx="3181350" cy="7353300"/>
            <a:chOff x="4705350" y="771525"/>
            <a:chExt cx="1590675" cy="367665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05350" y="771525"/>
              <a:ext cx="1590675" cy="367665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857875" y="914400"/>
              <a:ext cx="285750" cy="371475"/>
            </a:xfrm>
            <a:custGeom>
              <a:avLst/>
              <a:gdLst/>
              <a:ahLst/>
              <a:cxnLst/>
              <a:rect l="l" t="t" r="r" b="b"/>
              <a:pathLst>
                <a:path w="285750" h="371475">
                  <a:moveTo>
                    <a:pt x="285750" y="0"/>
                  </a:moveTo>
                  <a:lnTo>
                    <a:pt x="0" y="0"/>
                  </a:lnTo>
                  <a:lnTo>
                    <a:pt x="0" y="371475"/>
                  </a:lnTo>
                  <a:lnTo>
                    <a:pt x="285750" y="371475"/>
                  </a:lnTo>
                  <a:lnTo>
                    <a:pt x="285750" y="0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772158" y="9617708"/>
            <a:ext cx="396240" cy="763905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5" dirty="0">
                <a:solidFill>
                  <a:srgbClr val="7E7E7E"/>
                </a:solidFill>
                <a:latin typeface="Segoe UI"/>
                <a:cs typeface="Segoe UI"/>
              </a:rPr>
              <a:t>18</a:t>
            </a:r>
            <a:endParaRPr sz="2400">
              <a:latin typeface="Segoe UI"/>
              <a:cs typeface="Segoe U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3887450" y="1657350"/>
            <a:ext cx="2895600" cy="7353300"/>
            <a:chOff x="6943725" y="828675"/>
            <a:chExt cx="1447800" cy="3676650"/>
          </a:xfrm>
        </p:grpSpPr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943725" y="828675"/>
              <a:ext cx="1447800" cy="367665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7953375" y="914400"/>
              <a:ext cx="285750" cy="371475"/>
            </a:xfrm>
            <a:custGeom>
              <a:avLst/>
              <a:gdLst/>
              <a:ahLst/>
              <a:cxnLst/>
              <a:rect l="l" t="t" r="r" b="b"/>
              <a:pathLst>
                <a:path w="285750" h="371475">
                  <a:moveTo>
                    <a:pt x="285750" y="0"/>
                  </a:moveTo>
                  <a:lnTo>
                    <a:pt x="0" y="0"/>
                  </a:lnTo>
                  <a:lnTo>
                    <a:pt x="0" y="371475"/>
                  </a:lnTo>
                  <a:lnTo>
                    <a:pt x="285750" y="371475"/>
                  </a:lnTo>
                  <a:lnTo>
                    <a:pt x="28575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</p:grpSp>
      <p:sp>
        <p:nvSpPr>
          <p:cNvPr id="15" name="object 15"/>
          <p:cNvSpPr/>
          <p:nvPr/>
        </p:nvSpPr>
        <p:spPr>
          <a:xfrm>
            <a:off x="3200400" y="1828800"/>
            <a:ext cx="571500" cy="742950"/>
          </a:xfrm>
          <a:custGeom>
            <a:avLst/>
            <a:gdLst/>
            <a:ahLst/>
            <a:cxnLst/>
            <a:rect l="l" t="t" r="r" b="b"/>
            <a:pathLst>
              <a:path w="285750" h="371475">
                <a:moveTo>
                  <a:pt x="285750" y="0"/>
                </a:moveTo>
                <a:lnTo>
                  <a:pt x="0" y="0"/>
                </a:lnTo>
                <a:lnTo>
                  <a:pt x="0" y="371475"/>
                </a:lnTo>
                <a:lnTo>
                  <a:pt x="285750" y="371475"/>
                </a:lnTo>
                <a:lnTo>
                  <a:pt x="28575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 sz="3600"/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1002030" y="55372"/>
            <a:ext cx="16283938" cy="1096645"/>
          </a:xfrm>
          <a:prstGeom prst="rect">
            <a:avLst/>
          </a:prstGeom>
        </p:spPr>
        <p:txBody>
          <a:bodyPr vert="horz" wrap="square" lIns="0" tIns="251458" rIns="0" bIns="0" rtlCol="0">
            <a:spAutoFit/>
          </a:bodyPr>
          <a:lstStyle/>
          <a:p>
            <a:pPr marL="47625">
              <a:lnSpc>
                <a:spcPct val="100000"/>
              </a:lnSpc>
              <a:spcBef>
                <a:spcPts val="130"/>
              </a:spcBef>
            </a:pPr>
            <a:r>
              <a:rPr sz="5500" dirty="0"/>
              <a:t>Kecelakaan</a:t>
            </a:r>
            <a:r>
              <a:rPr sz="5500" spc="180" dirty="0"/>
              <a:t> </a:t>
            </a:r>
            <a:r>
              <a:rPr sz="5500" dirty="0"/>
              <a:t>Kerja</a:t>
            </a:r>
            <a:r>
              <a:rPr sz="5500" spc="125" dirty="0"/>
              <a:t> </a:t>
            </a:r>
            <a:r>
              <a:rPr sz="5500" dirty="0"/>
              <a:t>–</a:t>
            </a:r>
            <a:r>
              <a:rPr sz="5500" spc="20" dirty="0"/>
              <a:t> </a:t>
            </a:r>
            <a:r>
              <a:rPr sz="5500" dirty="0"/>
              <a:t>Acak</a:t>
            </a:r>
            <a:r>
              <a:rPr sz="5500" spc="120" dirty="0"/>
              <a:t> </a:t>
            </a:r>
            <a:r>
              <a:rPr sz="5500" spc="-10" dirty="0"/>
              <a:t>Gambar</a:t>
            </a:r>
            <a:endParaRPr sz="5500"/>
          </a:p>
        </p:txBody>
      </p:sp>
      <p:sp>
        <p:nvSpPr>
          <p:cNvPr id="17" name="object 17"/>
          <p:cNvSpPr txBox="1">
            <a:spLocks noGrp="1"/>
          </p:cNvSpPr>
          <p:nvPr>
            <p:ph type="ftr" sz="quarter" idx="5"/>
          </p:nvPr>
        </p:nvSpPr>
        <p:spPr>
          <a:xfrm>
            <a:off x="407034" y="9950624"/>
            <a:ext cx="12256770" cy="26098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600" spc="-10" dirty="0"/>
              <a:t>INTERNAL.</a:t>
            </a:r>
            <a:r>
              <a:rPr sz="1600" spc="-60" dirty="0"/>
              <a:t> </a:t>
            </a:r>
            <a:r>
              <a:rPr sz="1600" dirty="0"/>
              <a:t>This</a:t>
            </a:r>
            <a:r>
              <a:rPr sz="1600" spc="40" dirty="0"/>
              <a:t> </a:t>
            </a:r>
            <a:r>
              <a:rPr sz="1600" spc="-10" dirty="0"/>
              <a:t>information</a:t>
            </a:r>
            <a:r>
              <a:rPr sz="1600" spc="-5" dirty="0"/>
              <a:t> </a:t>
            </a:r>
            <a:r>
              <a:rPr sz="1600" dirty="0"/>
              <a:t>is</a:t>
            </a:r>
            <a:r>
              <a:rPr sz="1600" spc="40" dirty="0"/>
              <a:t> </a:t>
            </a:r>
            <a:r>
              <a:rPr sz="1600" spc="-10" dirty="0"/>
              <a:t>accessible</a:t>
            </a:r>
            <a:r>
              <a:rPr sz="1600" spc="-55" dirty="0"/>
              <a:t> </a:t>
            </a:r>
            <a:r>
              <a:rPr sz="1600" dirty="0"/>
              <a:t>to</a:t>
            </a:r>
            <a:r>
              <a:rPr sz="1600" spc="-10" dirty="0"/>
              <a:t> </a:t>
            </a:r>
            <a:r>
              <a:rPr sz="1600" dirty="0"/>
              <a:t>ADB</a:t>
            </a:r>
            <a:r>
              <a:rPr sz="1600" spc="-25" dirty="0"/>
              <a:t> </a:t>
            </a:r>
            <a:r>
              <a:rPr sz="1600" spc="-10" dirty="0"/>
              <a:t>Management</a:t>
            </a:r>
            <a:r>
              <a:rPr sz="1600" spc="15" dirty="0"/>
              <a:t> </a:t>
            </a:r>
            <a:r>
              <a:rPr sz="1600" dirty="0"/>
              <a:t>and</a:t>
            </a:r>
            <a:r>
              <a:rPr sz="1600" spc="-5" dirty="0"/>
              <a:t> </a:t>
            </a:r>
            <a:r>
              <a:rPr sz="1600" dirty="0"/>
              <a:t>staff.</a:t>
            </a:r>
            <a:r>
              <a:rPr sz="1600" spc="-60" dirty="0"/>
              <a:t> </a:t>
            </a:r>
            <a:r>
              <a:rPr sz="1600" dirty="0"/>
              <a:t>It</a:t>
            </a:r>
            <a:r>
              <a:rPr sz="1600" spc="15" dirty="0"/>
              <a:t> </a:t>
            </a:r>
            <a:r>
              <a:rPr sz="1600" dirty="0"/>
              <a:t>may</a:t>
            </a:r>
            <a:r>
              <a:rPr sz="1600" spc="65" dirty="0"/>
              <a:t> </a:t>
            </a:r>
            <a:r>
              <a:rPr sz="1600" dirty="0"/>
              <a:t>be</a:t>
            </a:r>
            <a:r>
              <a:rPr sz="1600" spc="20" dirty="0"/>
              <a:t> </a:t>
            </a:r>
            <a:r>
              <a:rPr sz="1600" spc="-10" dirty="0"/>
              <a:t>shared</a:t>
            </a:r>
            <a:r>
              <a:rPr sz="1600" spc="-5" dirty="0"/>
              <a:t> </a:t>
            </a:r>
            <a:r>
              <a:rPr sz="1600" dirty="0"/>
              <a:t>outside</a:t>
            </a:r>
            <a:r>
              <a:rPr sz="1600" spc="20" dirty="0"/>
              <a:t> </a:t>
            </a:r>
            <a:r>
              <a:rPr sz="1600" spc="-10" dirty="0"/>
              <a:t>ADB</a:t>
            </a:r>
            <a:r>
              <a:rPr sz="1600" spc="-25" dirty="0"/>
              <a:t> </a:t>
            </a:r>
            <a:r>
              <a:rPr sz="1600" dirty="0"/>
              <a:t>with</a:t>
            </a:r>
            <a:r>
              <a:rPr sz="1600" spc="-10" dirty="0"/>
              <a:t> </a:t>
            </a:r>
            <a:r>
              <a:rPr sz="1600" dirty="0"/>
              <a:t>appropriate</a:t>
            </a:r>
            <a:r>
              <a:rPr sz="1600" spc="15" dirty="0"/>
              <a:t> </a:t>
            </a:r>
            <a:r>
              <a:rPr sz="1600" spc="-10" dirty="0"/>
              <a:t>permissio</a:t>
            </a:r>
            <a:r>
              <a:rPr sz="1600" spc="-25" dirty="0"/>
              <a:t>n.</a:t>
            </a:r>
            <a:endParaRPr sz="1600" spc="-25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1238248" y="1543050"/>
            <a:ext cx="2876550" cy="73533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487400" y="1543050"/>
            <a:ext cx="3124200" cy="73533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53050" y="1543050"/>
            <a:ext cx="2876550" cy="73533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34500" y="1543050"/>
            <a:ext cx="3162300" cy="735330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952750" y="1543050"/>
            <a:ext cx="571500" cy="62992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7620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00"/>
              </a:spcBef>
            </a:pPr>
            <a:r>
              <a:rPr sz="3600" spc="85" dirty="0">
                <a:latin typeface="Tahoma" panose="020B0604030504040204"/>
                <a:cs typeface="Tahoma" panose="020B0604030504040204"/>
              </a:rPr>
              <a:t>1</a:t>
            </a:r>
            <a:endParaRPr sz="36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ftr" sz="quarter" idx="5"/>
          </p:nvPr>
        </p:nvSpPr>
        <p:spPr>
          <a:xfrm>
            <a:off x="407034" y="9950624"/>
            <a:ext cx="12256770" cy="26098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600" spc="-10" dirty="0"/>
              <a:t>INTERNAL.</a:t>
            </a:r>
            <a:r>
              <a:rPr sz="1600" spc="-60" dirty="0"/>
              <a:t> </a:t>
            </a:r>
            <a:r>
              <a:rPr sz="1600" dirty="0"/>
              <a:t>This</a:t>
            </a:r>
            <a:r>
              <a:rPr sz="1600" spc="40" dirty="0"/>
              <a:t> </a:t>
            </a:r>
            <a:r>
              <a:rPr sz="1600" spc="-10" dirty="0"/>
              <a:t>information</a:t>
            </a:r>
            <a:r>
              <a:rPr sz="1600" spc="-5" dirty="0"/>
              <a:t> </a:t>
            </a:r>
            <a:r>
              <a:rPr sz="1600" dirty="0"/>
              <a:t>is</a:t>
            </a:r>
            <a:r>
              <a:rPr sz="1600" spc="40" dirty="0"/>
              <a:t> </a:t>
            </a:r>
            <a:r>
              <a:rPr sz="1600" spc="-10" dirty="0"/>
              <a:t>accessible</a:t>
            </a:r>
            <a:r>
              <a:rPr sz="1600" spc="-55" dirty="0"/>
              <a:t> </a:t>
            </a:r>
            <a:r>
              <a:rPr sz="1600" dirty="0"/>
              <a:t>to</a:t>
            </a:r>
            <a:r>
              <a:rPr sz="1600" spc="-10" dirty="0"/>
              <a:t> </a:t>
            </a:r>
            <a:r>
              <a:rPr sz="1600" dirty="0"/>
              <a:t>ADB</a:t>
            </a:r>
            <a:r>
              <a:rPr sz="1600" spc="-25" dirty="0"/>
              <a:t> </a:t>
            </a:r>
            <a:r>
              <a:rPr sz="1600" spc="-10" dirty="0"/>
              <a:t>Management</a:t>
            </a:r>
            <a:r>
              <a:rPr sz="1600" spc="15" dirty="0"/>
              <a:t> </a:t>
            </a:r>
            <a:r>
              <a:rPr sz="1600" dirty="0"/>
              <a:t>and</a:t>
            </a:r>
            <a:r>
              <a:rPr sz="1600" spc="-5" dirty="0"/>
              <a:t> </a:t>
            </a:r>
            <a:r>
              <a:rPr sz="1600" dirty="0"/>
              <a:t>staff.</a:t>
            </a:r>
            <a:r>
              <a:rPr sz="1600" spc="-60" dirty="0"/>
              <a:t> </a:t>
            </a:r>
            <a:r>
              <a:rPr sz="1600" dirty="0"/>
              <a:t>It</a:t>
            </a:r>
            <a:r>
              <a:rPr sz="1600" spc="15" dirty="0"/>
              <a:t> </a:t>
            </a:r>
            <a:r>
              <a:rPr sz="1600" dirty="0"/>
              <a:t>may</a:t>
            </a:r>
            <a:r>
              <a:rPr sz="1600" spc="65" dirty="0"/>
              <a:t> </a:t>
            </a:r>
            <a:r>
              <a:rPr sz="1600" dirty="0"/>
              <a:t>be</a:t>
            </a:r>
            <a:r>
              <a:rPr sz="1600" spc="20" dirty="0"/>
              <a:t> </a:t>
            </a:r>
            <a:r>
              <a:rPr sz="1600" spc="-10" dirty="0"/>
              <a:t>shared</a:t>
            </a:r>
            <a:r>
              <a:rPr sz="1600" spc="-5" dirty="0"/>
              <a:t> </a:t>
            </a:r>
            <a:r>
              <a:rPr sz="1600" dirty="0"/>
              <a:t>outside</a:t>
            </a:r>
            <a:r>
              <a:rPr sz="1600" spc="20" dirty="0"/>
              <a:t> </a:t>
            </a:r>
            <a:r>
              <a:rPr sz="1600" spc="-10" dirty="0"/>
              <a:t>ADB</a:t>
            </a:r>
            <a:r>
              <a:rPr sz="1600" spc="-25" dirty="0"/>
              <a:t> </a:t>
            </a:r>
            <a:r>
              <a:rPr sz="1600" dirty="0"/>
              <a:t>with</a:t>
            </a:r>
            <a:r>
              <a:rPr sz="1600" spc="-10" dirty="0"/>
              <a:t> </a:t>
            </a:r>
            <a:r>
              <a:rPr sz="1600" dirty="0"/>
              <a:t>appropriate</a:t>
            </a:r>
            <a:r>
              <a:rPr sz="1600" spc="15" dirty="0"/>
              <a:t> </a:t>
            </a:r>
            <a:r>
              <a:rPr sz="1600" spc="-10" dirty="0"/>
              <a:t>permissio</a:t>
            </a:r>
            <a:r>
              <a:rPr sz="1600" spc="-25" dirty="0"/>
              <a:t>n.</a:t>
            </a:r>
            <a:endParaRPr sz="1600" spc="-25" dirty="0"/>
          </a:p>
        </p:txBody>
      </p:sp>
      <p:sp>
        <p:nvSpPr>
          <p:cNvPr id="7" name="object 7"/>
          <p:cNvSpPr txBox="1"/>
          <p:nvPr/>
        </p:nvSpPr>
        <p:spPr>
          <a:xfrm>
            <a:off x="11449050" y="1543050"/>
            <a:ext cx="571500" cy="62992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76200" rIns="0" bIns="0" rtlCol="0">
            <a:spAutoFit/>
          </a:bodyPr>
          <a:lstStyle/>
          <a:p>
            <a:pPr marL="96520">
              <a:lnSpc>
                <a:spcPct val="100000"/>
              </a:lnSpc>
              <a:spcBef>
                <a:spcPts val="300"/>
              </a:spcBef>
            </a:pPr>
            <a:r>
              <a:rPr sz="3600" spc="85" dirty="0">
                <a:latin typeface="Tahoma" panose="020B0604030504040204"/>
                <a:cs typeface="Tahoma" panose="020B0604030504040204"/>
              </a:rPr>
              <a:t>3</a:t>
            </a:r>
            <a:endParaRPr sz="36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277100" y="1543050"/>
            <a:ext cx="571500" cy="62992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76200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300"/>
              </a:spcBef>
            </a:pPr>
            <a:r>
              <a:rPr sz="3600" spc="85" dirty="0">
                <a:latin typeface="Tahoma" panose="020B0604030504040204"/>
                <a:cs typeface="Tahoma" panose="020B0604030504040204"/>
              </a:rPr>
              <a:t>2</a:t>
            </a:r>
            <a:endParaRPr sz="36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67714" y="8752558"/>
            <a:ext cx="8087358" cy="1181100"/>
          </a:xfrm>
          <a:prstGeom prst="rect">
            <a:avLst/>
          </a:prstGeom>
        </p:spPr>
        <p:txBody>
          <a:bodyPr vert="horz" wrap="square" lIns="0" tIns="2501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85"/>
              </a:spcBef>
              <a:tabLst>
                <a:tab pos="1995805" algn="l"/>
              </a:tabLst>
            </a:pPr>
            <a:r>
              <a:rPr sz="3100" spc="90" dirty="0">
                <a:latin typeface="Tahoma" panose="020B0604030504040204"/>
                <a:cs typeface="Tahoma" panose="020B0604030504040204"/>
              </a:rPr>
              <a:t>Kondisi</a:t>
            </a:r>
            <a:r>
              <a:rPr sz="3100" spc="55" dirty="0">
                <a:latin typeface="Tahoma" panose="020B0604030504040204"/>
                <a:cs typeface="Tahoma" panose="020B0604030504040204"/>
              </a:rPr>
              <a:t> </a:t>
            </a:r>
            <a:r>
              <a:rPr sz="3100" spc="85" dirty="0">
                <a:latin typeface="Tahoma" panose="020B0604030504040204"/>
                <a:cs typeface="Tahoma" panose="020B0604030504040204"/>
              </a:rPr>
              <a:t>tidak</a:t>
            </a:r>
            <a:r>
              <a:rPr sz="3100" spc="50" dirty="0">
                <a:latin typeface="Tahoma" panose="020B0604030504040204"/>
                <a:cs typeface="Tahoma" panose="020B0604030504040204"/>
              </a:rPr>
              <a:t> </a:t>
            </a:r>
            <a:r>
              <a:rPr sz="3100" spc="85" dirty="0">
                <a:latin typeface="Tahoma" panose="020B0604030504040204"/>
                <a:cs typeface="Tahoma" panose="020B0604030504040204"/>
              </a:rPr>
              <a:t>aman</a:t>
            </a:r>
            <a:r>
              <a:rPr sz="3100" dirty="0">
                <a:latin typeface="Tahoma" panose="020B0604030504040204"/>
                <a:cs typeface="Tahoma" panose="020B0604030504040204"/>
              </a:rPr>
              <a:t>	</a:t>
            </a:r>
            <a:r>
              <a:rPr sz="3100" spc="85" dirty="0">
                <a:latin typeface="Tahoma" panose="020B0604030504040204"/>
                <a:cs typeface="Tahoma" panose="020B0604030504040204"/>
              </a:rPr>
              <a:t>Tindakan</a:t>
            </a:r>
            <a:r>
              <a:rPr sz="3100" spc="30" dirty="0">
                <a:latin typeface="Tahoma" panose="020B0604030504040204"/>
                <a:cs typeface="Tahoma" panose="020B0604030504040204"/>
              </a:rPr>
              <a:t> </a:t>
            </a:r>
            <a:r>
              <a:rPr sz="3100" spc="85" dirty="0">
                <a:latin typeface="Tahoma" panose="020B0604030504040204"/>
                <a:cs typeface="Tahoma" panose="020B0604030504040204"/>
              </a:rPr>
              <a:t>tidak</a:t>
            </a:r>
            <a:r>
              <a:rPr sz="3100" spc="60" dirty="0">
                <a:latin typeface="Tahoma" panose="020B0604030504040204"/>
                <a:cs typeface="Tahoma" panose="020B0604030504040204"/>
              </a:rPr>
              <a:t> </a:t>
            </a:r>
            <a:r>
              <a:rPr sz="3100" spc="80" dirty="0">
                <a:latin typeface="Tahoma" panose="020B0604030504040204"/>
                <a:cs typeface="Tahoma" panose="020B0604030504040204"/>
              </a:rPr>
              <a:t>aman</a:t>
            </a:r>
            <a:endParaRPr sz="3100">
              <a:latin typeface="Tahoma" panose="020B0604030504040204"/>
              <a:cs typeface="Tahoma" panose="020B0604030504040204"/>
            </a:endParaRPr>
          </a:p>
          <a:p>
            <a:pPr marL="14605">
              <a:lnSpc>
                <a:spcPct val="100000"/>
              </a:lnSpc>
              <a:spcBef>
                <a:spcPts val="660"/>
              </a:spcBef>
            </a:pPr>
            <a:r>
              <a:rPr sz="2400" spc="-25" dirty="0">
                <a:solidFill>
                  <a:srgbClr val="7E7E7E"/>
                </a:solidFill>
                <a:latin typeface="Segoe UI"/>
                <a:cs typeface="Segoe UI"/>
              </a:rPr>
              <a:t>19</a:t>
            </a:r>
            <a:endParaRPr sz="2400">
              <a:latin typeface="Segoe UI"/>
              <a:cs typeface="Segoe U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5621000" y="1543050"/>
            <a:ext cx="571500" cy="62992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76200" rIns="0" bIns="0" rtlCol="0">
            <a:spAutoFit/>
          </a:bodyPr>
          <a:lstStyle/>
          <a:p>
            <a:pPr marL="101600">
              <a:lnSpc>
                <a:spcPct val="100000"/>
              </a:lnSpc>
              <a:spcBef>
                <a:spcPts val="300"/>
              </a:spcBef>
            </a:pPr>
            <a:r>
              <a:rPr sz="3600" spc="85" dirty="0">
                <a:latin typeface="Tahoma" panose="020B0604030504040204"/>
                <a:cs typeface="Tahoma" panose="020B0604030504040204"/>
              </a:rPr>
              <a:t>4</a:t>
            </a:r>
            <a:endParaRPr sz="36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623552" y="8940800"/>
            <a:ext cx="2622550" cy="98806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100" spc="85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Nyaris</a:t>
            </a:r>
            <a:r>
              <a:rPr sz="3100" spc="70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 celaka</a:t>
            </a:r>
            <a:endParaRPr sz="3100">
              <a:latin typeface="Tahoma" panose="020B0604030504040204"/>
              <a:cs typeface="Tahoma" panose="020B0604030504040204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3100" spc="55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(near</a:t>
            </a:r>
            <a:r>
              <a:rPr sz="3100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3100" spc="100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miss)</a:t>
            </a:r>
            <a:endParaRPr sz="31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069060" y="8970644"/>
            <a:ext cx="2212340" cy="50863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100" spc="65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Kecelakaan</a:t>
            </a:r>
            <a:endParaRPr sz="31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1002030" y="55372"/>
            <a:ext cx="16283938" cy="1096645"/>
          </a:xfrm>
          <a:prstGeom prst="rect">
            <a:avLst/>
          </a:prstGeom>
        </p:spPr>
        <p:txBody>
          <a:bodyPr vert="horz" wrap="square" lIns="0" tIns="251458" rIns="0" bIns="0" rtlCol="0">
            <a:spAutoFit/>
          </a:bodyPr>
          <a:lstStyle/>
          <a:p>
            <a:pPr marL="47625">
              <a:lnSpc>
                <a:spcPct val="100000"/>
              </a:lnSpc>
              <a:spcBef>
                <a:spcPts val="130"/>
              </a:spcBef>
            </a:pPr>
            <a:r>
              <a:rPr sz="5500" dirty="0"/>
              <a:t>Kecelakaan</a:t>
            </a:r>
            <a:r>
              <a:rPr sz="5500" spc="160" dirty="0"/>
              <a:t> </a:t>
            </a:r>
            <a:r>
              <a:rPr sz="5500" dirty="0"/>
              <a:t>Kerja</a:t>
            </a:r>
            <a:r>
              <a:rPr sz="5500" spc="120" dirty="0"/>
              <a:t> </a:t>
            </a:r>
            <a:r>
              <a:rPr sz="5500" dirty="0"/>
              <a:t>-</a:t>
            </a:r>
            <a:r>
              <a:rPr sz="5500" spc="130" dirty="0"/>
              <a:t> </a:t>
            </a:r>
            <a:r>
              <a:rPr sz="5500" spc="-10" dirty="0"/>
              <a:t>Ilustrasi</a:t>
            </a:r>
            <a:endParaRPr sz="550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3657598" y="1638300"/>
            <a:ext cx="11887200" cy="79629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935450" y="8820150"/>
            <a:ext cx="933450" cy="93345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327726" y="122324"/>
            <a:ext cx="1323340" cy="1244600"/>
            <a:chOff x="163863" y="61162"/>
            <a:chExt cx="661670" cy="622300"/>
          </a:xfrm>
        </p:grpSpPr>
        <p:sp>
          <p:nvSpPr>
            <p:cNvPr id="5" name="object 5"/>
            <p:cNvSpPr/>
            <p:nvPr/>
          </p:nvSpPr>
          <p:spPr>
            <a:xfrm>
              <a:off x="474732" y="423599"/>
              <a:ext cx="300990" cy="259715"/>
            </a:xfrm>
            <a:custGeom>
              <a:avLst/>
              <a:gdLst/>
              <a:ahLst/>
              <a:cxnLst/>
              <a:rect l="l" t="t" r="r" b="b"/>
              <a:pathLst>
                <a:path w="300990" h="259715">
                  <a:moveTo>
                    <a:pt x="160735" y="0"/>
                  </a:moveTo>
                  <a:lnTo>
                    <a:pt x="50881" y="2832"/>
                  </a:lnTo>
                  <a:lnTo>
                    <a:pt x="0" y="6582"/>
                  </a:lnTo>
                  <a:lnTo>
                    <a:pt x="148881" y="65376"/>
                  </a:lnTo>
                  <a:lnTo>
                    <a:pt x="186551" y="150111"/>
                  </a:lnTo>
                  <a:lnTo>
                    <a:pt x="168475" y="226266"/>
                  </a:lnTo>
                  <a:lnTo>
                    <a:pt x="150124" y="259322"/>
                  </a:lnTo>
                  <a:lnTo>
                    <a:pt x="169724" y="236354"/>
                  </a:lnTo>
                  <a:lnTo>
                    <a:pt x="214933" y="180431"/>
                  </a:lnTo>
                  <a:lnTo>
                    <a:pt x="265363" y="111028"/>
                  </a:lnTo>
                  <a:lnTo>
                    <a:pt x="300625" y="47615"/>
                  </a:lnTo>
                  <a:lnTo>
                    <a:pt x="265378" y="10717"/>
                  </a:lnTo>
                  <a:lnTo>
                    <a:pt x="160735" y="0"/>
                  </a:lnTo>
                  <a:close/>
                </a:path>
              </a:pathLst>
            </a:custGeom>
            <a:solidFill>
              <a:srgbClr val="FCB515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sp>
          <p:nvSpPr>
            <p:cNvPr id="6" name="object 6"/>
            <p:cNvSpPr/>
            <p:nvPr/>
          </p:nvSpPr>
          <p:spPr>
            <a:xfrm>
              <a:off x="163863" y="386649"/>
              <a:ext cx="303530" cy="259715"/>
            </a:xfrm>
            <a:custGeom>
              <a:avLst/>
              <a:gdLst/>
              <a:ahLst/>
              <a:cxnLst/>
              <a:rect l="l" t="t" r="r" b="b"/>
              <a:pathLst>
                <a:path w="303530" h="259715">
                  <a:moveTo>
                    <a:pt x="159552" y="0"/>
                  </a:moveTo>
                  <a:lnTo>
                    <a:pt x="50358" y="12453"/>
                  </a:lnTo>
                  <a:lnTo>
                    <a:pt x="0" y="20652"/>
                  </a:lnTo>
                  <a:lnTo>
                    <a:pt x="153557" y="66050"/>
                  </a:lnTo>
                  <a:lnTo>
                    <a:pt x="198640" y="147160"/>
                  </a:lnTo>
                  <a:lnTo>
                    <a:pt x="187425" y="224661"/>
                  </a:lnTo>
                  <a:lnTo>
                    <a:pt x="172092" y="259232"/>
                  </a:lnTo>
                  <a:lnTo>
                    <a:pt x="189588" y="234641"/>
                  </a:lnTo>
                  <a:lnTo>
                    <a:pt x="229671" y="174985"/>
                  </a:lnTo>
                  <a:lnTo>
                    <a:pt x="273736" y="101440"/>
                  </a:lnTo>
                  <a:lnTo>
                    <a:pt x="303176" y="35180"/>
                  </a:lnTo>
                  <a:lnTo>
                    <a:pt x="264765" y="1504"/>
                  </a:lnTo>
                  <a:lnTo>
                    <a:pt x="159552" y="0"/>
                  </a:lnTo>
                  <a:close/>
                </a:path>
              </a:pathLst>
            </a:custGeom>
            <a:solidFill>
              <a:srgbClr val="8DC53E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sp>
          <p:nvSpPr>
            <p:cNvPr id="7" name="object 7"/>
            <p:cNvSpPr/>
            <p:nvPr/>
          </p:nvSpPr>
          <p:spPr>
            <a:xfrm>
              <a:off x="480223" y="115278"/>
              <a:ext cx="345440" cy="286385"/>
            </a:xfrm>
            <a:custGeom>
              <a:avLst/>
              <a:gdLst/>
              <a:ahLst/>
              <a:cxnLst/>
              <a:rect l="l" t="t" r="r" b="b"/>
              <a:pathLst>
                <a:path w="345440" h="286385">
                  <a:moveTo>
                    <a:pt x="304145" y="0"/>
                  </a:moveTo>
                  <a:lnTo>
                    <a:pt x="184123" y="1117"/>
                  </a:lnTo>
                  <a:lnTo>
                    <a:pt x="58268" y="17694"/>
                  </a:lnTo>
                  <a:lnTo>
                    <a:pt x="0" y="28040"/>
                  </a:lnTo>
                  <a:lnTo>
                    <a:pt x="171371" y="73984"/>
                  </a:lnTo>
                  <a:lnTo>
                    <a:pt x="215671" y="161978"/>
                  </a:lnTo>
                  <a:lnTo>
                    <a:pt x="195988" y="247456"/>
                  </a:lnTo>
                  <a:lnTo>
                    <a:pt x="175408" y="285852"/>
                  </a:lnTo>
                  <a:lnTo>
                    <a:pt x="197517" y="258356"/>
                  </a:lnTo>
                  <a:lnTo>
                    <a:pt x="248490" y="191711"/>
                  </a:lnTo>
                  <a:lnTo>
                    <a:pt x="305298" y="109682"/>
                  </a:lnTo>
                  <a:lnTo>
                    <a:pt x="344910" y="36033"/>
                  </a:lnTo>
                  <a:lnTo>
                    <a:pt x="304145" y="0"/>
                  </a:lnTo>
                  <a:close/>
                </a:path>
              </a:pathLst>
            </a:custGeom>
            <a:solidFill>
              <a:srgbClr val="00A0CA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sp>
          <p:nvSpPr>
            <p:cNvPr id="8" name="object 8"/>
            <p:cNvSpPr/>
            <p:nvPr/>
          </p:nvSpPr>
          <p:spPr>
            <a:xfrm>
              <a:off x="177777" y="61162"/>
              <a:ext cx="304165" cy="264160"/>
            </a:xfrm>
            <a:custGeom>
              <a:avLst/>
              <a:gdLst/>
              <a:ahLst/>
              <a:cxnLst/>
              <a:rect l="l" t="t" r="r" b="b"/>
              <a:pathLst>
                <a:path w="304165" h="264160">
                  <a:moveTo>
                    <a:pt x="262758" y="0"/>
                  </a:moveTo>
                  <a:lnTo>
                    <a:pt x="157676" y="5923"/>
                  </a:lnTo>
                  <a:lnTo>
                    <a:pt x="49642" y="26079"/>
                  </a:lnTo>
                  <a:lnTo>
                    <a:pt x="0" y="37829"/>
                  </a:lnTo>
                  <a:lnTo>
                    <a:pt x="156343" y="72367"/>
                  </a:lnTo>
                  <a:lnTo>
                    <a:pt x="207199" y="150098"/>
                  </a:lnTo>
                  <a:lnTo>
                    <a:pt x="201690" y="228165"/>
                  </a:lnTo>
                  <a:lnTo>
                    <a:pt x="188938" y="263711"/>
                  </a:lnTo>
                  <a:lnTo>
                    <a:pt x="204631" y="237963"/>
                  </a:lnTo>
                  <a:lnTo>
                    <a:pt x="240337" y="175653"/>
                  </a:lnTo>
                  <a:lnTo>
                    <a:pt x="278996" y="99181"/>
                  </a:lnTo>
                  <a:lnTo>
                    <a:pt x="303545" y="30950"/>
                  </a:lnTo>
                  <a:lnTo>
                    <a:pt x="262758" y="0"/>
                  </a:lnTo>
                  <a:close/>
                </a:path>
              </a:pathLst>
            </a:custGeom>
            <a:solidFill>
              <a:srgbClr val="E9522B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002030" y="55372"/>
            <a:ext cx="16283938" cy="1111885"/>
          </a:xfrm>
          <a:prstGeom prst="rect">
            <a:avLst/>
          </a:prstGeom>
        </p:spPr>
        <p:txBody>
          <a:bodyPr vert="horz" wrap="square" lIns="0" tIns="281684" rIns="0" bIns="0" rtlCol="0">
            <a:spAutoFit/>
          </a:bodyPr>
          <a:lstStyle/>
          <a:p>
            <a:pPr marL="690245">
              <a:lnSpc>
                <a:spcPct val="100000"/>
              </a:lnSpc>
              <a:spcBef>
                <a:spcPts val="105"/>
              </a:spcBef>
            </a:pPr>
            <a:r>
              <a:rPr sz="5400" dirty="0"/>
              <a:t>Prinsip</a:t>
            </a:r>
            <a:r>
              <a:rPr sz="5400" spc="-30" dirty="0"/>
              <a:t> </a:t>
            </a:r>
            <a:r>
              <a:rPr sz="5400" dirty="0"/>
              <a:t>Kesehatan</a:t>
            </a:r>
            <a:r>
              <a:rPr sz="5400" spc="-20" dirty="0"/>
              <a:t> </a:t>
            </a:r>
            <a:r>
              <a:rPr sz="5400" dirty="0"/>
              <a:t>dan</a:t>
            </a:r>
            <a:r>
              <a:rPr sz="5400" spc="-45" dirty="0"/>
              <a:t> </a:t>
            </a:r>
            <a:r>
              <a:rPr sz="5400" dirty="0"/>
              <a:t>Keselamatan</a:t>
            </a:r>
            <a:r>
              <a:rPr sz="5400" spc="-35" dirty="0"/>
              <a:t> </a:t>
            </a:r>
            <a:r>
              <a:rPr sz="5400" dirty="0"/>
              <a:t>-</a:t>
            </a:r>
            <a:r>
              <a:rPr sz="5400" spc="-20" dirty="0"/>
              <a:t> </a:t>
            </a:r>
            <a:r>
              <a:rPr sz="5400" spc="-10" dirty="0"/>
              <a:t>Kontrol</a:t>
            </a:r>
            <a:endParaRPr sz="5400"/>
          </a:p>
        </p:txBody>
      </p:sp>
      <p:sp>
        <p:nvSpPr>
          <p:cNvPr id="10" name="object 10"/>
          <p:cNvSpPr txBox="1"/>
          <p:nvPr/>
        </p:nvSpPr>
        <p:spPr>
          <a:xfrm>
            <a:off x="5181600" y="1638300"/>
            <a:ext cx="7467600" cy="78994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82550" rIns="0" bIns="0" rtlCol="0">
            <a:spAutoFit/>
          </a:bodyPr>
          <a:lstStyle/>
          <a:p>
            <a:pPr marL="774700">
              <a:lnSpc>
                <a:spcPct val="100000"/>
              </a:lnSpc>
              <a:spcBef>
                <a:spcPts val="325"/>
              </a:spcBef>
            </a:pPr>
            <a:r>
              <a:rPr sz="4600" spc="100" dirty="0">
                <a:latin typeface="Tahoma" panose="020B0604030504040204"/>
                <a:cs typeface="Tahoma" panose="020B0604030504040204"/>
              </a:rPr>
              <a:t>Hierarki</a:t>
            </a:r>
            <a:r>
              <a:rPr sz="4600" spc="-10" dirty="0">
                <a:latin typeface="Tahoma" panose="020B0604030504040204"/>
                <a:cs typeface="Tahoma" panose="020B0604030504040204"/>
              </a:rPr>
              <a:t> </a:t>
            </a:r>
            <a:r>
              <a:rPr sz="4600" spc="65" dirty="0">
                <a:latin typeface="Tahoma" panose="020B0604030504040204"/>
                <a:cs typeface="Tahoma" panose="020B0604030504040204"/>
              </a:rPr>
              <a:t>Kontrol</a:t>
            </a:r>
            <a:endParaRPr sz="46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352800" y="1562100"/>
            <a:ext cx="1524000" cy="933450"/>
          </a:xfrm>
          <a:custGeom>
            <a:avLst/>
            <a:gdLst/>
            <a:ahLst/>
            <a:cxnLst/>
            <a:rect l="l" t="t" r="r" b="b"/>
            <a:pathLst>
              <a:path w="762000" h="466725">
                <a:moveTo>
                  <a:pt x="762000" y="0"/>
                </a:moveTo>
                <a:lnTo>
                  <a:pt x="0" y="0"/>
                </a:lnTo>
                <a:lnTo>
                  <a:pt x="0" y="466725"/>
                </a:lnTo>
                <a:lnTo>
                  <a:pt x="762000" y="466725"/>
                </a:lnTo>
                <a:lnTo>
                  <a:pt x="762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3600"/>
          </a:p>
        </p:txBody>
      </p:sp>
      <p:sp>
        <p:nvSpPr>
          <p:cNvPr id="12" name="object 12"/>
          <p:cNvSpPr txBox="1"/>
          <p:nvPr/>
        </p:nvSpPr>
        <p:spPr>
          <a:xfrm>
            <a:off x="3648708" y="1637156"/>
            <a:ext cx="949960" cy="777875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 marR="5080" indent="-635">
              <a:lnSpc>
                <a:spcPct val="100000"/>
              </a:lnSpc>
              <a:spcBef>
                <a:spcPts val="155"/>
              </a:spcBef>
            </a:pPr>
            <a:r>
              <a:rPr sz="2400" spc="40" dirty="0">
                <a:latin typeface="Tahoma" panose="020B0604030504040204"/>
                <a:cs typeface="Tahoma" panose="020B0604030504040204"/>
              </a:rPr>
              <a:t>Paling 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efektif</a:t>
            </a:r>
            <a:endParaRPr sz="24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895600" y="8648700"/>
            <a:ext cx="2590800" cy="914400"/>
          </a:xfrm>
          <a:custGeom>
            <a:avLst/>
            <a:gdLst/>
            <a:ahLst/>
            <a:cxnLst/>
            <a:rect l="l" t="t" r="r" b="b"/>
            <a:pathLst>
              <a:path w="1295400" h="457200">
                <a:moveTo>
                  <a:pt x="1295400" y="0"/>
                </a:moveTo>
                <a:lnTo>
                  <a:pt x="0" y="0"/>
                </a:lnTo>
                <a:lnTo>
                  <a:pt x="0" y="457200"/>
                </a:lnTo>
                <a:lnTo>
                  <a:pt x="1295400" y="457200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3600"/>
          </a:p>
        </p:txBody>
      </p:sp>
      <p:sp>
        <p:nvSpPr>
          <p:cNvPr id="14" name="object 14"/>
          <p:cNvSpPr txBox="1"/>
          <p:nvPr/>
        </p:nvSpPr>
        <p:spPr>
          <a:xfrm>
            <a:off x="3315970" y="8730614"/>
            <a:ext cx="1755138" cy="763905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400" spc="55" dirty="0">
                <a:latin typeface="Tahoma" panose="020B0604030504040204"/>
                <a:cs typeface="Tahoma" panose="020B0604030504040204"/>
              </a:rPr>
              <a:t>Paling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tidak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algn="ctr">
              <a:lnSpc>
                <a:spcPct val="100000"/>
              </a:lnSpc>
            </a:pPr>
            <a:r>
              <a:rPr sz="2400" spc="-10" dirty="0">
                <a:latin typeface="Tahoma" panose="020B0604030504040204"/>
                <a:cs typeface="Tahoma" panose="020B0604030504040204"/>
              </a:rPr>
              <a:t>efektif</a:t>
            </a:r>
            <a:endParaRPr sz="24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2801600" y="2705098"/>
            <a:ext cx="4876800" cy="2133600"/>
          </a:xfrm>
          <a:custGeom>
            <a:avLst/>
            <a:gdLst/>
            <a:ahLst/>
            <a:cxnLst/>
            <a:rect l="l" t="t" r="r" b="b"/>
            <a:pathLst>
              <a:path w="2438400" h="1066800">
                <a:moveTo>
                  <a:pt x="1905000" y="0"/>
                </a:moveTo>
                <a:lnTo>
                  <a:pt x="304800" y="0"/>
                </a:lnTo>
                <a:lnTo>
                  <a:pt x="304800" y="457200"/>
                </a:lnTo>
                <a:lnTo>
                  <a:pt x="1905000" y="457200"/>
                </a:lnTo>
                <a:lnTo>
                  <a:pt x="1905000" y="0"/>
                </a:lnTo>
                <a:close/>
              </a:path>
              <a:path w="2438400" h="1066800">
                <a:moveTo>
                  <a:pt x="2438400" y="609600"/>
                </a:moveTo>
                <a:lnTo>
                  <a:pt x="0" y="609600"/>
                </a:lnTo>
                <a:lnTo>
                  <a:pt x="0" y="1066800"/>
                </a:lnTo>
                <a:lnTo>
                  <a:pt x="2438400" y="1066800"/>
                </a:lnTo>
                <a:lnTo>
                  <a:pt x="2438400" y="6096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3600"/>
          </a:p>
        </p:txBody>
      </p:sp>
      <p:sp>
        <p:nvSpPr>
          <p:cNvPr id="16" name="object 16"/>
          <p:cNvSpPr txBox="1"/>
          <p:nvPr/>
        </p:nvSpPr>
        <p:spPr>
          <a:xfrm>
            <a:off x="12972542" y="2776346"/>
            <a:ext cx="4505960" cy="1950720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317500" marR="549275">
              <a:lnSpc>
                <a:spcPct val="100000"/>
              </a:lnSpc>
              <a:spcBef>
                <a:spcPts val="155"/>
              </a:spcBef>
            </a:pPr>
            <a:r>
              <a:rPr sz="2400" spc="-10" dirty="0">
                <a:latin typeface="Tahoma" panose="020B0604030504040204"/>
                <a:cs typeface="Tahoma" panose="020B0604030504040204"/>
              </a:rPr>
              <a:t>Menghilangkan </a:t>
            </a:r>
            <a:r>
              <a:rPr sz="2400" dirty="0">
                <a:latin typeface="Tahoma" panose="020B0604030504040204"/>
                <a:cs typeface="Tahoma" panose="020B0604030504040204"/>
              </a:rPr>
              <a:t>bahaya</a:t>
            </a:r>
            <a:r>
              <a:rPr sz="2400" spc="1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50" dirty="0">
                <a:latin typeface="Tahoma" panose="020B0604030504040204"/>
                <a:cs typeface="Tahoma" panose="020B0604030504040204"/>
              </a:rPr>
              <a:t>secara</a:t>
            </a:r>
            <a:r>
              <a:rPr sz="2400" spc="90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fisik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>
              <a:lnSpc>
                <a:spcPct val="100000"/>
              </a:lnSpc>
              <a:spcBef>
                <a:spcPts val="500"/>
              </a:spcBef>
            </a:pPr>
            <a:endParaRPr sz="2400">
              <a:latin typeface="Tahoma" panose="020B0604030504040204"/>
              <a:cs typeface="Tahoma" panose="020B0604030504040204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latin typeface="Tahoma" panose="020B0604030504040204"/>
                <a:cs typeface="Tahoma" panose="020B0604030504040204"/>
              </a:rPr>
              <a:t>Mengganti</a:t>
            </a:r>
            <a:r>
              <a:rPr sz="2400" spc="29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dengan</a:t>
            </a:r>
            <a:r>
              <a:rPr sz="2400" spc="28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bahan</a:t>
            </a:r>
            <a:r>
              <a:rPr sz="2400" spc="290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yang </a:t>
            </a:r>
            <a:r>
              <a:rPr sz="2400" dirty="0">
                <a:latin typeface="Tahoma" panose="020B0604030504040204"/>
                <a:cs typeface="Tahoma" panose="020B0604030504040204"/>
              </a:rPr>
              <a:t>kurang</a:t>
            </a:r>
            <a:r>
              <a:rPr sz="2400" spc="21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bahaya</a:t>
            </a:r>
            <a:endParaRPr sz="24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2039600" y="5143500"/>
            <a:ext cx="3200400" cy="85407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115570" rIns="0" bIns="0" rtlCol="0">
            <a:spAutoFit/>
          </a:bodyPr>
          <a:lstStyle/>
          <a:p>
            <a:pPr marL="97155" marR="182245">
              <a:lnSpc>
                <a:spcPct val="100000"/>
              </a:lnSpc>
              <a:spcBef>
                <a:spcPts val="455"/>
              </a:spcBef>
            </a:pPr>
            <a:r>
              <a:rPr sz="2400" spc="50" dirty="0">
                <a:latin typeface="Tahoma" panose="020B0604030504040204"/>
                <a:cs typeface="Tahoma" panose="020B0604030504040204"/>
              </a:rPr>
              <a:t>Mengisolasi</a:t>
            </a:r>
            <a:r>
              <a:rPr sz="2400" spc="4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orang </a:t>
            </a:r>
            <a:r>
              <a:rPr sz="2400" dirty="0">
                <a:latin typeface="Tahoma" panose="020B0604030504040204"/>
                <a:cs typeface="Tahoma" panose="020B0604030504040204"/>
              </a:rPr>
              <a:t>dari</a:t>
            </a:r>
            <a:r>
              <a:rPr sz="2400" spc="21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bahaya</a:t>
            </a:r>
            <a:endParaRPr sz="24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277600" y="6515100"/>
            <a:ext cx="3200400" cy="85661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118110" rIns="0" bIns="0" rtlCol="0">
            <a:spAutoFit/>
          </a:bodyPr>
          <a:lstStyle/>
          <a:p>
            <a:pPr marL="97155" marR="375285">
              <a:lnSpc>
                <a:spcPct val="100000"/>
              </a:lnSpc>
              <a:spcBef>
                <a:spcPts val="465"/>
              </a:spcBef>
            </a:pPr>
            <a:r>
              <a:rPr sz="2400" spc="45" dirty="0">
                <a:latin typeface="Tahoma" panose="020B0604030504040204"/>
                <a:cs typeface="Tahoma" panose="020B0604030504040204"/>
              </a:rPr>
              <a:t>Mengubah</a:t>
            </a:r>
            <a:r>
              <a:rPr sz="2400" spc="1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35" dirty="0">
                <a:latin typeface="Tahoma" panose="020B0604030504040204"/>
                <a:cs typeface="Tahoma" panose="020B0604030504040204"/>
              </a:rPr>
              <a:t>cara </a:t>
            </a:r>
            <a:r>
              <a:rPr sz="2400" dirty="0">
                <a:latin typeface="Tahoma" panose="020B0604030504040204"/>
                <a:cs typeface="Tahoma" panose="020B0604030504040204"/>
              </a:rPr>
              <a:t>orang</a:t>
            </a:r>
            <a:r>
              <a:rPr sz="2400" spc="170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bekerja</a:t>
            </a:r>
            <a:endParaRPr sz="24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668000" y="7734300"/>
            <a:ext cx="4419600" cy="85915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120650" rIns="0" bIns="0" rtlCol="0">
            <a:spAutoFit/>
          </a:bodyPr>
          <a:lstStyle/>
          <a:p>
            <a:pPr marL="96520" marR="154940">
              <a:lnSpc>
                <a:spcPct val="100000"/>
              </a:lnSpc>
              <a:spcBef>
                <a:spcPts val="475"/>
              </a:spcBef>
            </a:pPr>
            <a:r>
              <a:rPr sz="2400" spc="45" dirty="0">
                <a:latin typeface="Tahoma" panose="020B0604030504040204"/>
                <a:cs typeface="Tahoma" panose="020B0604030504040204"/>
              </a:rPr>
              <a:t>Melindungi</a:t>
            </a:r>
            <a:r>
              <a:rPr sz="2400" spc="1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pekerja</a:t>
            </a:r>
            <a:r>
              <a:rPr sz="2400" spc="90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dengan </a:t>
            </a:r>
            <a:r>
              <a:rPr sz="2400" spc="10" dirty="0">
                <a:latin typeface="Tahoma" panose="020B0604030504040204"/>
                <a:cs typeface="Tahoma" panose="020B0604030504040204"/>
              </a:rPr>
              <a:t>Alat</a:t>
            </a:r>
            <a:r>
              <a:rPr sz="2400" spc="190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10" dirty="0">
                <a:latin typeface="Tahoma" panose="020B0604030504040204"/>
                <a:cs typeface="Tahoma" panose="020B0604030504040204"/>
              </a:rPr>
              <a:t>Pelindung</a:t>
            </a:r>
            <a:r>
              <a:rPr sz="2400" spc="190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40" dirty="0">
                <a:latin typeface="Tahoma" panose="020B0604030504040204"/>
                <a:cs typeface="Tahoma" panose="020B0604030504040204"/>
              </a:rPr>
              <a:t>Diri</a:t>
            </a:r>
            <a:endParaRPr sz="2400">
              <a:latin typeface="Tahoma" panose="020B0604030504040204"/>
              <a:cs typeface="Tahoma" panose="020B0604030504040204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0" y="6855014"/>
            <a:ext cx="4683930" cy="343198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935450" y="8820150"/>
            <a:ext cx="933450" cy="93345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327726" y="122324"/>
            <a:ext cx="1323340" cy="1244600"/>
            <a:chOff x="163863" y="61162"/>
            <a:chExt cx="661670" cy="622300"/>
          </a:xfrm>
        </p:grpSpPr>
        <p:sp>
          <p:nvSpPr>
            <p:cNvPr id="5" name="object 5"/>
            <p:cNvSpPr/>
            <p:nvPr/>
          </p:nvSpPr>
          <p:spPr>
            <a:xfrm>
              <a:off x="474732" y="423599"/>
              <a:ext cx="300990" cy="259715"/>
            </a:xfrm>
            <a:custGeom>
              <a:avLst/>
              <a:gdLst/>
              <a:ahLst/>
              <a:cxnLst/>
              <a:rect l="l" t="t" r="r" b="b"/>
              <a:pathLst>
                <a:path w="300990" h="259715">
                  <a:moveTo>
                    <a:pt x="160735" y="0"/>
                  </a:moveTo>
                  <a:lnTo>
                    <a:pt x="50881" y="2832"/>
                  </a:lnTo>
                  <a:lnTo>
                    <a:pt x="0" y="6582"/>
                  </a:lnTo>
                  <a:lnTo>
                    <a:pt x="148881" y="65376"/>
                  </a:lnTo>
                  <a:lnTo>
                    <a:pt x="186551" y="150111"/>
                  </a:lnTo>
                  <a:lnTo>
                    <a:pt x="168475" y="226266"/>
                  </a:lnTo>
                  <a:lnTo>
                    <a:pt x="150124" y="259322"/>
                  </a:lnTo>
                  <a:lnTo>
                    <a:pt x="169724" y="236354"/>
                  </a:lnTo>
                  <a:lnTo>
                    <a:pt x="214933" y="180431"/>
                  </a:lnTo>
                  <a:lnTo>
                    <a:pt x="265363" y="111028"/>
                  </a:lnTo>
                  <a:lnTo>
                    <a:pt x="300625" y="47615"/>
                  </a:lnTo>
                  <a:lnTo>
                    <a:pt x="265378" y="10717"/>
                  </a:lnTo>
                  <a:lnTo>
                    <a:pt x="160735" y="0"/>
                  </a:lnTo>
                  <a:close/>
                </a:path>
              </a:pathLst>
            </a:custGeom>
            <a:solidFill>
              <a:srgbClr val="FCB515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sp>
          <p:nvSpPr>
            <p:cNvPr id="6" name="object 6"/>
            <p:cNvSpPr/>
            <p:nvPr/>
          </p:nvSpPr>
          <p:spPr>
            <a:xfrm>
              <a:off x="163863" y="386649"/>
              <a:ext cx="303530" cy="259715"/>
            </a:xfrm>
            <a:custGeom>
              <a:avLst/>
              <a:gdLst/>
              <a:ahLst/>
              <a:cxnLst/>
              <a:rect l="l" t="t" r="r" b="b"/>
              <a:pathLst>
                <a:path w="303530" h="259715">
                  <a:moveTo>
                    <a:pt x="159552" y="0"/>
                  </a:moveTo>
                  <a:lnTo>
                    <a:pt x="50358" y="12453"/>
                  </a:lnTo>
                  <a:lnTo>
                    <a:pt x="0" y="20652"/>
                  </a:lnTo>
                  <a:lnTo>
                    <a:pt x="153557" y="66050"/>
                  </a:lnTo>
                  <a:lnTo>
                    <a:pt x="198640" y="147160"/>
                  </a:lnTo>
                  <a:lnTo>
                    <a:pt x="187425" y="224661"/>
                  </a:lnTo>
                  <a:lnTo>
                    <a:pt x="172092" y="259232"/>
                  </a:lnTo>
                  <a:lnTo>
                    <a:pt x="189588" y="234641"/>
                  </a:lnTo>
                  <a:lnTo>
                    <a:pt x="229671" y="174985"/>
                  </a:lnTo>
                  <a:lnTo>
                    <a:pt x="273736" y="101440"/>
                  </a:lnTo>
                  <a:lnTo>
                    <a:pt x="303176" y="35180"/>
                  </a:lnTo>
                  <a:lnTo>
                    <a:pt x="264765" y="1504"/>
                  </a:lnTo>
                  <a:lnTo>
                    <a:pt x="159552" y="0"/>
                  </a:lnTo>
                  <a:close/>
                </a:path>
              </a:pathLst>
            </a:custGeom>
            <a:solidFill>
              <a:srgbClr val="8DC53E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sp>
          <p:nvSpPr>
            <p:cNvPr id="7" name="object 7"/>
            <p:cNvSpPr/>
            <p:nvPr/>
          </p:nvSpPr>
          <p:spPr>
            <a:xfrm>
              <a:off x="480223" y="115278"/>
              <a:ext cx="345440" cy="286385"/>
            </a:xfrm>
            <a:custGeom>
              <a:avLst/>
              <a:gdLst/>
              <a:ahLst/>
              <a:cxnLst/>
              <a:rect l="l" t="t" r="r" b="b"/>
              <a:pathLst>
                <a:path w="345440" h="286385">
                  <a:moveTo>
                    <a:pt x="304145" y="0"/>
                  </a:moveTo>
                  <a:lnTo>
                    <a:pt x="184123" y="1117"/>
                  </a:lnTo>
                  <a:lnTo>
                    <a:pt x="58268" y="17694"/>
                  </a:lnTo>
                  <a:lnTo>
                    <a:pt x="0" y="28040"/>
                  </a:lnTo>
                  <a:lnTo>
                    <a:pt x="171371" y="73984"/>
                  </a:lnTo>
                  <a:lnTo>
                    <a:pt x="215671" y="161978"/>
                  </a:lnTo>
                  <a:lnTo>
                    <a:pt x="195988" y="247456"/>
                  </a:lnTo>
                  <a:lnTo>
                    <a:pt x="175408" y="285852"/>
                  </a:lnTo>
                  <a:lnTo>
                    <a:pt x="197517" y="258356"/>
                  </a:lnTo>
                  <a:lnTo>
                    <a:pt x="248490" y="191711"/>
                  </a:lnTo>
                  <a:lnTo>
                    <a:pt x="305298" y="109682"/>
                  </a:lnTo>
                  <a:lnTo>
                    <a:pt x="344910" y="36033"/>
                  </a:lnTo>
                  <a:lnTo>
                    <a:pt x="304145" y="0"/>
                  </a:lnTo>
                  <a:close/>
                </a:path>
              </a:pathLst>
            </a:custGeom>
            <a:solidFill>
              <a:srgbClr val="00A0CA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sp>
          <p:nvSpPr>
            <p:cNvPr id="8" name="object 8"/>
            <p:cNvSpPr/>
            <p:nvPr/>
          </p:nvSpPr>
          <p:spPr>
            <a:xfrm>
              <a:off x="177777" y="61162"/>
              <a:ext cx="304165" cy="264160"/>
            </a:xfrm>
            <a:custGeom>
              <a:avLst/>
              <a:gdLst/>
              <a:ahLst/>
              <a:cxnLst/>
              <a:rect l="l" t="t" r="r" b="b"/>
              <a:pathLst>
                <a:path w="304165" h="264160">
                  <a:moveTo>
                    <a:pt x="262758" y="0"/>
                  </a:moveTo>
                  <a:lnTo>
                    <a:pt x="157676" y="5923"/>
                  </a:lnTo>
                  <a:lnTo>
                    <a:pt x="49642" y="26079"/>
                  </a:lnTo>
                  <a:lnTo>
                    <a:pt x="0" y="37829"/>
                  </a:lnTo>
                  <a:lnTo>
                    <a:pt x="156343" y="72367"/>
                  </a:lnTo>
                  <a:lnTo>
                    <a:pt x="207199" y="150098"/>
                  </a:lnTo>
                  <a:lnTo>
                    <a:pt x="201690" y="228165"/>
                  </a:lnTo>
                  <a:lnTo>
                    <a:pt x="188938" y="263711"/>
                  </a:lnTo>
                  <a:lnTo>
                    <a:pt x="204631" y="237963"/>
                  </a:lnTo>
                  <a:lnTo>
                    <a:pt x="240337" y="175653"/>
                  </a:lnTo>
                  <a:lnTo>
                    <a:pt x="278996" y="99181"/>
                  </a:lnTo>
                  <a:lnTo>
                    <a:pt x="303545" y="30950"/>
                  </a:lnTo>
                  <a:lnTo>
                    <a:pt x="262758" y="0"/>
                  </a:lnTo>
                  <a:close/>
                </a:path>
              </a:pathLst>
            </a:custGeom>
            <a:solidFill>
              <a:srgbClr val="E9522B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889000" y="4131944"/>
            <a:ext cx="4726940" cy="149479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4000" b="1" dirty="0">
                <a:latin typeface="Arial" panose="020B0604020202020204"/>
                <a:cs typeface="Arial" panose="020B0604020202020204"/>
              </a:rPr>
              <a:t>Apakah</a:t>
            </a:r>
            <a:r>
              <a:rPr sz="4000" b="1" spc="-120" dirty="0">
                <a:latin typeface="Arial" panose="020B0604020202020204"/>
                <a:cs typeface="Arial" panose="020B0604020202020204"/>
              </a:rPr>
              <a:t> </a:t>
            </a:r>
            <a:r>
              <a:rPr sz="4000" b="1" dirty="0">
                <a:latin typeface="Arial" panose="020B0604020202020204"/>
                <a:cs typeface="Arial" panose="020B0604020202020204"/>
              </a:rPr>
              <a:t>APD</a:t>
            </a:r>
            <a:r>
              <a:rPr sz="4000" b="1" spc="-15" dirty="0">
                <a:latin typeface="Arial" panose="020B0604020202020204"/>
                <a:cs typeface="Arial" panose="020B0604020202020204"/>
              </a:rPr>
              <a:t> </a:t>
            </a:r>
            <a:r>
              <a:rPr sz="4000" b="1" spc="-20" dirty="0">
                <a:latin typeface="Arial" panose="020B0604020202020204"/>
                <a:cs typeface="Arial" panose="020B0604020202020204"/>
              </a:rPr>
              <a:t>bisa</a:t>
            </a:r>
            <a:endParaRPr sz="4000">
              <a:latin typeface="Arial" panose="020B0604020202020204"/>
              <a:cs typeface="Arial" panose="020B0604020202020204"/>
            </a:endParaRPr>
          </a:p>
          <a:p>
            <a:pPr marL="12700">
              <a:lnSpc>
                <a:spcPct val="100000"/>
              </a:lnSpc>
              <a:spcBef>
                <a:spcPts val="1810"/>
              </a:spcBef>
            </a:pPr>
            <a:r>
              <a:rPr sz="4000" b="1" dirty="0">
                <a:latin typeface="Arial" panose="020B0604020202020204"/>
                <a:cs typeface="Arial" panose="020B0604020202020204"/>
              </a:rPr>
              <a:t>membantu</a:t>
            </a:r>
            <a:r>
              <a:rPr sz="4000" b="1" spc="-85" dirty="0">
                <a:latin typeface="Arial" panose="020B0604020202020204"/>
                <a:cs typeface="Arial" panose="020B0604020202020204"/>
              </a:rPr>
              <a:t> </a:t>
            </a:r>
            <a:r>
              <a:rPr sz="4000" b="1" dirty="0">
                <a:latin typeface="Arial" panose="020B0604020202020204"/>
                <a:cs typeface="Arial" panose="020B0604020202020204"/>
              </a:rPr>
              <a:t>pria</a:t>
            </a:r>
            <a:r>
              <a:rPr sz="4000" b="1" spc="-45" dirty="0">
                <a:latin typeface="Arial" panose="020B0604020202020204"/>
                <a:cs typeface="Arial" panose="020B0604020202020204"/>
              </a:rPr>
              <a:t> </a:t>
            </a:r>
            <a:r>
              <a:rPr sz="4000" b="1" spc="-20" dirty="0">
                <a:latin typeface="Arial" panose="020B0604020202020204"/>
                <a:cs typeface="Arial" panose="020B0604020202020204"/>
              </a:rPr>
              <a:t>ini?</a:t>
            </a:r>
            <a:endParaRPr sz="400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62800" y="571500"/>
            <a:ext cx="8686800" cy="88392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7035" y="9838690"/>
            <a:ext cx="14079220" cy="30226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60"/>
              </a:spcBef>
            </a:pPr>
            <a:r>
              <a:rPr spc="-10" dirty="0">
                <a:latin typeface="Calibri"/>
                <a:cs typeface="Calibri"/>
              </a:rPr>
              <a:t>INTERNAL.</a:t>
            </a:r>
            <a:r>
              <a:rPr spc="-6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This</a:t>
            </a:r>
            <a:r>
              <a:rPr spc="4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information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is</a:t>
            </a:r>
            <a:r>
              <a:rPr spc="4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accessible</a:t>
            </a:r>
            <a:r>
              <a:rPr spc="-5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to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ADB</a:t>
            </a:r>
            <a:r>
              <a:rPr spc="-2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Management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and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staff.</a:t>
            </a:r>
            <a:r>
              <a:rPr spc="-6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It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may</a:t>
            </a:r>
            <a:r>
              <a:rPr spc="6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be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shared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outside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ADB</a:t>
            </a:r>
            <a:r>
              <a:rPr spc="-2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with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appropriate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permissio</a:t>
            </a:r>
            <a:r>
              <a:rPr spc="-25" dirty="0">
                <a:latin typeface="Calibri"/>
                <a:cs typeface="Calibri"/>
              </a:rPr>
              <a:t>n.</a:t>
            </a:r>
            <a:endParaRPr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03926" y="446058"/>
            <a:ext cx="1323340" cy="1225550"/>
            <a:chOff x="201963" y="223029"/>
            <a:chExt cx="661670" cy="612775"/>
          </a:xfrm>
        </p:grpSpPr>
        <p:sp>
          <p:nvSpPr>
            <p:cNvPr id="4" name="object 4"/>
            <p:cNvSpPr/>
            <p:nvPr/>
          </p:nvSpPr>
          <p:spPr>
            <a:xfrm>
              <a:off x="512832" y="579973"/>
              <a:ext cx="300990" cy="255904"/>
            </a:xfrm>
            <a:custGeom>
              <a:avLst/>
              <a:gdLst/>
              <a:ahLst/>
              <a:cxnLst/>
              <a:rect l="l" t="t" r="r" b="b"/>
              <a:pathLst>
                <a:path w="300990" h="255905">
                  <a:moveTo>
                    <a:pt x="160735" y="0"/>
                  </a:moveTo>
                  <a:lnTo>
                    <a:pt x="50881" y="2789"/>
                  </a:lnTo>
                  <a:lnTo>
                    <a:pt x="0" y="6483"/>
                  </a:lnTo>
                  <a:lnTo>
                    <a:pt x="148881" y="64385"/>
                  </a:lnTo>
                  <a:lnTo>
                    <a:pt x="186551" y="147835"/>
                  </a:lnTo>
                  <a:lnTo>
                    <a:pt x="168475" y="222836"/>
                  </a:lnTo>
                  <a:lnTo>
                    <a:pt x="150124" y="255391"/>
                  </a:lnTo>
                  <a:lnTo>
                    <a:pt x="169724" y="232771"/>
                  </a:lnTo>
                  <a:lnTo>
                    <a:pt x="214933" y="177697"/>
                  </a:lnTo>
                  <a:lnTo>
                    <a:pt x="265363" y="109345"/>
                  </a:lnTo>
                  <a:lnTo>
                    <a:pt x="300625" y="46893"/>
                  </a:lnTo>
                  <a:lnTo>
                    <a:pt x="265378" y="10555"/>
                  </a:lnTo>
                  <a:lnTo>
                    <a:pt x="160735" y="0"/>
                  </a:lnTo>
                  <a:close/>
                </a:path>
              </a:pathLst>
            </a:custGeom>
            <a:solidFill>
              <a:srgbClr val="FCB515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sp>
          <p:nvSpPr>
            <p:cNvPr id="5" name="object 5"/>
            <p:cNvSpPr/>
            <p:nvPr/>
          </p:nvSpPr>
          <p:spPr>
            <a:xfrm>
              <a:off x="201963" y="543583"/>
              <a:ext cx="303530" cy="255904"/>
            </a:xfrm>
            <a:custGeom>
              <a:avLst/>
              <a:gdLst/>
              <a:ahLst/>
              <a:cxnLst/>
              <a:rect l="l" t="t" r="r" b="b"/>
              <a:pathLst>
                <a:path w="303530" h="255904">
                  <a:moveTo>
                    <a:pt x="159552" y="0"/>
                  </a:moveTo>
                  <a:lnTo>
                    <a:pt x="50358" y="12265"/>
                  </a:lnTo>
                  <a:lnTo>
                    <a:pt x="0" y="20339"/>
                  </a:lnTo>
                  <a:lnTo>
                    <a:pt x="153557" y="65049"/>
                  </a:lnTo>
                  <a:lnTo>
                    <a:pt x="198640" y="144929"/>
                  </a:lnTo>
                  <a:lnTo>
                    <a:pt x="187425" y="221256"/>
                  </a:lnTo>
                  <a:lnTo>
                    <a:pt x="172092" y="255303"/>
                  </a:lnTo>
                  <a:lnTo>
                    <a:pt x="189588" y="231085"/>
                  </a:lnTo>
                  <a:lnTo>
                    <a:pt x="229671" y="172333"/>
                  </a:lnTo>
                  <a:lnTo>
                    <a:pt x="273736" y="99902"/>
                  </a:lnTo>
                  <a:lnTo>
                    <a:pt x="303176" y="34647"/>
                  </a:lnTo>
                  <a:lnTo>
                    <a:pt x="264765" y="1481"/>
                  </a:lnTo>
                  <a:lnTo>
                    <a:pt x="159552" y="0"/>
                  </a:lnTo>
                  <a:close/>
                </a:path>
              </a:pathLst>
            </a:custGeom>
            <a:solidFill>
              <a:srgbClr val="8DC53E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sp>
          <p:nvSpPr>
            <p:cNvPr id="6" name="object 6"/>
            <p:cNvSpPr/>
            <p:nvPr/>
          </p:nvSpPr>
          <p:spPr>
            <a:xfrm>
              <a:off x="518323" y="276325"/>
              <a:ext cx="345440" cy="281940"/>
            </a:xfrm>
            <a:custGeom>
              <a:avLst/>
              <a:gdLst/>
              <a:ahLst/>
              <a:cxnLst/>
              <a:rect l="l" t="t" r="r" b="b"/>
              <a:pathLst>
                <a:path w="345440" h="281940">
                  <a:moveTo>
                    <a:pt x="304145" y="0"/>
                  </a:moveTo>
                  <a:lnTo>
                    <a:pt x="184123" y="1100"/>
                  </a:lnTo>
                  <a:lnTo>
                    <a:pt x="58268" y="17426"/>
                  </a:lnTo>
                  <a:lnTo>
                    <a:pt x="0" y="27615"/>
                  </a:lnTo>
                  <a:lnTo>
                    <a:pt x="171371" y="72863"/>
                  </a:lnTo>
                  <a:lnTo>
                    <a:pt x="215671" y="159523"/>
                  </a:lnTo>
                  <a:lnTo>
                    <a:pt x="195988" y="243705"/>
                  </a:lnTo>
                  <a:lnTo>
                    <a:pt x="175408" y="281519"/>
                  </a:lnTo>
                  <a:lnTo>
                    <a:pt x="197517" y="254440"/>
                  </a:lnTo>
                  <a:lnTo>
                    <a:pt x="248490" y="188806"/>
                  </a:lnTo>
                  <a:lnTo>
                    <a:pt x="305298" y="108020"/>
                  </a:lnTo>
                  <a:lnTo>
                    <a:pt x="344910" y="35487"/>
                  </a:lnTo>
                  <a:lnTo>
                    <a:pt x="304145" y="0"/>
                  </a:lnTo>
                  <a:close/>
                </a:path>
              </a:pathLst>
            </a:custGeom>
            <a:solidFill>
              <a:srgbClr val="00A0CA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sp>
          <p:nvSpPr>
            <p:cNvPr id="7" name="object 7"/>
            <p:cNvSpPr/>
            <p:nvPr/>
          </p:nvSpPr>
          <p:spPr>
            <a:xfrm>
              <a:off x="215877" y="223029"/>
              <a:ext cx="304165" cy="259715"/>
            </a:xfrm>
            <a:custGeom>
              <a:avLst/>
              <a:gdLst/>
              <a:ahLst/>
              <a:cxnLst/>
              <a:rect l="l" t="t" r="r" b="b"/>
              <a:pathLst>
                <a:path w="304165" h="259715">
                  <a:moveTo>
                    <a:pt x="262758" y="0"/>
                  </a:moveTo>
                  <a:lnTo>
                    <a:pt x="157676" y="5833"/>
                  </a:lnTo>
                  <a:lnTo>
                    <a:pt x="49642" y="25684"/>
                  </a:lnTo>
                  <a:lnTo>
                    <a:pt x="0" y="37256"/>
                  </a:lnTo>
                  <a:lnTo>
                    <a:pt x="156343" y="71270"/>
                  </a:lnTo>
                  <a:lnTo>
                    <a:pt x="207199" y="147823"/>
                  </a:lnTo>
                  <a:lnTo>
                    <a:pt x="201690" y="224707"/>
                  </a:lnTo>
                  <a:lnTo>
                    <a:pt x="188938" y="259714"/>
                  </a:lnTo>
                  <a:lnTo>
                    <a:pt x="204631" y="234356"/>
                  </a:lnTo>
                  <a:lnTo>
                    <a:pt x="240337" y="172990"/>
                  </a:lnTo>
                  <a:lnTo>
                    <a:pt x="278996" y="97678"/>
                  </a:lnTo>
                  <a:lnTo>
                    <a:pt x="303545" y="30481"/>
                  </a:lnTo>
                  <a:lnTo>
                    <a:pt x="262758" y="0"/>
                  </a:lnTo>
                  <a:close/>
                </a:path>
              </a:pathLst>
            </a:custGeom>
            <a:solidFill>
              <a:srgbClr val="E9522B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</p:grpSp>
      <p:pic>
        <p:nvPicPr>
          <p:cNvPr id="8" name="object 8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16878300" y="8839200"/>
            <a:ext cx="990600" cy="990600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6972300" y="2095500"/>
            <a:ext cx="3486150" cy="1638300"/>
            <a:chOff x="3486150" y="1047750"/>
            <a:chExt cx="1743075" cy="819150"/>
          </a:xfrm>
        </p:grpSpPr>
        <p:sp>
          <p:nvSpPr>
            <p:cNvPr id="10" name="object 10"/>
            <p:cNvSpPr/>
            <p:nvPr/>
          </p:nvSpPr>
          <p:spPr>
            <a:xfrm>
              <a:off x="3505200" y="1066800"/>
              <a:ext cx="1704975" cy="781050"/>
            </a:xfrm>
            <a:custGeom>
              <a:avLst/>
              <a:gdLst/>
              <a:ahLst/>
              <a:cxnLst/>
              <a:rect l="l" t="t" r="r" b="b"/>
              <a:pathLst>
                <a:path w="1704975" h="781050">
                  <a:moveTo>
                    <a:pt x="1574800" y="0"/>
                  </a:moveTo>
                  <a:lnTo>
                    <a:pt x="130175" y="0"/>
                  </a:lnTo>
                  <a:lnTo>
                    <a:pt x="79509" y="10231"/>
                  </a:lnTo>
                  <a:lnTo>
                    <a:pt x="38131" y="38131"/>
                  </a:lnTo>
                  <a:lnTo>
                    <a:pt x="10231" y="79509"/>
                  </a:lnTo>
                  <a:lnTo>
                    <a:pt x="0" y="130175"/>
                  </a:lnTo>
                  <a:lnTo>
                    <a:pt x="0" y="650875"/>
                  </a:lnTo>
                  <a:lnTo>
                    <a:pt x="10231" y="701540"/>
                  </a:lnTo>
                  <a:lnTo>
                    <a:pt x="38131" y="742918"/>
                  </a:lnTo>
                  <a:lnTo>
                    <a:pt x="79509" y="770818"/>
                  </a:lnTo>
                  <a:lnTo>
                    <a:pt x="130175" y="781050"/>
                  </a:lnTo>
                  <a:lnTo>
                    <a:pt x="1574800" y="781050"/>
                  </a:lnTo>
                  <a:lnTo>
                    <a:pt x="1625465" y="770818"/>
                  </a:lnTo>
                  <a:lnTo>
                    <a:pt x="1666843" y="742918"/>
                  </a:lnTo>
                  <a:lnTo>
                    <a:pt x="1694743" y="701540"/>
                  </a:lnTo>
                  <a:lnTo>
                    <a:pt x="1704975" y="650875"/>
                  </a:lnTo>
                  <a:lnTo>
                    <a:pt x="1704975" y="130175"/>
                  </a:lnTo>
                  <a:lnTo>
                    <a:pt x="1694743" y="79509"/>
                  </a:lnTo>
                  <a:lnTo>
                    <a:pt x="1666843" y="38131"/>
                  </a:lnTo>
                  <a:lnTo>
                    <a:pt x="1625465" y="10231"/>
                  </a:lnTo>
                  <a:lnTo>
                    <a:pt x="157480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sp>
          <p:nvSpPr>
            <p:cNvPr id="11" name="object 11"/>
            <p:cNvSpPr/>
            <p:nvPr/>
          </p:nvSpPr>
          <p:spPr>
            <a:xfrm>
              <a:off x="3486150" y="1047750"/>
              <a:ext cx="1743075" cy="819150"/>
            </a:xfrm>
            <a:custGeom>
              <a:avLst/>
              <a:gdLst/>
              <a:ahLst/>
              <a:cxnLst/>
              <a:rect l="l" t="t" r="r" b="b"/>
              <a:pathLst>
                <a:path w="1743075" h="819150">
                  <a:moveTo>
                    <a:pt x="1593850" y="0"/>
                  </a:moveTo>
                  <a:lnTo>
                    <a:pt x="148336" y="0"/>
                  </a:lnTo>
                  <a:lnTo>
                    <a:pt x="132969" y="1270"/>
                  </a:lnTo>
                  <a:lnTo>
                    <a:pt x="90297" y="12700"/>
                  </a:lnTo>
                  <a:lnTo>
                    <a:pt x="53594" y="35560"/>
                  </a:lnTo>
                  <a:lnTo>
                    <a:pt x="25019" y="67310"/>
                  </a:lnTo>
                  <a:lnTo>
                    <a:pt x="6350" y="106679"/>
                  </a:lnTo>
                  <a:lnTo>
                    <a:pt x="57" y="148589"/>
                  </a:lnTo>
                  <a:lnTo>
                    <a:pt x="0" y="671829"/>
                  </a:lnTo>
                  <a:lnTo>
                    <a:pt x="888" y="687070"/>
                  </a:lnTo>
                  <a:lnTo>
                    <a:pt x="12064" y="728979"/>
                  </a:lnTo>
                  <a:lnTo>
                    <a:pt x="34671" y="765810"/>
                  </a:lnTo>
                  <a:lnTo>
                    <a:pt x="66548" y="795020"/>
                  </a:lnTo>
                  <a:lnTo>
                    <a:pt x="120014" y="816610"/>
                  </a:lnTo>
                  <a:lnTo>
                    <a:pt x="135000" y="819150"/>
                  </a:lnTo>
                  <a:lnTo>
                    <a:pt x="1610233" y="819150"/>
                  </a:lnTo>
                  <a:lnTo>
                    <a:pt x="1652904" y="807720"/>
                  </a:lnTo>
                  <a:lnTo>
                    <a:pt x="1674029" y="796289"/>
                  </a:lnTo>
                  <a:lnTo>
                    <a:pt x="136144" y="796289"/>
                  </a:lnTo>
                  <a:lnTo>
                    <a:pt x="111378" y="791210"/>
                  </a:lnTo>
                  <a:lnTo>
                    <a:pt x="68707" y="768350"/>
                  </a:lnTo>
                  <a:lnTo>
                    <a:pt x="37973" y="730250"/>
                  </a:lnTo>
                  <a:lnTo>
                    <a:pt x="23495" y="683260"/>
                  </a:lnTo>
                  <a:lnTo>
                    <a:pt x="22923" y="671829"/>
                  </a:lnTo>
                  <a:lnTo>
                    <a:pt x="22923" y="148589"/>
                  </a:lnTo>
                  <a:lnTo>
                    <a:pt x="23368" y="139700"/>
                  </a:lnTo>
                  <a:lnTo>
                    <a:pt x="23495" y="137160"/>
                  </a:lnTo>
                  <a:lnTo>
                    <a:pt x="38226" y="88900"/>
                  </a:lnTo>
                  <a:lnTo>
                    <a:pt x="51815" y="69850"/>
                  </a:lnTo>
                  <a:lnTo>
                    <a:pt x="59944" y="59689"/>
                  </a:lnTo>
                  <a:lnTo>
                    <a:pt x="100202" y="33020"/>
                  </a:lnTo>
                  <a:lnTo>
                    <a:pt x="136525" y="24129"/>
                  </a:lnTo>
                  <a:lnTo>
                    <a:pt x="1674473" y="24129"/>
                  </a:lnTo>
                  <a:lnTo>
                    <a:pt x="1664208" y="17779"/>
                  </a:lnTo>
                  <a:lnTo>
                    <a:pt x="1651127" y="11429"/>
                  </a:lnTo>
                  <a:lnTo>
                    <a:pt x="1637284" y="6350"/>
                  </a:lnTo>
                  <a:lnTo>
                    <a:pt x="1608201" y="1270"/>
                  </a:lnTo>
                  <a:lnTo>
                    <a:pt x="1593850" y="0"/>
                  </a:lnTo>
                  <a:close/>
                </a:path>
                <a:path w="1743075" h="819150">
                  <a:moveTo>
                    <a:pt x="1674473" y="24129"/>
                  </a:moveTo>
                  <a:lnTo>
                    <a:pt x="1607058" y="24129"/>
                  </a:lnTo>
                  <a:lnTo>
                    <a:pt x="1631696" y="29210"/>
                  </a:lnTo>
                  <a:lnTo>
                    <a:pt x="1643252" y="33020"/>
                  </a:lnTo>
                  <a:lnTo>
                    <a:pt x="1654302" y="39370"/>
                  </a:lnTo>
                  <a:lnTo>
                    <a:pt x="1664715" y="44450"/>
                  </a:lnTo>
                  <a:lnTo>
                    <a:pt x="1674367" y="52070"/>
                  </a:lnTo>
                  <a:lnTo>
                    <a:pt x="1705102" y="90170"/>
                  </a:lnTo>
                  <a:lnTo>
                    <a:pt x="1719579" y="137160"/>
                  </a:lnTo>
                  <a:lnTo>
                    <a:pt x="1720151" y="148589"/>
                  </a:lnTo>
                  <a:lnTo>
                    <a:pt x="1720151" y="671829"/>
                  </a:lnTo>
                  <a:lnTo>
                    <a:pt x="1719706" y="680720"/>
                  </a:lnTo>
                  <a:lnTo>
                    <a:pt x="1719579" y="683260"/>
                  </a:lnTo>
                  <a:lnTo>
                    <a:pt x="1704848" y="731520"/>
                  </a:lnTo>
                  <a:lnTo>
                    <a:pt x="1691259" y="750570"/>
                  </a:lnTo>
                  <a:lnTo>
                    <a:pt x="1683130" y="760729"/>
                  </a:lnTo>
                  <a:lnTo>
                    <a:pt x="1642872" y="787400"/>
                  </a:lnTo>
                  <a:lnTo>
                    <a:pt x="1606677" y="796289"/>
                  </a:lnTo>
                  <a:lnTo>
                    <a:pt x="1674029" y="796289"/>
                  </a:lnTo>
                  <a:lnTo>
                    <a:pt x="1709547" y="764539"/>
                  </a:lnTo>
                  <a:lnTo>
                    <a:pt x="1731772" y="727710"/>
                  </a:lnTo>
                  <a:lnTo>
                    <a:pt x="1742439" y="684529"/>
                  </a:lnTo>
                  <a:lnTo>
                    <a:pt x="1743075" y="148589"/>
                  </a:lnTo>
                  <a:lnTo>
                    <a:pt x="1742186" y="133350"/>
                  </a:lnTo>
                  <a:lnTo>
                    <a:pt x="1731010" y="91439"/>
                  </a:lnTo>
                  <a:lnTo>
                    <a:pt x="1708403" y="54610"/>
                  </a:lnTo>
                  <a:lnTo>
                    <a:pt x="1676527" y="25400"/>
                  </a:lnTo>
                  <a:lnTo>
                    <a:pt x="1674473" y="24129"/>
                  </a:lnTo>
                  <a:close/>
                </a:path>
                <a:path w="1743075" h="819150">
                  <a:moveTo>
                    <a:pt x="1593850" y="30479"/>
                  </a:moveTo>
                  <a:lnTo>
                    <a:pt x="149860" y="30479"/>
                  </a:lnTo>
                  <a:lnTo>
                    <a:pt x="125729" y="33020"/>
                  </a:lnTo>
                  <a:lnTo>
                    <a:pt x="83312" y="50800"/>
                  </a:lnTo>
                  <a:lnTo>
                    <a:pt x="51053" y="82550"/>
                  </a:lnTo>
                  <a:lnTo>
                    <a:pt x="33020" y="125729"/>
                  </a:lnTo>
                  <a:lnTo>
                    <a:pt x="30536" y="671829"/>
                  </a:lnTo>
                  <a:lnTo>
                    <a:pt x="30931" y="680720"/>
                  </a:lnTo>
                  <a:lnTo>
                    <a:pt x="44576" y="726439"/>
                  </a:lnTo>
                  <a:lnTo>
                    <a:pt x="73278" y="762000"/>
                  </a:lnTo>
                  <a:lnTo>
                    <a:pt x="113284" y="783589"/>
                  </a:lnTo>
                  <a:lnTo>
                    <a:pt x="149225" y="789939"/>
                  </a:lnTo>
                  <a:lnTo>
                    <a:pt x="1593341" y="789939"/>
                  </a:lnTo>
                  <a:lnTo>
                    <a:pt x="1617345" y="787400"/>
                  </a:lnTo>
                  <a:lnTo>
                    <a:pt x="1628648" y="783589"/>
                  </a:lnTo>
                  <a:lnTo>
                    <a:pt x="1635929" y="781050"/>
                  </a:lnTo>
                  <a:lnTo>
                    <a:pt x="136905" y="781050"/>
                  </a:lnTo>
                  <a:lnTo>
                    <a:pt x="125857" y="779779"/>
                  </a:lnTo>
                  <a:lnTo>
                    <a:pt x="86360" y="762000"/>
                  </a:lnTo>
                  <a:lnTo>
                    <a:pt x="56514" y="731520"/>
                  </a:lnTo>
                  <a:lnTo>
                    <a:pt x="40132" y="692150"/>
                  </a:lnTo>
                  <a:lnTo>
                    <a:pt x="38163" y="148589"/>
                  </a:lnTo>
                  <a:lnTo>
                    <a:pt x="38608" y="139700"/>
                  </a:lnTo>
                  <a:lnTo>
                    <a:pt x="38735" y="137160"/>
                  </a:lnTo>
                  <a:lnTo>
                    <a:pt x="51942" y="96520"/>
                  </a:lnTo>
                  <a:lnTo>
                    <a:pt x="79248" y="63500"/>
                  </a:lnTo>
                  <a:lnTo>
                    <a:pt x="117094" y="43179"/>
                  </a:lnTo>
                  <a:lnTo>
                    <a:pt x="150240" y="38100"/>
                  </a:lnTo>
                  <a:lnTo>
                    <a:pt x="1633431" y="38100"/>
                  </a:lnTo>
                  <a:lnTo>
                    <a:pt x="1629790" y="36829"/>
                  </a:lnTo>
                  <a:lnTo>
                    <a:pt x="1606677" y="31750"/>
                  </a:lnTo>
                  <a:lnTo>
                    <a:pt x="1593850" y="30479"/>
                  </a:lnTo>
                  <a:close/>
                </a:path>
                <a:path w="1743075" h="819150">
                  <a:moveTo>
                    <a:pt x="1633431" y="38100"/>
                  </a:moveTo>
                  <a:lnTo>
                    <a:pt x="1593850" y="38100"/>
                  </a:lnTo>
                  <a:lnTo>
                    <a:pt x="1606296" y="39370"/>
                  </a:lnTo>
                  <a:lnTo>
                    <a:pt x="1617217" y="40639"/>
                  </a:lnTo>
                  <a:lnTo>
                    <a:pt x="1656841" y="58420"/>
                  </a:lnTo>
                  <a:lnTo>
                    <a:pt x="1686560" y="88900"/>
                  </a:lnTo>
                  <a:lnTo>
                    <a:pt x="1702942" y="128270"/>
                  </a:lnTo>
                  <a:lnTo>
                    <a:pt x="1704911" y="671829"/>
                  </a:lnTo>
                  <a:lnTo>
                    <a:pt x="1704466" y="680720"/>
                  </a:lnTo>
                  <a:lnTo>
                    <a:pt x="1704339" y="683260"/>
                  </a:lnTo>
                  <a:lnTo>
                    <a:pt x="1691132" y="723900"/>
                  </a:lnTo>
                  <a:lnTo>
                    <a:pt x="1663827" y="756920"/>
                  </a:lnTo>
                  <a:lnTo>
                    <a:pt x="1626108" y="777239"/>
                  </a:lnTo>
                  <a:lnTo>
                    <a:pt x="1604264" y="781050"/>
                  </a:lnTo>
                  <a:lnTo>
                    <a:pt x="1635929" y="781050"/>
                  </a:lnTo>
                  <a:lnTo>
                    <a:pt x="1669034" y="762000"/>
                  </a:lnTo>
                  <a:lnTo>
                    <a:pt x="1697989" y="727710"/>
                  </a:lnTo>
                  <a:lnTo>
                    <a:pt x="1711960" y="683260"/>
                  </a:lnTo>
                  <a:lnTo>
                    <a:pt x="1712531" y="671829"/>
                  </a:lnTo>
                  <a:lnTo>
                    <a:pt x="1712493" y="148589"/>
                  </a:lnTo>
                  <a:lnTo>
                    <a:pt x="1703577" y="104139"/>
                  </a:lnTo>
                  <a:lnTo>
                    <a:pt x="1678304" y="66039"/>
                  </a:lnTo>
                  <a:lnTo>
                    <a:pt x="1640713" y="40639"/>
                  </a:lnTo>
                  <a:lnTo>
                    <a:pt x="1633431" y="381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7619238" y="2343784"/>
            <a:ext cx="2212340" cy="1223645"/>
          </a:xfrm>
          <a:prstGeom prst="rect">
            <a:avLst/>
          </a:prstGeom>
        </p:spPr>
        <p:txBody>
          <a:bodyPr vert="horz" wrap="square" lIns="0" tIns="116838" rIns="0" bIns="0" rtlCol="0">
            <a:spAutoFit/>
          </a:bodyPr>
          <a:lstStyle/>
          <a:p>
            <a:pPr marL="165100" marR="5080" indent="-153035">
              <a:lnSpc>
                <a:spcPct val="100000"/>
              </a:lnSpc>
              <a:spcBef>
                <a:spcPts val="460"/>
              </a:spcBef>
            </a:pPr>
            <a:r>
              <a:rPr sz="3600" spc="-10" dirty="0">
                <a:solidFill>
                  <a:srgbClr val="FFFFFF"/>
                </a:solidFill>
                <a:latin typeface="Arial MT"/>
                <a:cs typeface="Arial MT"/>
              </a:rPr>
              <a:t>Identifikasi Bahaya</a:t>
            </a:r>
            <a:endParaRPr sz="3600">
              <a:latin typeface="Arial MT"/>
              <a:cs typeface="Arial MT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0626090" y="3753358"/>
            <a:ext cx="485140" cy="708660"/>
          </a:xfrm>
          <a:custGeom>
            <a:avLst/>
            <a:gdLst/>
            <a:ahLst/>
            <a:cxnLst/>
            <a:rect l="l" t="t" r="r" b="b"/>
            <a:pathLst>
              <a:path w="242570" h="354330">
                <a:moveTo>
                  <a:pt x="155828" y="285242"/>
                </a:moveTo>
                <a:lnTo>
                  <a:pt x="151891" y="286004"/>
                </a:lnTo>
                <a:lnTo>
                  <a:pt x="149859" y="288798"/>
                </a:lnTo>
                <a:lnTo>
                  <a:pt x="147827" y="291719"/>
                </a:lnTo>
                <a:lnTo>
                  <a:pt x="148589" y="295656"/>
                </a:lnTo>
                <a:lnTo>
                  <a:pt x="232790" y="354330"/>
                </a:lnTo>
                <a:lnTo>
                  <a:pt x="233614" y="345567"/>
                </a:lnTo>
                <a:lnTo>
                  <a:pt x="221741" y="345567"/>
                </a:lnTo>
                <a:lnTo>
                  <a:pt x="211942" y="324322"/>
                </a:lnTo>
                <a:lnTo>
                  <a:pt x="155828" y="285242"/>
                </a:lnTo>
                <a:close/>
              </a:path>
              <a:path w="242570" h="354330">
                <a:moveTo>
                  <a:pt x="211942" y="324322"/>
                </a:moveTo>
                <a:lnTo>
                  <a:pt x="221741" y="345567"/>
                </a:lnTo>
                <a:lnTo>
                  <a:pt x="228896" y="342265"/>
                </a:lnTo>
                <a:lnTo>
                  <a:pt x="221233" y="342265"/>
                </a:lnTo>
                <a:lnTo>
                  <a:pt x="222230" y="331488"/>
                </a:lnTo>
                <a:lnTo>
                  <a:pt x="211942" y="324322"/>
                </a:lnTo>
                <a:close/>
              </a:path>
              <a:path w="242570" h="354330">
                <a:moveTo>
                  <a:pt x="232790" y="248412"/>
                </a:moveTo>
                <a:lnTo>
                  <a:pt x="229742" y="250952"/>
                </a:lnTo>
                <a:lnTo>
                  <a:pt x="229362" y="254381"/>
                </a:lnTo>
                <a:lnTo>
                  <a:pt x="223385" y="319000"/>
                </a:lnTo>
                <a:lnTo>
                  <a:pt x="233299" y="340233"/>
                </a:lnTo>
                <a:lnTo>
                  <a:pt x="221741" y="345567"/>
                </a:lnTo>
                <a:lnTo>
                  <a:pt x="233614" y="345567"/>
                </a:lnTo>
                <a:lnTo>
                  <a:pt x="241954" y="256794"/>
                </a:lnTo>
                <a:lnTo>
                  <a:pt x="242442" y="252095"/>
                </a:lnTo>
                <a:lnTo>
                  <a:pt x="239775" y="249047"/>
                </a:lnTo>
                <a:lnTo>
                  <a:pt x="236346" y="248666"/>
                </a:lnTo>
                <a:lnTo>
                  <a:pt x="232790" y="248412"/>
                </a:lnTo>
                <a:close/>
              </a:path>
              <a:path w="242570" h="354330">
                <a:moveTo>
                  <a:pt x="222230" y="331488"/>
                </a:moveTo>
                <a:lnTo>
                  <a:pt x="221233" y="342265"/>
                </a:lnTo>
                <a:lnTo>
                  <a:pt x="231139" y="337693"/>
                </a:lnTo>
                <a:lnTo>
                  <a:pt x="222230" y="331488"/>
                </a:lnTo>
                <a:close/>
              </a:path>
              <a:path w="242570" h="354330">
                <a:moveTo>
                  <a:pt x="223385" y="319000"/>
                </a:moveTo>
                <a:lnTo>
                  <a:pt x="222230" y="331488"/>
                </a:lnTo>
                <a:lnTo>
                  <a:pt x="231139" y="337693"/>
                </a:lnTo>
                <a:lnTo>
                  <a:pt x="221233" y="342265"/>
                </a:lnTo>
                <a:lnTo>
                  <a:pt x="228896" y="342265"/>
                </a:lnTo>
                <a:lnTo>
                  <a:pt x="233299" y="340233"/>
                </a:lnTo>
                <a:lnTo>
                  <a:pt x="223385" y="319000"/>
                </a:lnTo>
                <a:close/>
              </a:path>
              <a:path w="242570" h="354330">
                <a:moveTo>
                  <a:pt x="9525" y="0"/>
                </a:moveTo>
                <a:lnTo>
                  <a:pt x="0" y="8255"/>
                </a:lnTo>
                <a:lnTo>
                  <a:pt x="34670" y="47879"/>
                </a:lnTo>
                <a:lnTo>
                  <a:pt x="67437" y="88519"/>
                </a:lnTo>
                <a:lnTo>
                  <a:pt x="98551" y="130429"/>
                </a:lnTo>
                <a:lnTo>
                  <a:pt x="127762" y="173482"/>
                </a:lnTo>
                <a:lnTo>
                  <a:pt x="155447" y="217805"/>
                </a:lnTo>
                <a:lnTo>
                  <a:pt x="181228" y="263144"/>
                </a:lnTo>
                <a:lnTo>
                  <a:pt x="205104" y="309499"/>
                </a:lnTo>
                <a:lnTo>
                  <a:pt x="211942" y="324322"/>
                </a:lnTo>
                <a:lnTo>
                  <a:pt x="222230" y="331488"/>
                </a:lnTo>
                <a:lnTo>
                  <a:pt x="192150" y="256794"/>
                </a:lnTo>
                <a:lnTo>
                  <a:pt x="166115" y="211074"/>
                </a:lnTo>
                <a:lnTo>
                  <a:pt x="138302" y="166370"/>
                </a:lnTo>
                <a:lnTo>
                  <a:pt x="108712" y="122809"/>
                </a:lnTo>
                <a:lnTo>
                  <a:pt x="77342" y="80518"/>
                </a:lnTo>
                <a:lnTo>
                  <a:pt x="44195" y="39497"/>
                </a:lnTo>
                <a:lnTo>
                  <a:pt x="9525" y="0"/>
                </a:lnTo>
                <a:close/>
              </a:path>
            </a:pathLst>
          </a:custGeom>
          <a:solidFill>
            <a:srgbClr val="57B6C0"/>
          </a:solidFill>
        </p:spPr>
        <p:txBody>
          <a:bodyPr wrap="square" lIns="0" tIns="0" rIns="0" bIns="0" rtlCol="0"/>
          <a:lstStyle/>
          <a:p>
            <a:endParaRPr sz="3600"/>
          </a:p>
        </p:txBody>
      </p:sp>
      <p:grpSp>
        <p:nvGrpSpPr>
          <p:cNvPr id="14" name="object 14"/>
          <p:cNvGrpSpPr/>
          <p:nvPr/>
        </p:nvGrpSpPr>
        <p:grpSpPr>
          <a:xfrm>
            <a:off x="9505950" y="4667250"/>
            <a:ext cx="3581400" cy="1638300"/>
            <a:chOff x="4752975" y="2333625"/>
            <a:chExt cx="1790700" cy="819150"/>
          </a:xfrm>
        </p:grpSpPr>
        <p:sp>
          <p:nvSpPr>
            <p:cNvPr id="15" name="object 15"/>
            <p:cNvSpPr/>
            <p:nvPr/>
          </p:nvSpPr>
          <p:spPr>
            <a:xfrm>
              <a:off x="4772025" y="2352675"/>
              <a:ext cx="1752600" cy="781050"/>
            </a:xfrm>
            <a:custGeom>
              <a:avLst/>
              <a:gdLst/>
              <a:ahLst/>
              <a:cxnLst/>
              <a:rect l="l" t="t" r="r" b="b"/>
              <a:pathLst>
                <a:path w="1752600" h="781050">
                  <a:moveTo>
                    <a:pt x="1622425" y="0"/>
                  </a:moveTo>
                  <a:lnTo>
                    <a:pt x="130175" y="0"/>
                  </a:lnTo>
                  <a:lnTo>
                    <a:pt x="79509" y="10231"/>
                  </a:lnTo>
                  <a:lnTo>
                    <a:pt x="38131" y="38131"/>
                  </a:lnTo>
                  <a:lnTo>
                    <a:pt x="10231" y="79509"/>
                  </a:lnTo>
                  <a:lnTo>
                    <a:pt x="0" y="130175"/>
                  </a:lnTo>
                  <a:lnTo>
                    <a:pt x="0" y="650875"/>
                  </a:lnTo>
                  <a:lnTo>
                    <a:pt x="10231" y="701540"/>
                  </a:lnTo>
                  <a:lnTo>
                    <a:pt x="38131" y="742918"/>
                  </a:lnTo>
                  <a:lnTo>
                    <a:pt x="79509" y="770818"/>
                  </a:lnTo>
                  <a:lnTo>
                    <a:pt x="130175" y="781050"/>
                  </a:lnTo>
                  <a:lnTo>
                    <a:pt x="1622425" y="781050"/>
                  </a:lnTo>
                  <a:lnTo>
                    <a:pt x="1673090" y="770818"/>
                  </a:lnTo>
                  <a:lnTo>
                    <a:pt x="1714468" y="742918"/>
                  </a:lnTo>
                  <a:lnTo>
                    <a:pt x="1742368" y="701540"/>
                  </a:lnTo>
                  <a:lnTo>
                    <a:pt x="1752600" y="650875"/>
                  </a:lnTo>
                  <a:lnTo>
                    <a:pt x="1752600" y="130175"/>
                  </a:lnTo>
                  <a:lnTo>
                    <a:pt x="1742368" y="79509"/>
                  </a:lnTo>
                  <a:lnTo>
                    <a:pt x="1714468" y="38131"/>
                  </a:lnTo>
                  <a:lnTo>
                    <a:pt x="1673090" y="10231"/>
                  </a:lnTo>
                  <a:lnTo>
                    <a:pt x="1622425" y="0"/>
                  </a:lnTo>
                  <a:close/>
                </a:path>
              </a:pathLst>
            </a:custGeom>
            <a:solidFill>
              <a:srgbClr val="0033CC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sp>
          <p:nvSpPr>
            <p:cNvPr id="16" name="object 16"/>
            <p:cNvSpPr/>
            <p:nvPr/>
          </p:nvSpPr>
          <p:spPr>
            <a:xfrm>
              <a:off x="4752975" y="2333625"/>
              <a:ext cx="1790700" cy="819150"/>
            </a:xfrm>
            <a:custGeom>
              <a:avLst/>
              <a:gdLst/>
              <a:ahLst/>
              <a:cxnLst/>
              <a:rect l="l" t="t" r="r" b="b"/>
              <a:pathLst>
                <a:path w="1790700" h="819150">
                  <a:moveTo>
                    <a:pt x="1641475" y="0"/>
                  </a:moveTo>
                  <a:lnTo>
                    <a:pt x="148336" y="0"/>
                  </a:lnTo>
                  <a:lnTo>
                    <a:pt x="132969" y="1269"/>
                  </a:lnTo>
                  <a:lnTo>
                    <a:pt x="90297" y="12700"/>
                  </a:lnTo>
                  <a:lnTo>
                    <a:pt x="53594" y="35560"/>
                  </a:lnTo>
                  <a:lnTo>
                    <a:pt x="25019" y="67310"/>
                  </a:lnTo>
                  <a:lnTo>
                    <a:pt x="6350" y="106680"/>
                  </a:lnTo>
                  <a:lnTo>
                    <a:pt x="57" y="148589"/>
                  </a:lnTo>
                  <a:lnTo>
                    <a:pt x="0" y="671830"/>
                  </a:lnTo>
                  <a:lnTo>
                    <a:pt x="888" y="687069"/>
                  </a:lnTo>
                  <a:lnTo>
                    <a:pt x="12064" y="730250"/>
                  </a:lnTo>
                  <a:lnTo>
                    <a:pt x="34671" y="765810"/>
                  </a:lnTo>
                  <a:lnTo>
                    <a:pt x="66548" y="795019"/>
                  </a:lnTo>
                  <a:lnTo>
                    <a:pt x="120014" y="816610"/>
                  </a:lnTo>
                  <a:lnTo>
                    <a:pt x="135000" y="819150"/>
                  </a:lnTo>
                  <a:lnTo>
                    <a:pt x="1657858" y="819150"/>
                  </a:lnTo>
                  <a:lnTo>
                    <a:pt x="1700529" y="807719"/>
                  </a:lnTo>
                  <a:lnTo>
                    <a:pt x="1721654" y="796289"/>
                  </a:lnTo>
                  <a:lnTo>
                    <a:pt x="136144" y="796289"/>
                  </a:lnTo>
                  <a:lnTo>
                    <a:pt x="111378" y="791210"/>
                  </a:lnTo>
                  <a:lnTo>
                    <a:pt x="68707" y="768350"/>
                  </a:lnTo>
                  <a:lnTo>
                    <a:pt x="37973" y="730250"/>
                  </a:lnTo>
                  <a:lnTo>
                    <a:pt x="23495" y="683260"/>
                  </a:lnTo>
                  <a:lnTo>
                    <a:pt x="22923" y="671830"/>
                  </a:lnTo>
                  <a:lnTo>
                    <a:pt x="22923" y="148589"/>
                  </a:lnTo>
                  <a:lnTo>
                    <a:pt x="23368" y="139700"/>
                  </a:lnTo>
                  <a:lnTo>
                    <a:pt x="23495" y="137160"/>
                  </a:lnTo>
                  <a:lnTo>
                    <a:pt x="38226" y="88900"/>
                  </a:lnTo>
                  <a:lnTo>
                    <a:pt x="51815" y="69850"/>
                  </a:lnTo>
                  <a:lnTo>
                    <a:pt x="59944" y="59689"/>
                  </a:lnTo>
                  <a:lnTo>
                    <a:pt x="100202" y="33019"/>
                  </a:lnTo>
                  <a:lnTo>
                    <a:pt x="136525" y="24130"/>
                  </a:lnTo>
                  <a:lnTo>
                    <a:pt x="1722098" y="24130"/>
                  </a:lnTo>
                  <a:lnTo>
                    <a:pt x="1711833" y="17780"/>
                  </a:lnTo>
                  <a:lnTo>
                    <a:pt x="1698752" y="11430"/>
                  </a:lnTo>
                  <a:lnTo>
                    <a:pt x="1684909" y="6350"/>
                  </a:lnTo>
                  <a:lnTo>
                    <a:pt x="1655826" y="1269"/>
                  </a:lnTo>
                  <a:lnTo>
                    <a:pt x="1641475" y="0"/>
                  </a:lnTo>
                  <a:close/>
                </a:path>
                <a:path w="1790700" h="819150">
                  <a:moveTo>
                    <a:pt x="1722098" y="24130"/>
                  </a:moveTo>
                  <a:lnTo>
                    <a:pt x="1654683" y="24130"/>
                  </a:lnTo>
                  <a:lnTo>
                    <a:pt x="1679321" y="29210"/>
                  </a:lnTo>
                  <a:lnTo>
                    <a:pt x="1690877" y="33019"/>
                  </a:lnTo>
                  <a:lnTo>
                    <a:pt x="1701927" y="39369"/>
                  </a:lnTo>
                  <a:lnTo>
                    <a:pt x="1712340" y="44450"/>
                  </a:lnTo>
                  <a:lnTo>
                    <a:pt x="1721992" y="52069"/>
                  </a:lnTo>
                  <a:lnTo>
                    <a:pt x="1752727" y="90169"/>
                  </a:lnTo>
                  <a:lnTo>
                    <a:pt x="1767204" y="137160"/>
                  </a:lnTo>
                  <a:lnTo>
                    <a:pt x="1767776" y="148589"/>
                  </a:lnTo>
                  <a:lnTo>
                    <a:pt x="1767776" y="671830"/>
                  </a:lnTo>
                  <a:lnTo>
                    <a:pt x="1767331" y="680719"/>
                  </a:lnTo>
                  <a:lnTo>
                    <a:pt x="1767204" y="683260"/>
                  </a:lnTo>
                  <a:lnTo>
                    <a:pt x="1752473" y="731519"/>
                  </a:lnTo>
                  <a:lnTo>
                    <a:pt x="1738884" y="750569"/>
                  </a:lnTo>
                  <a:lnTo>
                    <a:pt x="1730755" y="760730"/>
                  </a:lnTo>
                  <a:lnTo>
                    <a:pt x="1690497" y="787400"/>
                  </a:lnTo>
                  <a:lnTo>
                    <a:pt x="1654302" y="796289"/>
                  </a:lnTo>
                  <a:lnTo>
                    <a:pt x="1721654" y="796289"/>
                  </a:lnTo>
                  <a:lnTo>
                    <a:pt x="1757172" y="764539"/>
                  </a:lnTo>
                  <a:lnTo>
                    <a:pt x="1779397" y="727710"/>
                  </a:lnTo>
                  <a:lnTo>
                    <a:pt x="1790065" y="684530"/>
                  </a:lnTo>
                  <a:lnTo>
                    <a:pt x="1790700" y="148589"/>
                  </a:lnTo>
                  <a:lnTo>
                    <a:pt x="1789810" y="133350"/>
                  </a:lnTo>
                  <a:lnTo>
                    <a:pt x="1778634" y="91439"/>
                  </a:lnTo>
                  <a:lnTo>
                    <a:pt x="1756028" y="54610"/>
                  </a:lnTo>
                  <a:lnTo>
                    <a:pt x="1724152" y="25400"/>
                  </a:lnTo>
                  <a:lnTo>
                    <a:pt x="1722098" y="24130"/>
                  </a:lnTo>
                  <a:close/>
                </a:path>
                <a:path w="1790700" h="819150">
                  <a:moveTo>
                    <a:pt x="1641475" y="30480"/>
                  </a:moveTo>
                  <a:lnTo>
                    <a:pt x="149860" y="30480"/>
                  </a:lnTo>
                  <a:lnTo>
                    <a:pt x="125729" y="33019"/>
                  </a:lnTo>
                  <a:lnTo>
                    <a:pt x="83312" y="50800"/>
                  </a:lnTo>
                  <a:lnTo>
                    <a:pt x="74040" y="58419"/>
                  </a:lnTo>
                  <a:lnTo>
                    <a:pt x="65659" y="64769"/>
                  </a:lnTo>
                  <a:lnTo>
                    <a:pt x="40004" y="102869"/>
                  </a:lnTo>
                  <a:lnTo>
                    <a:pt x="30543" y="148589"/>
                  </a:lnTo>
                  <a:lnTo>
                    <a:pt x="30536" y="671830"/>
                  </a:lnTo>
                  <a:lnTo>
                    <a:pt x="30931" y="680719"/>
                  </a:lnTo>
                  <a:lnTo>
                    <a:pt x="44576" y="726439"/>
                  </a:lnTo>
                  <a:lnTo>
                    <a:pt x="73278" y="762000"/>
                  </a:lnTo>
                  <a:lnTo>
                    <a:pt x="113284" y="783589"/>
                  </a:lnTo>
                  <a:lnTo>
                    <a:pt x="136525" y="788669"/>
                  </a:lnTo>
                  <a:lnTo>
                    <a:pt x="1653159" y="788669"/>
                  </a:lnTo>
                  <a:lnTo>
                    <a:pt x="1664970" y="787400"/>
                  </a:lnTo>
                  <a:lnTo>
                    <a:pt x="1676273" y="783589"/>
                  </a:lnTo>
                  <a:lnTo>
                    <a:pt x="1683554" y="781050"/>
                  </a:lnTo>
                  <a:lnTo>
                    <a:pt x="136905" y="781050"/>
                  </a:lnTo>
                  <a:lnTo>
                    <a:pt x="125857" y="779780"/>
                  </a:lnTo>
                  <a:lnTo>
                    <a:pt x="86360" y="762000"/>
                  </a:lnTo>
                  <a:lnTo>
                    <a:pt x="56514" y="731519"/>
                  </a:lnTo>
                  <a:lnTo>
                    <a:pt x="40132" y="692150"/>
                  </a:lnTo>
                  <a:lnTo>
                    <a:pt x="38163" y="148589"/>
                  </a:lnTo>
                  <a:lnTo>
                    <a:pt x="38608" y="139700"/>
                  </a:lnTo>
                  <a:lnTo>
                    <a:pt x="38735" y="137160"/>
                  </a:lnTo>
                  <a:lnTo>
                    <a:pt x="51942" y="96519"/>
                  </a:lnTo>
                  <a:lnTo>
                    <a:pt x="79248" y="63500"/>
                  </a:lnTo>
                  <a:lnTo>
                    <a:pt x="117094" y="43180"/>
                  </a:lnTo>
                  <a:lnTo>
                    <a:pt x="150240" y="38100"/>
                  </a:lnTo>
                  <a:lnTo>
                    <a:pt x="1681056" y="38100"/>
                  </a:lnTo>
                  <a:lnTo>
                    <a:pt x="1677415" y="36830"/>
                  </a:lnTo>
                  <a:lnTo>
                    <a:pt x="1665986" y="33019"/>
                  </a:lnTo>
                  <a:lnTo>
                    <a:pt x="1641475" y="30480"/>
                  </a:lnTo>
                  <a:close/>
                </a:path>
                <a:path w="1790700" h="819150">
                  <a:moveTo>
                    <a:pt x="1681056" y="38100"/>
                  </a:moveTo>
                  <a:lnTo>
                    <a:pt x="1641475" y="38100"/>
                  </a:lnTo>
                  <a:lnTo>
                    <a:pt x="1653921" y="39369"/>
                  </a:lnTo>
                  <a:lnTo>
                    <a:pt x="1664842" y="40639"/>
                  </a:lnTo>
                  <a:lnTo>
                    <a:pt x="1704466" y="58419"/>
                  </a:lnTo>
                  <a:lnTo>
                    <a:pt x="1734185" y="88900"/>
                  </a:lnTo>
                  <a:lnTo>
                    <a:pt x="1750568" y="128269"/>
                  </a:lnTo>
                  <a:lnTo>
                    <a:pt x="1752536" y="671830"/>
                  </a:lnTo>
                  <a:lnTo>
                    <a:pt x="1752092" y="680719"/>
                  </a:lnTo>
                  <a:lnTo>
                    <a:pt x="1751965" y="683260"/>
                  </a:lnTo>
                  <a:lnTo>
                    <a:pt x="1738757" y="723900"/>
                  </a:lnTo>
                  <a:lnTo>
                    <a:pt x="1711452" y="756919"/>
                  </a:lnTo>
                  <a:lnTo>
                    <a:pt x="1673733" y="777239"/>
                  </a:lnTo>
                  <a:lnTo>
                    <a:pt x="1651889" y="781050"/>
                  </a:lnTo>
                  <a:lnTo>
                    <a:pt x="1683554" y="781050"/>
                  </a:lnTo>
                  <a:lnTo>
                    <a:pt x="1687195" y="779780"/>
                  </a:lnTo>
                  <a:lnTo>
                    <a:pt x="1697609" y="774700"/>
                  </a:lnTo>
                  <a:lnTo>
                    <a:pt x="1707388" y="769619"/>
                  </a:lnTo>
                  <a:lnTo>
                    <a:pt x="1716659" y="762000"/>
                  </a:lnTo>
                  <a:lnTo>
                    <a:pt x="1725040" y="755650"/>
                  </a:lnTo>
                  <a:lnTo>
                    <a:pt x="1750695" y="717550"/>
                  </a:lnTo>
                  <a:lnTo>
                    <a:pt x="1760156" y="671830"/>
                  </a:lnTo>
                  <a:lnTo>
                    <a:pt x="1760118" y="148589"/>
                  </a:lnTo>
                  <a:lnTo>
                    <a:pt x="1751202" y="104139"/>
                  </a:lnTo>
                  <a:lnTo>
                    <a:pt x="1725929" y="66039"/>
                  </a:lnTo>
                  <a:lnTo>
                    <a:pt x="1688338" y="40639"/>
                  </a:lnTo>
                  <a:lnTo>
                    <a:pt x="1681056" y="381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10335258" y="4921884"/>
            <a:ext cx="1925320" cy="1223645"/>
          </a:xfrm>
          <a:prstGeom prst="rect">
            <a:avLst/>
          </a:prstGeom>
        </p:spPr>
        <p:txBody>
          <a:bodyPr vert="horz" wrap="square" lIns="0" tIns="116838" rIns="0" bIns="0" rtlCol="0">
            <a:spAutoFit/>
          </a:bodyPr>
          <a:lstStyle/>
          <a:p>
            <a:pPr marL="171450" marR="5080" indent="-159385">
              <a:lnSpc>
                <a:spcPct val="100000"/>
              </a:lnSpc>
              <a:spcBef>
                <a:spcPts val="460"/>
              </a:spcBef>
            </a:pPr>
            <a:r>
              <a:rPr sz="3600" spc="-10" dirty="0">
                <a:solidFill>
                  <a:srgbClr val="FFFFFF"/>
                </a:solidFill>
                <a:latin typeface="Arial MT"/>
                <a:cs typeface="Arial MT"/>
              </a:rPr>
              <a:t>Penilaian Risiko</a:t>
            </a:r>
            <a:endParaRPr sz="3600">
              <a:latin typeface="Arial MT"/>
              <a:cs typeface="Arial MT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0620756" y="6532370"/>
            <a:ext cx="481330" cy="717550"/>
          </a:xfrm>
          <a:custGeom>
            <a:avLst/>
            <a:gdLst/>
            <a:ahLst/>
            <a:cxnLst/>
            <a:rect l="l" t="t" r="r" b="b"/>
            <a:pathLst>
              <a:path w="240664" h="358775">
                <a:moveTo>
                  <a:pt x="23622" y="255777"/>
                </a:moveTo>
                <a:lnTo>
                  <a:pt x="20320" y="257936"/>
                </a:lnTo>
                <a:lnTo>
                  <a:pt x="19558" y="261492"/>
                </a:lnTo>
                <a:lnTo>
                  <a:pt x="0" y="358520"/>
                </a:lnTo>
                <a:lnTo>
                  <a:pt x="15575" y="353441"/>
                </a:lnTo>
                <a:lnTo>
                  <a:pt x="13081" y="353441"/>
                </a:lnTo>
                <a:lnTo>
                  <a:pt x="3556" y="344931"/>
                </a:lnTo>
                <a:lnTo>
                  <a:pt x="19223" y="327433"/>
                </a:lnTo>
                <a:lnTo>
                  <a:pt x="32004" y="263905"/>
                </a:lnTo>
                <a:lnTo>
                  <a:pt x="32766" y="260476"/>
                </a:lnTo>
                <a:lnTo>
                  <a:pt x="30480" y="257175"/>
                </a:lnTo>
                <a:lnTo>
                  <a:pt x="27050" y="256412"/>
                </a:lnTo>
                <a:lnTo>
                  <a:pt x="23622" y="255777"/>
                </a:lnTo>
                <a:close/>
              </a:path>
              <a:path w="240664" h="358775">
                <a:moveTo>
                  <a:pt x="19223" y="327433"/>
                </a:moveTo>
                <a:lnTo>
                  <a:pt x="3556" y="344931"/>
                </a:lnTo>
                <a:lnTo>
                  <a:pt x="13081" y="353441"/>
                </a:lnTo>
                <a:lnTo>
                  <a:pt x="15790" y="350392"/>
                </a:lnTo>
                <a:lnTo>
                  <a:pt x="14605" y="350392"/>
                </a:lnTo>
                <a:lnTo>
                  <a:pt x="6350" y="343153"/>
                </a:lnTo>
                <a:lnTo>
                  <a:pt x="16744" y="339757"/>
                </a:lnTo>
                <a:lnTo>
                  <a:pt x="19152" y="327786"/>
                </a:lnTo>
                <a:lnTo>
                  <a:pt x="19223" y="327433"/>
                </a:lnTo>
                <a:close/>
              </a:path>
              <a:path w="240664" h="358775">
                <a:moveTo>
                  <a:pt x="93599" y="314705"/>
                </a:moveTo>
                <a:lnTo>
                  <a:pt x="90297" y="315722"/>
                </a:lnTo>
                <a:lnTo>
                  <a:pt x="28723" y="335842"/>
                </a:lnTo>
                <a:lnTo>
                  <a:pt x="13081" y="353441"/>
                </a:lnTo>
                <a:lnTo>
                  <a:pt x="15575" y="353441"/>
                </a:lnTo>
                <a:lnTo>
                  <a:pt x="94234" y="327786"/>
                </a:lnTo>
                <a:lnTo>
                  <a:pt x="97536" y="326770"/>
                </a:lnTo>
                <a:lnTo>
                  <a:pt x="99313" y="323214"/>
                </a:lnTo>
                <a:lnTo>
                  <a:pt x="98298" y="319785"/>
                </a:lnTo>
                <a:lnTo>
                  <a:pt x="97155" y="316483"/>
                </a:lnTo>
                <a:lnTo>
                  <a:pt x="93599" y="314705"/>
                </a:lnTo>
                <a:close/>
              </a:path>
              <a:path w="240664" h="358775">
                <a:moveTo>
                  <a:pt x="16744" y="339757"/>
                </a:moveTo>
                <a:lnTo>
                  <a:pt x="6350" y="343153"/>
                </a:lnTo>
                <a:lnTo>
                  <a:pt x="14605" y="350392"/>
                </a:lnTo>
                <a:lnTo>
                  <a:pt x="16744" y="339757"/>
                </a:lnTo>
                <a:close/>
              </a:path>
              <a:path w="240664" h="358775">
                <a:moveTo>
                  <a:pt x="28723" y="335842"/>
                </a:moveTo>
                <a:lnTo>
                  <a:pt x="16744" y="339757"/>
                </a:lnTo>
                <a:lnTo>
                  <a:pt x="14605" y="350392"/>
                </a:lnTo>
                <a:lnTo>
                  <a:pt x="15790" y="350392"/>
                </a:lnTo>
                <a:lnTo>
                  <a:pt x="28723" y="335842"/>
                </a:lnTo>
                <a:close/>
              </a:path>
              <a:path w="240664" h="358775">
                <a:moveTo>
                  <a:pt x="228600" y="0"/>
                </a:moveTo>
                <a:lnTo>
                  <a:pt x="205994" y="48640"/>
                </a:lnTo>
                <a:lnTo>
                  <a:pt x="181483" y="95757"/>
                </a:lnTo>
                <a:lnTo>
                  <a:pt x="154939" y="141986"/>
                </a:lnTo>
                <a:lnTo>
                  <a:pt x="126619" y="186944"/>
                </a:lnTo>
                <a:lnTo>
                  <a:pt x="96520" y="230886"/>
                </a:lnTo>
                <a:lnTo>
                  <a:pt x="64516" y="273303"/>
                </a:lnTo>
                <a:lnTo>
                  <a:pt x="30620" y="314705"/>
                </a:lnTo>
                <a:lnTo>
                  <a:pt x="19223" y="327433"/>
                </a:lnTo>
                <a:lnTo>
                  <a:pt x="16744" y="339757"/>
                </a:lnTo>
                <a:lnTo>
                  <a:pt x="74549" y="280923"/>
                </a:lnTo>
                <a:lnTo>
                  <a:pt x="106934" y="237997"/>
                </a:lnTo>
                <a:lnTo>
                  <a:pt x="137413" y="193675"/>
                </a:lnTo>
                <a:lnTo>
                  <a:pt x="165988" y="148208"/>
                </a:lnTo>
                <a:lnTo>
                  <a:pt x="192659" y="101600"/>
                </a:lnTo>
                <a:lnTo>
                  <a:pt x="217550" y="53975"/>
                </a:lnTo>
                <a:lnTo>
                  <a:pt x="240157" y="5333"/>
                </a:lnTo>
                <a:lnTo>
                  <a:pt x="228600" y="0"/>
                </a:lnTo>
                <a:close/>
              </a:path>
            </a:pathLst>
          </a:custGeom>
          <a:solidFill>
            <a:srgbClr val="75BCA7"/>
          </a:solidFill>
        </p:spPr>
        <p:txBody>
          <a:bodyPr wrap="square" lIns="0" tIns="0" rIns="0" bIns="0" rtlCol="0"/>
          <a:lstStyle/>
          <a:p>
            <a:endParaRPr sz="3600"/>
          </a:p>
        </p:txBody>
      </p:sp>
      <p:grpSp>
        <p:nvGrpSpPr>
          <p:cNvPr id="19" name="object 19"/>
          <p:cNvGrpSpPr/>
          <p:nvPr/>
        </p:nvGrpSpPr>
        <p:grpSpPr>
          <a:xfrm>
            <a:off x="6991350" y="7259318"/>
            <a:ext cx="3448050" cy="1617980"/>
            <a:chOff x="3495675" y="3629659"/>
            <a:chExt cx="1724025" cy="808990"/>
          </a:xfrm>
        </p:grpSpPr>
        <p:sp>
          <p:nvSpPr>
            <p:cNvPr id="20" name="object 20"/>
            <p:cNvSpPr/>
            <p:nvPr/>
          </p:nvSpPr>
          <p:spPr>
            <a:xfrm>
              <a:off x="3514725" y="3648074"/>
              <a:ext cx="1685925" cy="771525"/>
            </a:xfrm>
            <a:custGeom>
              <a:avLst/>
              <a:gdLst/>
              <a:ahLst/>
              <a:cxnLst/>
              <a:rect l="l" t="t" r="r" b="b"/>
              <a:pathLst>
                <a:path w="1685925" h="771525">
                  <a:moveTo>
                    <a:pt x="1557274" y="0"/>
                  </a:moveTo>
                  <a:lnTo>
                    <a:pt x="128650" y="0"/>
                  </a:lnTo>
                  <a:lnTo>
                    <a:pt x="78545" y="10100"/>
                  </a:lnTo>
                  <a:lnTo>
                    <a:pt x="37655" y="37655"/>
                  </a:lnTo>
                  <a:lnTo>
                    <a:pt x="10100" y="78545"/>
                  </a:lnTo>
                  <a:lnTo>
                    <a:pt x="0" y="128650"/>
                  </a:lnTo>
                  <a:lnTo>
                    <a:pt x="0" y="642937"/>
                  </a:lnTo>
                  <a:lnTo>
                    <a:pt x="10100" y="692990"/>
                  </a:lnTo>
                  <a:lnTo>
                    <a:pt x="37655" y="733863"/>
                  </a:lnTo>
                  <a:lnTo>
                    <a:pt x="78545" y="761420"/>
                  </a:lnTo>
                  <a:lnTo>
                    <a:pt x="128650" y="771525"/>
                  </a:lnTo>
                  <a:lnTo>
                    <a:pt x="1557274" y="771525"/>
                  </a:lnTo>
                  <a:lnTo>
                    <a:pt x="1607379" y="761420"/>
                  </a:lnTo>
                  <a:lnTo>
                    <a:pt x="1648269" y="733863"/>
                  </a:lnTo>
                  <a:lnTo>
                    <a:pt x="1675824" y="692990"/>
                  </a:lnTo>
                  <a:lnTo>
                    <a:pt x="1685925" y="642937"/>
                  </a:lnTo>
                  <a:lnTo>
                    <a:pt x="1685925" y="128650"/>
                  </a:lnTo>
                  <a:lnTo>
                    <a:pt x="1675824" y="78545"/>
                  </a:lnTo>
                  <a:lnTo>
                    <a:pt x="1648269" y="37655"/>
                  </a:lnTo>
                  <a:lnTo>
                    <a:pt x="1607379" y="10100"/>
                  </a:lnTo>
                  <a:lnTo>
                    <a:pt x="1557274" y="0"/>
                  </a:lnTo>
                  <a:close/>
                </a:path>
              </a:pathLst>
            </a:custGeom>
            <a:solidFill>
              <a:srgbClr val="1D6194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sp>
          <p:nvSpPr>
            <p:cNvPr id="21" name="object 21"/>
            <p:cNvSpPr/>
            <p:nvPr/>
          </p:nvSpPr>
          <p:spPr>
            <a:xfrm>
              <a:off x="3495675" y="3629659"/>
              <a:ext cx="1724025" cy="808990"/>
            </a:xfrm>
            <a:custGeom>
              <a:avLst/>
              <a:gdLst/>
              <a:ahLst/>
              <a:cxnLst/>
              <a:rect l="l" t="t" r="r" b="b"/>
              <a:pathLst>
                <a:path w="1724025" h="808989">
                  <a:moveTo>
                    <a:pt x="1590548" y="0"/>
                  </a:moveTo>
                  <a:lnTo>
                    <a:pt x="146685" y="0"/>
                  </a:lnTo>
                  <a:lnTo>
                    <a:pt x="116839" y="2539"/>
                  </a:lnTo>
                  <a:lnTo>
                    <a:pt x="76453" y="17779"/>
                  </a:lnTo>
                  <a:lnTo>
                    <a:pt x="42672" y="44449"/>
                  </a:lnTo>
                  <a:lnTo>
                    <a:pt x="17399" y="77469"/>
                  </a:lnTo>
                  <a:lnTo>
                    <a:pt x="2794" y="119379"/>
                  </a:lnTo>
                  <a:lnTo>
                    <a:pt x="0" y="662939"/>
                  </a:lnTo>
                  <a:lnTo>
                    <a:pt x="888" y="678179"/>
                  </a:lnTo>
                  <a:lnTo>
                    <a:pt x="11937" y="720089"/>
                  </a:lnTo>
                  <a:lnTo>
                    <a:pt x="34289" y="756919"/>
                  </a:lnTo>
                  <a:lnTo>
                    <a:pt x="65912" y="784859"/>
                  </a:lnTo>
                  <a:lnTo>
                    <a:pt x="104648" y="802639"/>
                  </a:lnTo>
                  <a:lnTo>
                    <a:pt x="133476" y="808989"/>
                  </a:lnTo>
                  <a:lnTo>
                    <a:pt x="1592326" y="808989"/>
                  </a:lnTo>
                  <a:lnTo>
                    <a:pt x="1634744" y="797559"/>
                  </a:lnTo>
                  <a:lnTo>
                    <a:pt x="1653667" y="787399"/>
                  </a:lnTo>
                  <a:lnTo>
                    <a:pt x="147574" y="787399"/>
                  </a:lnTo>
                  <a:lnTo>
                    <a:pt x="122300" y="784859"/>
                  </a:lnTo>
                  <a:lnTo>
                    <a:pt x="77724" y="765809"/>
                  </a:lnTo>
                  <a:lnTo>
                    <a:pt x="44069" y="731519"/>
                  </a:lnTo>
                  <a:lnTo>
                    <a:pt x="25273" y="687069"/>
                  </a:lnTo>
                  <a:lnTo>
                    <a:pt x="22923" y="662939"/>
                  </a:lnTo>
                  <a:lnTo>
                    <a:pt x="22923" y="146049"/>
                  </a:lnTo>
                  <a:lnTo>
                    <a:pt x="23368" y="137159"/>
                  </a:lnTo>
                  <a:lnTo>
                    <a:pt x="23495" y="134619"/>
                  </a:lnTo>
                  <a:lnTo>
                    <a:pt x="37973" y="87629"/>
                  </a:lnTo>
                  <a:lnTo>
                    <a:pt x="68452" y="50799"/>
                  </a:lnTo>
                  <a:lnTo>
                    <a:pt x="110744" y="27939"/>
                  </a:lnTo>
                  <a:lnTo>
                    <a:pt x="135000" y="22859"/>
                  </a:lnTo>
                  <a:lnTo>
                    <a:pt x="1655800" y="22859"/>
                  </a:lnTo>
                  <a:lnTo>
                    <a:pt x="1646047" y="17779"/>
                  </a:lnTo>
                  <a:lnTo>
                    <a:pt x="1632965" y="11429"/>
                  </a:lnTo>
                  <a:lnTo>
                    <a:pt x="1619503" y="6349"/>
                  </a:lnTo>
                  <a:lnTo>
                    <a:pt x="1605152" y="2539"/>
                  </a:lnTo>
                  <a:lnTo>
                    <a:pt x="1590548" y="0"/>
                  </a:lnTo>
                  <a:close/>
                </a:path>
                <a:path w="1724025" h="808989">
                  <a:moveTo>
                    <a:pt x="1655800" y="22859"/>
                  </a:moveTo>
                  <a:lnTo>
                    <a:pt x="1589277" y="22859"/>
                  </a:lnTo>
                  <a:lnTo>
                    <a:pt x="1613662" y="27939"/>
                  </a:lnTo>
                  <a:lnTo>
                    <a:pt x="1625219" y="33019"/>
                  </a:lnTo>
                  <a:lnTo>
                    <a:pt x="1664715" y="59689"/>
                  </a:lnTo>
                  <a:lnTo>
                    <a:pt x="1691386" y="99059"/>
                  </a:lnTo>
                  <a:lnTo>
                    <a:pt x="1701101" y="146049"/>
                  </a:lnTo>
                  <a:lnTo>
                    <a:pt x="1701101" y="662939"/>
                  </a:lnTo>
                  <a:lnTo>
                    <a:pt x="1700656" y="671829"/>
                  </a:lnTo>
                  <a:lnTo>
                    <a:pt x="1700529" y="674369"/>
                  </a:lnTo>
                  <a:lnTo>
                    <a:pt x="1686052" y="721359"/>
                  </a:lnTo>
                  <a:lnTo>
                    <a:pt x="1655699" y="758189"/>
                  </a:lnTo>
                  <a:lnTo>
                    <a:pt x="1613408" y="781049"/>
                  </a:lnTo>
                  <a:lnTo>
                    <a:pt x="1576197" y="787399"/>
                  </a:lnTo>
                  <a:lnTo>
                    <a:pt x="1653667" y="787399"/>
                  </a:lnTo>
                  <a:lnTo>
                    <a:pt x="1690877" y="755649"/>
                  </a:lnTo>
                  <a:lnTo>
                    <a:pt x="1712722" y="718819"/>
                  </a:lnTo>
                  <a:lnTo>
                    <a:pt x="1723389" y="675639"/>
                  </a:lnTo>
                  <a:lnTo>
                    <a:pt x="1724025" y="146049"/>
                  </a:lnTo>
                  <a:lnTo>
                    <a:pt x="1723459" y="137159"/>
                  </a:lnTo>
                  <a:lnTo>
                    <a:pt x="1723378" y="135889"/>
                  </a:lnTo>
                  <a:lnTo>
                    <a:pt x="1723297" y="134619"/>
                  </a:lnTo>
                  <a:lnTo>
                    <a:pt x="1723216" y="133349"/>
                  </a:lnTo>
                  <a:lnTo>
                    <a:pt x="1723136" y="132079"/>
                  </a:lnTo>
                  <a:lnTo>
                    <a:pt x="1712087" y="88899"/>
                  </a:lnTo>
                  <a:lnTo>
                    <a:pt x="1689735" y="53339"/>
                  </a:lnTo>
                  <a:lnTo>
                    <a:pt x="1658239" y="24129"/>
                  </a:lnTo>
                  <a:lnTo>
                    <a:pt x="1655800" y="22859"/>
                  </a:lnTo>
                  <a:close/>
                </a:path>
                <a:path w="1724025" h="808989">
                  <a:moveTo>
                    <a:pt x="1588897" y="30479"/>
                  </a:moveTo>
                  <a:lnTo>
                    <a:pt x="136144" y="30479"/>
                  </a:lnTo>
                  <a:lnTo>
                    <a:pt x="113284" y="35559"/>
                  </a:lnTo>
                  <a:lnTo>
                    <a:pt x="73660" y="57149"/>
                  </a:lnTo>
                  <a:lnTo>
                    <a:pt x="44830" y="91439"/>
                  </a:lnTo>
                  <a:lnTo>
                    <a:pt x="31114" y="134619"/>
                  </a:lnTo>
                  <a:lnTo>
                    <a:pt x="30536" y="662939"/>
                  </a:lnTo>
                  <a:lnTo>
                    <a:pt x="30931" y="671829"/>
                  </a:lnTo>
                  <a:lnTo>
                    <a:pt x="44323" y="717549"/>
                  </a:lnTo>
                  <a:lnTo>
                    <a:pt x="72771" y="751839"/>
                  </a:lnTo>
                  <a:lnTo>
                    <a:pt x="123444" y="777239"/>
                  </a:lnTo>
                  <a:lnTo>
                    <a:pt x="147574" y="779779"/>
                  </a:lnTo>
                  <a:lnTo>
                    <a:pt x="1575815" y="779779"/>
                  </a:lnTo>
                  <a:lnTo>
                    <a:pt x="1599438" y="777239"/>
                  </a:lnTo>
                  <a:lnTo>
                    <a:pt x="1610740" y="773429"/>
                  </a:lnTo>
                  <a:lnTo>
                    <a:pt x="1614339" y="772159"/>
                  </a:lnTo>
                  <a:lnTo>
                    <a:pt x="1575435" y="772159"/>
                  </a:lnTo>
                  <a:lnTo>
                    <a:pt x="135509" y="770889"/>
                  </a:lnTo>
                  <a:lnTo>
                    <a:pt x="94614" y="758189"/>
                  </a:lnTo>
                  <a:lnTo>
                    <a:pt x="62484" y="731519"/>
                  </a:lnTo>
                  <a:lnTo>
                    <a:pt x="42799" y="693419"/>
                  </a:lnTo>
                  <a:lnTo>
                    <a:pt x="38170" y="146049"/>
                  </a:lnTo>
                  <a:lnTo>
                    <a:pt x="38664" y="137159"/>
                  </a:lnTo>
                  <a:lnTo>
                    <a:pt x="38735" y="135889"/>
                  </a:lnTo>
                  <a:lnTo>
                    <a:pt x="51688" y="93979"/>
                  </a:lnTo>
                  <a:lnTo>
                    <a:pt x="78739" y="62229"/>
                  </a:lnTo>
                  <a:lnTo>
                    <a:pt x="115950" y="43179"/>
                  </a:lnTo>
                  <a:lnTo>
                    <a:pt x="126619" y="39369"/>
                  </a:lnTo>
                  <a:lnTo>
                    <a:pt x="137287" y="38099"/>
                  </a:lnTo>
                  <a:lnTo>
                    <a:pt x="1618953" y="38099"/>
                  </a:lnTo>
                  <a:lnTo>
                    <a:pt x="1611757" y="35559"/>
                  </a:lnTo>
                  <a:lnTo>
                    <a:pt x="1588897" y="30479"/>
                  </a:lnTo>
                  <a:close/>
                </a:path>
                <a:path w="1724025" h="808989">
                  <a:moveTo>
                    <a:pt x="1618953" y="38099"/>
                  </a:moveTo>
                  <a:lnTo>
                    <a:pt x="1588515" y="38099"/>
                  </a:lnTo>
                  <a:lnTo>
                    <a:pt x="1599438" y="40639"/>
                  </a:lnTo>
                  <a:lnTo>
                    <a:pt x="1609852" y="43179"/>
                  </a:lnTo>
                  <a:lnTo>
                    <a:pt x="1646809" y="63499"/>
                  </a:lnTo>
                  <a:lnTo>
                    <a:pt x="1673098" y="96519"/>
                  </a:lnTo>
                  <a:lnTo>
                    <a:pt x="1685416" y="137159"/>
                  </a:lnTo>
                  <a:lnTo>
                    <a:pt x="1685861" y="662939"/>
                  </a:lnTo>
                  <a:lnTo>
                    <a:pt x="1685416" y="671829"/>
                  </a:lnTo>
                  <a:lnTo>
                    <a:pt x="1685289" y="674369"/>
                  </a:lnTo>
                  <a:lnTo>
                    <a:pt x="1672336" y="715009"/>
                  </a:lnTo>
                  <a:lnTo>
                    <a:pt x="1645412" y="746759"/>
                  </a:lnTo>
                  <a:lnTo>
                    <a:pt x="1608201" y="767079"/>
                  </a:lnTo>
                  <a:lnTo>
                    <a:pt x="1575435" y="772159"/>
                  </a:lnTo>
                  <a:lnTo>
                    <a:pt x="1614339" y="772159"/>
                  </a:lnTo>
                  <a:lnTo>
                    <a:pt x="1650491" y="753109"/>
                  </a:lnTo>
                  <a:lnTo>
                    <a:pt x="1679194" y="718819"/>
                  </a:lnTo>
                  <a:lnTo>
                    <a:pt x="1692910" y="674369"/>
                  </a:lnTo>
                  <a:lnTo>
                    <a:pt x="1693481" y="662939"/>
                  </a:lnTo>
                  <a:lnTo>
                    <a:pt x="1693443" y="146049"/>
                  </a:lnTo>
                  <a:lnTo>
                    <a:pt x="1684527" y="102869"/>
                  </a:lnTo>
                  <a:lnTo>
                    <a:pt x="1659636" y="64769"/>
                  </a:lnTo>
                  <a:lnTo>
                    <a:pt x="1622552" y="39369"/>
                  </a:lnTo>
                  <a:lnTo>
                    <a:pt x="1618953" y="380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7301230" y="7499984"/>
            <a:ext cx="2839720" cy="1223645"/>
          </a:xfrm>
          <a:prstGeom prst="rect">
            <a:avLst/>
          </a:prstGeom>
        </p:spPr>
        <p:txBody>
          <a:bodyPr vert="horz" wrap="square" lIns="0" tIns="116838" rIns="0" bIns="0" rtlCol="0">
            <a:spAutoFit/>
          </a:bodyPr>
          <a:lstStyle/>
          <a:p>
            <a:pPr marL="12700" marR="5080" indent="233045">
              <a:lnSpc>
                <a:spcPct val="100000"/>
              </a:lnSpc>
              <a:spcBef>
                <a:spcPts val="460"/>
              </a:spcBef>
            </a:pPr>
            <a:r>
              <a:rPr sz="3600" spc="-10" dirty="0">
                <a:solidFill>
                  <a:srgbClr val="FFFFFF"/>
                </a:solidFill>
                <a:latin typeface="Arial MT"/>
                <a:cs typeface="Arial MT"/>
              </a:rPr>
              <a:t>Tindakan Pengendalian</a:t>
            </a:r>
            <a:endParaRPr sz="3600">
              <a:latin typeface="Arial MT"/>
              <a:cs typeface="Arial MT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6363460" y="6537706"/>
            <a:ext cx="497840" cy="720090"/>
          </a:xfrm>
          <a:custGeom>
            <a:avLst/>
            <a:gdLst/>
            <a:ahLst/>
            <a:cxnLst/>
            <a:rect l="l" t="t" r="r" b="b"/>
            <a:pathLst>
              <a:path w="248920" h="360045">
                <a:moveTo>
                  <a:pt x="20086" y="22816"/>
                </a:moveTo>
                <a:lnTo>
                  <a:pt x="51307" y="99187"/>
                </a:lnTo>
                <a:lnTo>
                  <a:pt x="77978" y="145796"/>
                </a:lnTo>
                <a:lnTo>
                  <a:pt x="106553" y="191262"/>
                </a:lnTo>
                <a:lnTo>
                  <a:pt x="137032" y="235585"/>
                </a:lnTo>
                <a:lnTo>
                  <a:pt x="169418" y="278511"/>
                </a:lnTo>
                <a:lnTo>
                  <a:pt x="203454" y="320040"/>
                </a:lnTo>
                <a:lnTo>
                  <a:pt x="239141" y="360045"/>
                </a:lnTo>
                <a:lnTo>
                  <a:pt x="248539" y="351663"/>
                </a:lnTo>
                <a:lnTo>
                  <a:pt x="212979" y="311658"/>
                </a:lnTo>
                <a:lnTo>
                  <a:pt x="179196" y="270383"/>
                </a:lnTo>
                <a:lnTo>
                  <a:pt x="147193" y="227965"/>
                </a:lnTo>
                <a:lnTo>
                  <a:pt x="117093" y="184023"/>
                </a:lnTo>
                <a:lnTo>
                  <a:pt x="88772" y="139065"/>
                </a:lnTo>
                <a:lnTo>
                  <a:pt x="62230" y="92837"/>
                </a:lnTo>
                <a:lnTo>
                  <a:pt x="37718" y="45720"/>
                </a:lnTo>
                <a:lnTo>
                  <a:pt x="30337" y="29925"/>
                </a:lnTo>
                <a:lnTo>
                  <a:pt x="20086" y="22816"/>
                </a:lnTo>
                <a:close/>
              </a:path>
              <a:path w="248920" h="360045">
                <a:moveTo>
                  <a:pt x="9398" y="0"/>
                </a:moveTo>
                <a:lnTo>
                  <a:pt x="381" y="98679"/>
                </a:lnTo>
                <a:lnTo>
                  <a:pt x="0" y="102235"/>
                </a:lnTo>
                <a:lnTo>
                  <a:pt x="2667" y="105283"/>
                </a:lnTo>
                <a:lnTo>
                  <a:pt x="6095" y="105537"/>
                </a:lnTo>
                <a:lnTo>
                  <a:pt x="9651" y="105918"/>
                </a:lnTo>
                <a:lnTo>
                  <a:pt x="12700" y="103378"/>
                </a:lnTo>
                <a:lnTo>
                  <a:pt x="12954" y="99822"/>
                </a:lnTo>
                <a:lnTo>
                  <a:pt x="18918" y="35418"/>
                </a:lnTo>
                <a:lnTo>
                  <a:pt x="9017" y="14097"/>
                </a:lnTo>
                <a:lnTo>
                  <a:pt x="20446" y="8763"/>
                </a:lnTo>
                <a:lnTo>
                  <a:pt x="22020" y="8763"/>
                </a:lnTo>
                <a:lnTo>
                  <a:pt x="9398" y="0"/>
                </a:lnTo>
                <a:close/>
              </a:path>
              <a:path w="248920" h="360045">
                <a:moveTo>
                  <a:pt x="22020" y="8763"/>
                </a:moveTo>
                <a:lnTo>
                  <a:pt x="20446" y="8763"/>
                </a:lnTo>
                <a:lnTo>
                  <a:pt x="30337" y="29925"/>
                </a:lnTo>
                <a:lnTo>
                  <a:pt x="83693" y="66929"/>
                </a:lnTo>
                <a:lnTo>
                  <a:pt x="86486" y="68834"/>
                </a:lnTo>
                <a:lnTo>
                  <a:pt x="90423" y="68199"/>
                </a:lnTo>
                <a:lnTo>
                  <a:pt x="94488" y="62357"/>
                </a:lnTo>
                <a:lnTo>
                  <a:pt x="93726" y="58420"/>
                </a:lnTo>
                <a:lnTo>
                  <a:pt x="90805" y="56515"/>
                </a:lnTo>
                <a:lnTo>
                  <a:pt x="22020" y="8763"/>
                </a:lnTo>
                <a:close/>
              </a:path>
              <a:path w="248920" h="360045">
                <a:moveTo>
                  <a:pt x="20446" y="8763"/>
                </a:moveTo>
                <a:lnTo>
                  <a:pt x="9017" y="14097"/>
                </a:lnTo>
                <a:lnTo>
                  <a:pt x="18918" y="35418"/>
                </a:lnTo>
                <a:lnTo>
                  <a:pt x="20086" y="22816"/>
                </a:lnTo>
                <a:lnTo>
                  <a:pt x="11175" y="16637"/>
                </a:lnTo>
                <a:lnTo>
                  <a:pt x="21081" y="12065"/>
                </a:lnTo>
                <a:lnTo>
                  <a:pt x="21990" y="12065"/>
                </a:lnTo>
                <a:lnTo>
                  <a:pt x="20446" y="8763"/>
                </a:lnTo>
                <a:close/>
              </a:path>
              <a:path w="248920" h="360045">
                <a:moveTo>
                  <a:pt x="21990" y="12065"/>
                </a:moveTo>
                <a:lnTo>
                  <a:pt x="21081" y="12065"/>
                </a:lnTo>
                <a:lnTo>
                  <a:pt x="20086" y="22816"/>
                </a:lnTo>
                <a:lnTo>
                  <a:pt x="30337" y="29925"/>
                </a:lnTo>
                <a:lnTo>
                  <a:pt x="21990" y="12065"/>
                </a:lnTo>
                <a:close/>
              </a:path>
              <a:path w="248920" h="360045">
                <a:moveTo>
                  <a:pt x="21081" y="12065"/>
                </a:moveTo>
                <a:lnTo>
                  <a:pt x="11175" y="16637"/>
                </a:lnTo>
                <a:lnTo>
                  <a:pt x="20086" y="22816"/>
                </a:lnTo>
                <a:lnTo>
                  <a:pt x="21081" y="12065"/>
                </a:lnTo>
                <a:close/>
              </a:path>
            </a:pathLst>
          </a:custGeom>
          <a:solidFill>
            <a:srgbClr val="798B8E"/>
          </a:solidFill>
        </p:spPr>
        <p:txBody>
          <a:bodyPr wrap="square" lIns="0" tIns="0" rIns="0" bIns="0" rtlCol="0"/>
          <a:lstStyle/>
          <a:p>
            <a:endParaRPr sz="3600"/>
          </a:p>
        </p:txBody>
      </p:sp>
      <p:grpSp>
        <p:nvGrpSpPr>
          <p:cNvPr id="24" name="object 24"/>
          <p:cNvGrpSpPr/>
          <p:nvPr/>
        </p:nvGrpSpPr>
        <p:grpSpPr>
          <a:xfrm>
            <a:off x="4552950" y="4667250"/>
            <a:ext cx="3181350" cy="1638300"/>
            <a:chOff x="2276475" y="2333625"/>
            <a:chExt cx="1590675" cy="819150"/>
          </a:xfrm>
        </p:grpSpPr>
        <p:sp>
          <p:nvSpPr>
            <p:cNvPr id="25" name="object 25"/>
            <p:cNvSpPr/>
            <p:nvPr/>
          </p:nvSpPr>
          <p:spPr>
            <a:xfrm>
              <a:off x="2295525" y="2352675"/>
              <a:ext cx="1552575" cy="781050"/>
            </a:xfrm>
            <a:custGeom>
              <a:avLst/>
              <a:gdLst/>
              <a:ahLst/>
              <a:cxnLst/>
              <a:rect l="l" t="t" r="r" b="b"/>
              <a:pathLst>
                <a:path w="1552575" h="781050">
                  <a:moveTo>
                    <a:pt x="1422400" y="0"/>
                  </a:moveTo>
                  <a:lnTo>
                    <a:pt x="130175" y="0"/>
                  </a:lnTo>
                  <a:lnTo>
                    <a:pt x="79509" y="10231"/>
                  </a:lnTo>
                  <a:lnTo>
                    <a:pt x="38131" y="38131"/>
                  </a:lnTo>
                  <a:lnTo>
                    <a:pt x="10231" y="79509"/>
                  </a:lnTo>
                  <a:lnTo>
                    <a:pt x="0" y="130175"/>
                  </a:lnTo>
                  <a:lnTo>
                    <a:pt x="0" y="650875"/>
                  </a:lnTo>
                  <a:lnTo>
                    <a:pt x="10231" y="701540"/>
                  </a:lnTo>
                  <a:lnTo>
                    <a:pt x="38131" y="742918"/>
                  </a:lnTo>
                  <a:lnTo>
                    <a:pt x="79509" y="770818"/>
                  </a:lnTo>
                  <a:lnTo>
                    <a:pt x="130175" y="781050"/>
                  </a:lnTo>
                  <a:lnTo>
                    <a:pt x="1422400" y="781050"/>
                  </a:lnTo>
                  <a:lnTo>
                    <a:pt x="1473065" y="770818"/>
                  </a:lnTo>
                  <a:lnTo>
                    <a:pt x="1514443" y="742918"/>
                  </a:lnTo>
                  <a:lnTo>
                    <a:pt x="1542343" y="701540"/>
                  </a:lnTo>
                  <a:lnTo>
                    <a:pt x="1552575" y="650875"/>
                  </a:lnTo>
                  <a:lnTo>
                    <a:pt x="1552575" y="130175"/>
                  </a:lnTo>
                  <a:lnTo>
                    <a:pt x="1542343" y="79509"/>
                  </a:lnTo>
                  <a:lnTo>
                    <a:pt x="1514443" y="38131"/>
                  </a:lnTo>
                  <a:lnTo>
                    <a:pt x="1473065" y="10231"/>
                  </a:lnTo>
                  <a:lnTo>
                    <a:pt x="1422400" y="0"/>
                  </a:lnTo>
                  <a:close/>
                </a:path>
              </a:pathLst>
            </a:custGeom>
            <a:solidFill>
              <a:srgbClr val="57B6C0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sp>
          <p:nvSpPr>
            <p:cNvPr id="26" name="object 26"/>
            <p:cNvSpPr/>
            <p:nvPr/>
          </p:nvSpPr>
          <p:spPr>
            <a:xfrm>
              <a:off x="2276475" y="2333625"/>
              <a:ext cx="1590675" cy="819150"/>
            </a:xfrm>
            <a:custGeom>
              <a:avLst/>
              <a:gdLst/>
              <a:ahLst/>
              <a:cxnLst/>
              <a:rect l="l" t="t" r="r" b="b"/>
              <a:pathLst>
                <a:path w="1590675" h="819150">
                  <a:moveTo>
                    <a:pt x="1441450" y="0"/>
                  </a:moveTo>
                  <a:lnTo>
                    <a:pt x="148336" y="0"/>
                  </a:lnTo>
                  <a:lnTo>
                    <a:pt x="132969" y="1269"/>
                  </a:lnTo>
                  <a:lnTo>
                    <a:pt x="90297" y="12700"/>
                  </a:lnTo>
                  <a:lnTo>
                    <a:pt x="53593" y="35560"/>
                  </a:lnTo>
                  <a:lnTo>
                    <a:pt x="25018" y="67310"/>
                  </a:lnTo>
                  <a:lnTo>
                    <a:pt x="6350" y="106680"/>
                  </a:lnTo>
                  <a:lnTo>
                    <a:pt x="57" y="148589"/>
                  </a:lnTo>
                  <a:lnTo>
                    <a:pt x="0" y="671830"/>
                  </a:lnTo>
                  <a:lnTo>
                    <a:pt x="888" y="687069"/>
                  </a:lnTo>
                  <a:lnTo>
                    <a:pt x="12064" y="730250"/>
                  </a:lnTo>
                  <a:lnTo>
                    <a:pt x="34670" y="765810"/>
                  </a:lnTo>
                  <a:lnTo>
                    <a:pt x="66548" y="795019"/>
                  </a:lnTo>
                  <a:lnTo>
                    <a:pt x="120014" y="816610"/>
                  </a:lnTo>
                  <a:lnTo>
                    <a:pt x="135000" y="819150"/>
                  </a:lnTo>
                  <a:lnTo>
                    <a:pt x="1457833" y="819150"/>
                  </a:lnTo>
                  <a:lnTo>
                    <a:pt x="1500504" y="807719"/>
                  </a:lnTo>
                  <a:lnTo>
                    <a:pt x="1521629" y="796289"/>
                  </a:lnTo>
                  <a:lnTo>
                    <a:pt x="136144" y="796289"/>
                  </a:lnTo>
                  <a:lnTo>
                    <a:pt x="111379" y="791210"/>
                  </a:lnTo>
                  <a:lnTo>
                    <a:pt x="68706" y="768350"/>
                  </a:lnTo>
                  <a:lnTo>
                    <a:pt x="37973" y="730250"/>
                  </a:lnTo>
                  <a:lnTo>
                    <a:pt x="23494" y="683260"/>
                  </a:lnTo>
                  <a:lnTo>
                    <a:pt x="22923" y="671830"/>
                  </a:lnTo>
                  <a:lnTo>
                    <a:pt x="22923" y="148589"/>
                  </a:lnTo>
                  <a:lnTo>
                    <a:pt x="23368" y="139700"/>
                  </a:lnTo>
                  <a:lnTo>
                    <a:pt x="23494" y="137160"/>
                  </a:lnTo>
                  <a:lnTo>
                    <a:pt x="38226" y="88900"/>
                  </a:lnTo>
                  <a:lnTo>
                    <a:pt x="51816" y="69850"/>
                  </a:lnTo>
                  <a:lnTo>
                    <a:pt x="59943" y="59689"/>
                  </a:lnTo>
                  <a:lnTo>
                    <a:pt x="100202" y="33019"/>
                  </a:lnTo>
                  <a:lnTo>
                    <a:pt x="136525" y="24130"/>
                  </a:lnTo>
                  <a:lnTo>
                    <a:pt x="1522073" y="24130"/>
                  </a:lnTo>
                  <a:lnTo>
                    <a:pt x="1511808" y="17780"/>
                  </a:lnTo>
                  <a:lnTo>
                    <a:pt x="1498727" y="11430"/>
                  </a:lnTo>
                  <a:lnTo>
                    <a:pt x="1484884" y="6350"/>
                  </a:lnTo>
                  <a:lnTo>
                    <a:pt x="1455801" y="1269"/>
                  </a:lnTo>
                  <a:lnTo>
                    <a:pt x="1441450" y="0"/>
                  </a:lnTo>
                  <a:close/>
                </a:path>
                <a:path w="1590675" h="819150">
                  <a:moveTo>
                    <a:pt x="1522073" y="24130"/>
                  </a:moveTo>
                  <a:lnTo>
                    <a:pt x="1454658" y="24130"/>
                  </a:lnTo>
                  <a:lnTo>
                    <a:pt x="1479296" y="29210"/>
                  </a:lnTo>
                  <a:lnTo>
                    <a:pt x="1490852" y="33019"/>
                  </a:lnTo>
                  <a:lnTo>
                    <a:pt x="1501902" y="39369"/>
                  </a:lnTo>
                  <a:lnTo>
                    <a:pt x="1512315" y="44450"/>
                  </a:lnTo>
                  <a:lnTo>
                    <a:pt x="1521967" y="52069"/>
                  </a:lnTo>
                  <a:lnTo>
                    <a:pt x="1552702" y="90169"/>
                  </a:lnTo>
                  <a:lnTo>
                    <a:pt x="1567179" y="137160"/>
                  </a:lnTo>
                  <a:lnTo>
                    <a:pt x="1567751" y="148589"/>
                  </a:lnTo>
                  <a:lnTo>
                    <a:pt x="1567751" y="671830"/>
                  </a:lnTo>
                  <a:lnTo>
                    <a:pt x="1567306" y="680719"/>
                  </a:lnTo>
                  <a:lnTo>
                    <a:pt x="1567179" y="683260"/>
                  </a:lnTo>
                  <a:lnTo>
                    <a:pt x="1552448" y="731519"/>
                  </a:lnTo>
                  <a:lnTo>
                    <a:pt x="1538859" y="750569"/>
                  </a:lnTo>
                  <a:lnTo>
                    <a:pt x="1530730" y="760730"/>
                  </a:lnTo>
                  <a:lnTo>
                    <a:pt x="1490472" y="787400"/>
                  </a:lnTo>
                  <a:lnTo>
                    <a:pt x="1454277" y="796289"/>
                  </a:lnTo>
                  <a:lnTo>
                    <a:pt x="1521629" y="796289"/>
                  </a:lnTo>
                  <a:lnTo>
                    <a:pt x="1557147" y="764539"/>
                  </a:lnTo>
                  <a:lnTo>
                    <a:pt x="1579372" y="727710"/>
                  </a:lnTo>
                  <a:lnTo>
                    <a:pt x="1590039" y="684530"/>
                  </a:lnTo>
                  <a:lnTo>
                    <a:pt x="1590675" y="148589"/>
                  </a:lnTo>
                  <a:lnTo>
                    <a:pt x="1589786" y="133350"/>
                  </a:lnTo>
                  <a:lnTo>
                    <a:pt x="1578610" y="91439"/>
                  </a:lnTo>
                  <a:lnTo>
                    <a:pt x="1556003" y="54610"/>
                  </a:lnTo>
                  <a:lnTo>
                    <a:pt x="1524127" y="25400"/>
                  </a:lnTo>
                  <a:lnTo>
                    <a:pt x="1522073" y="24130"/>
                  </a:lnTo>
                  <a:close/>
                </a:path>
                <a:path w="1590675" h="819150">
                  <a:moveTo>
                    <a:pt x="1441450" y="30480"/>
                  </a:moveTo>
                  <a:lnTo>
                    <a:pt x="149860" y="30480"/>
                  </a:lnTo>
                  <a:lnTo>
                    <a:pt x="125730" y="33019"/>
                  </a:lnTo>
                  <a:lnTo>
                    <a:pt x="83312" y="50800"/>
                  </a:lnTo>
                  <a:lnTo>
                    <a:pt x="74041" y="58419"/>
                  </a:lnTo>
                  <a:lnTo>
                    <a:pt x="65658" y="64769"/>
                  </a:lnTo>
                  <a:lnTo>
                    <a:pt x="40005" y="102869"/>
                  </a:lnTo>
                  <a:lnTo>
                    <a:pt x="30543" y="148589"/>
                  </a:lnTo>
                  <a:lnTo>
                    <a:pt x="30536" y="671830"/>
                  </a:lnTo>
                  <a:lnTo>
                    <a:pt x="30931" y="680719"/>
                  </a:lnTo>
                  <a:lnTo>
                    <a:pt x="30987" y="681989"/>
                  </a:lnTo>
                  <a:lnTo>
                    <a:pt x="44576" y="726439"/>
                  </a:lnTo>
                  <a:lnTo>
                    <a:pt x="73279" y="762000"/>
                  </a:lnTo>
                  <a:lnTo>
                    <a:pt x="113283" y="783589"/>
                  </a:lnTo>
                  <a:lnTo>
                    <a:pt x="136525" y="788669"/>
                  </a:lnTo>
                  <a:lnTo>
                    <a:pt x="1453134" y="788669"/>
                  </a:lnTo>
                  <a:lnTo>
                    <a:pt x="1464945" y="787400"/>
                  </a:lnTo>
                  <a:lnTo>
                    <a:pt x="1476248" y="783589"/>
                  </a:lnTo>
                  <a:lnTo>
                    <a:pt x="1483529" y="781050"/>
                  </a:lnTo>
                  <a:lnTo>
                    <a:pt x="136906" y="781050"/>
                  </a:lnTo>
                  <a:lnTo>
                    <a:pt x="125856" y="779780"/>
                  </a:lnTo>
                  <a:lnTo>
                    <a:pt x="86360" y="762000"/>
                  </a:lnTo>
                  <a:lnTo>
                    <a:pt x="56514" y="731519"/>
                  </a:lnTo>
                  <a:lnTo>
                    <a:pt x="40131" y="692150"/>
                  </a:lnTo>
                  <a:lnTo>
                    <a:pt x="38163" y="148589"/>
                  </a:lnTo>
                  <a:lnTo>
                    <a:pt x="38608" y="139700"/>
                  </a:lnTo>
                  <a:lnTo>
                    <a:pt x="38735" y="137160"/>
                  </a:lnTo>
                  <a:lnTo>
                    <a:pt x="51943" y="96519"/>
                  </a:lnTo>
                  <a:lnTo>
                    <a:pt x="79248" y="63500"/>
                  </a:lnTo>
                  <a:lnTo>
                    <a:pt x="117093" y="43180"/>
                  </a:lnTo>
                  <a:lnTo>
                    <a:pt x="150241" y="38100"/>
                  </a:lnTo>
                  <a:lnTo>
                    <a:pt x="1481031" y="38100"/>
                  </a:lnTo>
                  <a:lnTo>
                    <a:pt x="1477390" y="36830"/>
                  </a:lnTo>
                  <a:lnTo>
                    <a:pt x="1465961" y="33019"/>
                  </a:lnTo>
                  <a:lnTo>
                    <a:pt x="1441450" y="30480"/>
                  </a:lnTo>
                  <a:close/>
                </a:path>
                <a:path w="1590675" h="819150">
                  <a:moveTo>
                    <a:pt x="1481031" y="38100"/>
                  </a:moveTo>
                  <a:lnTo>
                    <a:pt x="1441450" y="38100"/>
                  </a:lnTo>
                  <a:lnTo>
                    <a:pt x="1453896" y="39369"/>
                  </a:lnTo>
                  <a:lnTo>
                    <a:pt x="1464817" y="40639"/>
                  </a:lnTo>
                  <a:lnTo>
                    <a:pt x="1504441" y="58419"/>
                  </a:lnTo>
                  <a:lnTo>
                    <a:pt x="1534160" y="88900"/>
                  </a:lnTo>
                  <a:lnTo>
                    <a:pt x="1550542" y="128269"/>
                  </a:lnTo>
                  <a:lnTo>
                    <a:pt x="1552511" y="671830"/>
                  </a:lnTo>
                  <a:lnTo>
                    <a:pt x="1552066" y="680719"/>
                  </a:lnTo>
                  <a:lnTo>
                    <a:pt x="1551939" y="683260"/>
                  </a:lnTo>
                  <a:lnTo>
                    <a:pt x="1538732" y="723900"/>
                  </a:lnTo>
                  <a:lnTo>
                    <a:pt x="1511427" y="756919"/>
                  </a:lnTo>
                  <a:lnTo>
                    <a:pt x="1473708" y="777239"/>
                  </a:lnTo>
                  <a:lnTo>
                    <a:pt x="1451864" y="781050"/>
                  </a:lnTo>
                  <a:lnTo>
                    <a:pt x="1483529" y="781050"/>
                  </a:lnTo>
                  <a:lnTo>
                    <a:pt x="1487170" y="779780"/>
                  </a:lnTo>
                  <a:lnTo>
                    <a:pt x="1497584" y="774700"/>
                  </a:lnTo>
                  <a:lnTo>
                    <a:pt x="1507363" y="769619"/>
                  </a:lnTo>
                  <a:lnTo>
                    <a:pt x="1516634" y="762000"/>
                  </a:lnTo>
                  <a:lnTo>
                    <a:pt x="1525015" y="755650"/>
                  </a:lnTo>
                  <a:lnTo>
                    <a:pt x="1550670" y="717550"/>
                  </a:lnTo>
                  <a:lnTo>
                    <a:pt x="1560131" y="671830"/>
                  </a:lnTo>
                  <a:lnTo>
                    <a:pt x="1560093" y="148589"/>
                  </a:lnTo>
                  <a:lnTo>
                    <a:pt x="1551177" y="104139"/>
                  </a:lnTo>
                  <a:lnTo>
                    <a:pt x="1525904" y="66039"/>
                  </a:lnTo>
                  <a:lnTo>
                    <a:pt x="1488313" y="40639"/>
                  </a:lnTo>
                  <a:lnTo>
                    <a:pt x="1481031" y="381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4827270" y="5151120"/>
            <a:ext cx="2647950" cy="580390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spc="-10" dirty="0">
                <a:solidFill>
                  <a:srgbClr val="FFFFFF"/>
                </a:solidFill>
                <a:latin typeface="Arial MT"/>
                <a:cs typeface="Arial MT"/>
              </a:rPr>
              <a:t>Pemantauan</a:t>
            </a:r>
            <a:endParaRPr sz="3600">
              <a:latin typeface="Arial MT"/>
              <a:cs typeface="Arial MT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6368796" y="3761484"/>
            <a:ext cx="468630" cy="706120"/>
          </a:xfrm>
          <a:custGeom>
            <a:avLst/>
            <a:gdLst/>
            <a:ahLst/>
            <a:cxnLst/>
            <a:rect l="l" t="t" r="r" b="b"/>
            <a:pathLst>
              <a:path w="234314" h="353060">
                <a:moveTo>
                  <a:pt x="217240" y="18962"/>
                </a:moveTo>
                <a:lnTo>
                  <a:pt x="161162" y="76708"/>
                </a:lnTo>
                <a:lnTo>
                  <a:pt x="129666" y="118999"/>
                </a:lnTo>
                <a:lnTo>
                  <a:pt x="100202" y="162560"/>
                </a:lnTo>
                <a:lnTo>
                  <a:pt x="72262" y="207264"/>
                </a:lnTo>
                <a:lnTo>
                  <a:pt x="46227" y="252984"/>
                </a:lnTo>
                <a:lnTo>
                  <a:pt x="22097" y="299847"/>
                </a:lnTo>
                <a:lnTo>
                  <a:pt x="0" y="347472"/>
                </a:lnTo>
                <a:lnTo>
                  <a:pt x="11429" y="352933"/>
                </a:lnTo>
                <a:lnTo>
                  <a:pt x="33527" y="305308"/>
                </a:lnTo>
                <a:lnTo>
                  <a:pt x="57531" y="258826"/>
                </a:lnTo>
                <a:lnTo>
                  <a:pt x="83312" y="213487"/>
                </a:lnTo>
                <a:lnTo>
                  <a:pt x="110871" y="169291"/>
                </a:lnTo>
                <a:lnTo>
                  <a:pt x="140207" y="126111"/>
                </a:lnTo>
                <a:lnTo>
                  <a:pt x="171323" y="84201"/>
                </a:lnTo>
                <a:lnTo>
                  <a:pt x="204088" y="43561"/>
                </a:lnTo>
                <a:lnTo>
                  <a:pt x="214716" y="31496"/>
                </a:lnTo>
                <a:lnTo>
                  <a:pt x="216454" y="22994"/>
                </a:lnTo>
                <a:lnTo>
                  <a:pt x="217240" y="18962"/>
                </a:lnTo>
                <a:close/>
              </a:path>
              <a:path w="234314" h="353060">
                <a:moveTo>
                  <a:pt x="232776" y="5334"/>
                </a:moveTo>
                <a:lnTo>
                  <a:pt x="220725" y="5334"/>
                </a:lnTo>
                <a:lnTo>
                  <a:pt x="230377" y="13716"/>
                </a:lnTo>
                <a:lnTo>
                  <a:pt x="222204" y="22994"/>
                </a:lnTo>
                <a:lnTo>
                  <a:pt x="214796" y="31496"/>
                </a:lnTo>
                <a:lnTo>
                  <a:pt x="202437" y="94869"/>
                </a:lnTo>
                <a:lnTo>
                  <a:pt x="201802" y="98298"/>
                </a:lnTo>
                <a:lnTo>
                  <a:pt x="204088" y="101727"/>
                </a:lnTo>
                <a:lnTo>
                  <a:pt x="210947" y="102997"/>
                </a:lnTo>
                <a:lnTo>
                  <a:pt x="214249" y="100711"/>
                </a:lnTo>
                <a:lnTo>
                  <a:pt x="215011" y="97282"/>
                </a:lnTo>
                <a:lnTo>
                  <a:pt x="232776" y="5334"/>
                </a:lnTo>
                <a:close/>
              </a:path>
              <a:path w="234314" h="353060">
                <a:moveTo>
                  <a:pt x="233806" y="0"/>
                </a:moveTo>
                <a:lnTo>
                  <a:pt x="139826" y="31496"/>
                </a:lnTo>
                <a:lnTo>
                  <a:pt x="136525" y="32639"/>
                </a:lnTo>
                <a:lnTo>
                  <a:pt x="134747" y="36195"/>
                </a:lnTo>
                <a:lnTo>
                  <a:pt x="137032" y="42799"/>
                </a:lnTo>
                <a:lnTo>
                  <a:pt x="140588" y="44577"/>
                </a:lnTo>
                <a:lnTo>
                  <a:pt x="143890" y="43561"/>
                </a:lnTo>
                <a:lnTo>
                  <a:pt x="205217" y="22994"/>
                </a:lnTo>
                <a:lnTo>
                  <a:pt x="220725" y="5334"/>
                </a:lnTo>
                <a:lnTo>
                  <a:pt x="232776" y="5334"/>
                </a:lnTo>
                <a:lnTo>
                  <a:pt x="233806" y="0"/>
                </a:lnTo>
                <a:close/>
              </a:path>
              <a:path w="234314" h="353060">
                <a:moveTo>
                  <a:pt x="224089" y="8255"/>
                </a:moveTo>
                <a:lnTo>
                  <a:pt x="219328" y="8255"/>
                </a:lnTo>
                <a:lnTo>
                  <a:pt x="227584" y="15494"/>
                </a:lnTo>
                <a:lnTo>
                  <a:pt x="217240" y="18962"/>
                </a:lnTo>
                <a:lnTo>
                  <a:pt x="214796" y="31496"/>
                </a:lnTo>
                <a:lnTo>
                  <a:pt x="222204" y="22994"/>
                </a:lnTo>
                <a:lnTo>
                  <a:pt x="230377" y="13716"/>
                </a:lnTo>
                <a:lnTo>
                  <a:pt x="224089" y="8255"/>
                </a:lnTo>
                <a:close/>
              </a:path>
              <a:path w="234314" h="353060">
                <a:moveTo>
                  <a:pt x="220725" y="5334"/>
                </a:moveTo>
                <a:lnTo>
                  <a:pt x="205217" y="22994"/>
                </a:lnTo>
                <a:lnTo>
                  <a:pt x="217240" y="18962"/>
                </a:lnTo>
                <a:lnTo>
                  <a:pt x="219328" y="8255"/>
                </a:lnTo>
                <a:lnTo>
                  <a:pt x="224089" y="8255"/>
                </a:lnTo>
                <a:lnTo>
                  <a:pt x="220725" y="5334"/>
                </a:lnTo>
                <a:close/>
              </a:path>
              <a:path w="234314" h="353060">
                <a:moveTo>
                  <a:pt x="219328" y="8255"/>
                </a:moveTo>
                <a:lnTo>
                  <a:pt x="217240" y="18962"/>
                </a:lnTo>
                <a:lnTo>
                  <a:pt x="227584" y="15494"/>
                </a:lnTo>
                <a:lnTo>
                  <a:pt x="219328" y="8255"/>
                </a:lnTo>
                <a:close/>
              </a:path>
            </a:pathLst>
          </a:custGeom>
          <a:solidFill>
            <a:srgbClr val="84ACB6"/>
          </a:solidFill>
        </p:spPr>
        <p:txBody>
          <a:bodyPr wrap="square" lIns="0" tIns="0" rIns="0" bIns="0" rtlCol="0"/>
          <a:lstStyle/>
          <a:p>
            <a:endParaRPr sz="3600"/>
          </a:p>
        </p:txBody>
      </p:sp>
      <p:pic>
        <p:nvPicPr>
          <p:cNvPr id="29" name="object 2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63210" y="1923722"/>
            <a:ext cx="3934130" cy="1724426"/>
          </a:xfrm>
          <a:prstGeom prst="rect">
            <a:avLst/>
          </a:prstGeom>
        </p:spPr>
      </p:pic>
      <p:sp>
        <p:nvSpPr>
          <p:cNvPr id="30" name="object 30"/>
          <p:cNvSpPr txBox="1"/>
          <p:nvPr/>
        </p:nvSpPr>
        <p:spPr>
          <a:xfrm>
            <a:off x="12099290" y="2202178"/>
            <a:ext cx="2112010" cy="1136650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i="1" spc="-1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Screening</a:t>
            </a:r>
            <a:endParaRPr sz="3600">
              <a:latin typeface="Trebuchet MS" panose="020B0603020202020204"/>
              <a:cs typeface="Trebuchet MS" panose="020B0603020202020204"/>
            </a:endParaRPr>
          </a:p>
          <a:p>
            <a:pPr marL="111125">
              <a:lnSpc>
                <a:spcPct val="100000"/>
              </a:lnSpc>
              <a:spcBef>
                <a:spcPts val="20"/>
              </a:spcBef>
            </a:pPr>
            <a:r>
              <a:rPr sz="3600" i="1" spc="4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Scoping</a:t>
            </a:r>
            <a:endParaRPr sz="3600">
              <a:latin typeface="Trebuchet MS" panose="020B0603020202020204"/>
              <a:cs typeface="Trebuchet MS" panose="020B0603020202020204"/>
            </a:endParaRPr>
          </a:p>
        </p:txBody>
      </p:sp>
      <p:pic>
        <p:nvPicPr>
          <p:cNvPr id="31" name="object 3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525390" y="4819322"/>
            <a:ext cx="3229318" cy="1724426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14149068" y="5101588"/>
            <a:ext cx="2020570" cy="1136650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spc="5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Penilaian</a:t>
            </a:r>
            <a:endParaRPr sz="3600">
              <a:latin typeface="Tahoma" panose="020B0604030504040204"/>
              <a:cs typeface="Tahoma" panose="020B0604030504040204"/>
            </a:endParaRPr>
          </a:p>
          <a:p>
            <a:pPr marL="51435">
              <a:lnSpc>
                <a:spcPct val="100000"/>
              </a:lnSpc>
              <a:spcBef>
                <a:spcPts val="20"/>
              </a:spcBef>
            </a:pPr>
            <a:r>
              <a:rPr sz="3600" spc="7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Dampak</a:t>
            </a:r>
            <a:endParaRPr sz="3600">
              <a:latin typeface="Tahoma" panose="020B0604030504040204"/>
              <a:cs typeface="Tahoma" panose="020B0604030504040204"/>
            </a:endParaRPr>
          </a:p>
        </p:txBody>
      </p:sp>
      <p:pic>
        <p:nvPicPr>
          <p:cNvPr id="33" name="object 3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572616" y="7562620"/>
            <a:ext cx="2695712" cy="1495884"/>
          </a:xfrm>
          <a:prstGeom prst="rect">
            <a:avLst/>
          </a:prstGeom>
        </p:spPr>
      </p:pic>
      <p:sp>
        <p:nvSpPr>
          <p:cNvPr id="34" name="object 34"/>
          <p:cNvSpPr txBox="1"/>
          <p:nvPr/>
        </p:nvSpPr>
        <p:spPr>
          <a:xfrm>
            <a:off x="10908030" y="8011158"/>
            <a:ext cx="2068830" cy="57912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4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RKL/RPL</a:t>
            </a:r>
            <a:endParaRPr sz="3600">
              <a:latin typeface="Tahoma" panose="020B0604030504040204"/>
              <a:cs typeface="Tahoma" panose="020B0604030504040204"/>
            </a:endParaRPr>
          </a:p>
        </p:txBody>
      </p:sp>
      <p:pic>
        <p:nvPicPr>
          <p:cNvPr id="35" name="object 3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47646" y="3428672"/>
            <a:ext cx="3381708" cy="1724426"/>
          </a:xfrm>
          <a:prstGeom prst="rect">
            <a:avLst/>
          </a:prstGeom>
        </p:spPr>
      </p:pic>
      <p:sp>
        <p:nvSpPr>
          <p:cNvPr id="36" name="object 36"/>
          <p:cNvSpPr txBox="1"/>
          <p:nvPr/>
        </p:nvSpPr>
        <p:spPr>
          <a:xfrm>
            <a:off x="1368424" y="3709670"/>
            <a:ext cx="2760980" cy="1136650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3600" spc="5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Pemantauan</a:t>
            </a:r>
            <a:endParaRPr sz="3600">
              <a:latin typeface="Tahoma" panose="020B0604030504040204"/>
              <a:cs typeface="Tahoma" panose="020B0604030504040204"/>
            </a:endParaRPr>
          </a:p>
          <a:p>
            <a:pPr algn="ctr">
              <a:lnSpc>
                <a:spcPct val="100000"/>
              </a:lnSpc>
              <a:spcBef>
                <a:spcPts val="20"/>
              </a:spcBef>
            </a:pPr>
            <a:r>
              <a:rPr sz="3600" spc="4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Inspeksi</a:t>
            </a:r>
            <a:endParaRPr sz="36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37" name="object 37"/>
          <p:cNvSpPr txBox="1">
            <a:spLocks noGrp="1"/>
          </p:cNvSpPr>
          <p:nvPr>
            <p:ph type="title"/>
          </p:nvPr>
        </p:nvSpPr>
        <p:spPr>
          <a:xfrm>
            <a:off x="1002030" y="55372"/>
            <a:ext cx="16283938" cy="87884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553085">
              <a:lnSpc>
                <a:spcPct val="100000"/>
              </a:lnSpc>
              <a:spcBef>
                <a:spcPts val="130"/>
              </a:spcBef>
            </a:pPr>
            <a:r>
              <a:rPr sz="5500" dirty="0"/>
              <a:t>HIRAC</a:t>
            </a:r>
            <a:r>
              <a:rPr sz="5500" spc="140" dirty="0"/>
              <a:t> </a:t>
            </a:r>
            <a:r>
              <a:rPr sz="5500" dirty="0"/>
              <a:t>mirip</a:t>
            </a:r>
            <a:r>
              <a:rPr sz="5500" spc="80" dirty="0"/>
              <a:t> </a:t>
            </a:r>
            <a:r>
              <a:rPr sz="5500" dirty="0"/>
              <a:t>dengan</a:t>
            </a:r>
            <a:r>
              <a:rPr sz="5500" spc="165" dirty="0"/>
              <a:t> </a:t>
            </a:r>
            <a:r>
              <a:rPr sz="5500" dirty="0"/>
              <a:t>proses</a:t>
            </a:r>
            <a:r>
              <a:rPr sz="5500" spc="5" dirty="0"/>
              <a:t> </a:t>
            </a:r>
            <a:r>
              <a:rPr sz="5500" spc="-10" dirty="0"/>
              <a:t>AMDAL</a:t>
            </a:r>
            <a:endParaRPr sz="550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244060" y="9822814"/>
            <a:ext cx="394970" cy="763905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5" dirty="0">
                <a:solidFill>
                  <a:srgbClr val="7E7E7E"/>
                </a:solidFill>
                <a:latin typeface="Segoe UI"/>
                <a:cs typeface="Segoe UI"/>
              </a:rPr>
              <a:t>25</a:t>
            </a:r>
            <a:endParaRPr sz="2400">
              <a:latin typeface="Segoe UI"/>
              <a:cs typeface="Segoe UI"/>
            </a:endParaRPr>
          </a:p>
        </p:txBody>
      </p:sp>
      <p:pic>
        <p:nvPicPr>
          <p:cNvPr id="3" name="object 3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16935450" y="8820150"/>
            <a:ext cx="933450" cy="93345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388110" y="4161788"/>
            <a:ext cx="7945120" cy="87884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5500" dirty="0">
                <a:solidFill>
                  <a:srgbClr val="0000FF"/>
                </a:solidFill>
                <a:latin typeface="Segoe UI"/>
                <a:cs typeface="Segoe UI"/>
              </a:rPr>
              <a:t>Persyaratan</a:t>
            </a:r>
            <a:r>
              <a:rPr sz="5500" spc="160" dirty="0">
                <a:solidFill>
                  <a:srgbClr val="0000FF"/>
                </a:solidFill>
                <a:latin typeface="Segoe UI"/>
                <a:cs typeface="Segoe UI"/>
              </a:rPr>
              <a:t> </a:t>
            </a:r>
            <a:r>
              <a:rPr sz="5500" dirty="0">
                <a:solidFill>
                  <a:srgbClr val="0000FF"/>
                </a:solidFill>
                <a:latin typeface="Segoe UI"/>
                <a:cs typeface="Segoe UI"/>
              </a:rPr>
              <a:t>dalam</a:t>
            </a:r>
            <a:r>
              <a:rPr sz="5500" spc="190" dirty="0">
                <a:solidFill>
                  <a:srgbClr val="0000FF"/>
                </a:solidFill>
                <a:latin typeface="Segoe UI"/>
                <a:cs typeface="Segoe UI"/>
              </a:rPr>
              <a:t> </a:t>
            </a:r>
            <a:r>
              <a:rPr sz="5500" spc="-25" dirty="0">
                <a:solidFill>
                  <a:srgbClr val="0000FF"/>
                </a:solidFill>
                <a:latin typeface="Segoe UI"/>
                <a:cs typeface="Segoe UI"/>
              </a:rPr>
              <a:t>EMP</a:t>
            </a:r>
            <a:endParaRPr sz="55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7034" y="9939654"/>
            <a:ext cx="12256770" cy="57912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>
                <a:latin typeface="Calibri"/>
                <a:cs typeface="Calibri"/>
              </a:rPr>
              <a:t>INTERNAL.</a:t>
            </a:r>
            <a:r>
              <a:rPr spc="-6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This</a:t>
            </a:r>
            <a:r>
              <a:rPr spc="4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information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is</a:t>
            </a:r>
            <a:r>
              <a:rPr spc="4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accessible</a:t>
            </a:r>
            <a:r>
              <a:rPr spc="-5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to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ADB</a:t>
            </a:r>
            <a:r>
              <a:rPr spc="-2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Management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and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staff.</a:t>
            </a:r>
            <a:r>
              <a:rPr spc="-6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It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may</a:t>
            </a:r>
            <a:r>
              <a:rPr spc="6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be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shared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outside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ADB</a:t>
            </a:r>
            <a:r>
              <a:rPr spc="-2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with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appropriate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permissio</a:t>
            </a:r>
            <a:r>
              <a:rPr spc="-110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n.</a:t>
            </a:r>
            <a:endParaRPr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7244060" y="9822814"/>
            <a:ext cx="393700" cy="394335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5" dirty="0">
                <a:latin typeface="Arial MT"/>
                <a:cs typeface="Arial MT"/>
              </a:rPr>
              <a:t>26</a:t>
            </a:r>
            <a:endParaRPr sz="24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16935450" y="8820150"/>
            <a:ext cx="933450" cy="93345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327726" y="122324"/>
            <a:ext cx="1323340" cy="1244600"/>
            <a:chOff x="163863" y="61162"/>
            <a:chExt cx="661670" cy="622300"/>
          </a:xfrm>
        </p:grpSpPr>
        <p:sp>
          <p:nvSpPr>
            <p:cNvPr id="6" name="object 6"/>
            <p:cNvSpPr/>
            <p:nvPr/>
          </p:nvSpPr>
          <p:spPr>
            <a:xfrm>
              <a:off x="474732" y="423599"/>
              <a:ext cx="300990" cy="259715"/>
            </a:xfrm>
            <a:custGeom>
              <a:avLst/>
              <a:gdLst/>
              <a:ahLst/>
              <a:cxnLst/>
              <a:rect l="l" t="t" r="r" b="b"/>
              <a:pathLst>
                <a:path w="300990" h="259715">
                  <a:moveTo>
                    <a:pt x="160735" y="0"/>
                  </a:moveTo>
                  <a:lnTo>
                    <a:pt x="50881" y="2832"/>
                  </a:lnTo>
                  <a:lnTo>
                    <a:pt x="0" y="6582"/>
                  </a:lnTo>
                  <a:lnTo>
                    <a:pt x="148881" y="65376"/>
                  </a:lnTo>
                  <a:lnTo>
                    <a:pt x="186551" y="150111"/>
                  </a:lnTo>
                  <a:lnTo>
                    <a:pt x="168475" y="226266"/>
                  </a:lnTo>
                  <a:lnTo>
                    <a:pt x="150124" y="259322"/>
                  </a:lnTo>
                  <a:lnTo>
                    <a:pt x="169724" y="236354"/>
                  </a:lnTo>
                  <a:lnTo>
                    <a:pt x="214933" y="180431"/>
                  </a:lnTo>
                  <a:lnTo>
                    <a:pt x="265363" y="111028"/>
                  </a:lnTo>
                  <a:lnTo>
                    <a:pt x="300625" y="47615"/>
                  </a:lnTo>
                  <a:lnTo>
                    <a:pt x="265378" y="10717"/>
                  </a:lnTo>
                  <a:lnTo>
                    <a:pt x="160735" y="0"/>
                  </a:lnTo>
                  <a:close/>
                </a:path>
              </a:pathLst>
            </a:custGeom>
            <a:solidFill>
              <a:srgbClr val="FCB515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sp>
          <p:nvSpPr>
            <p:cNvPr id="7" name="object 7"/>
            <p:cNvSpPr/>
            <p:nvPr/>
          </p:nvSpPr>
          <p:spPr>
            <a:xfrm>
              <a:off x="163863" y="386649"/>
              <a:ext cx="303530" cy="259715"/>
            </a:xfrm>
            <a:custGeom>
              <a:avLst/>
              <a:gdLst/>
              <a:ahLst/>
              <a:cxnLst/>
              <a:rect l="l" t="t" r="r" b="b"/>
              <a:pathLst>
                <a:path w="303530" h="259715">
                  <a:moveTo>
                    <a:pt x="159552" y="0"/>
                  </a:moveTo>
                  <a:lnTo>
                    <a:pt x="50358" y="12453"/>
                  </a:lnTo>
                  <a:lnTo>
                    <a:pt x="0" y="20652"/>
                  </a:lnTo>
                  <a:lnTo>
                    <a:pt x="153557" y="66050"/>
                  </a:lnTo>
                  <a:lnTo>
                    <a:pt x="198640" y="147160"/>
                  </a:lnTo>
                  <a:lnTo>
                    <a:pt x="187425" y="224661"/>
                  </a:lnTo>
                  <a:lnTo>
                    <a:pt x="172092" y="259232"/>
                  </a:lnTo>
                  <a:lnTo>
                    <a:pt x="189588" y="234641"/>
                  </a:lnTo>
                  <a:lnTo>
                    <a:pt x="229671" y="174985"/>
                  </a:lnTo>
                  <a:lnTo>
                    <a:pt x="273736" y="101440"/>
                  </a:lnTo>
                  <a:lnTo>
                    <a:pt x="303176" y="35180"/>
                  </a:lnTo>
                  <a:lnTo>
                    <a:pt x="264765" y="1504"/>
                  </a:lnTo>
                  <a:lnTo>
                    <a:pt x="159552" y="0"/>
                  </a:lnTo>
                  <a:close/>
                </a:path>
              </a:pathLst>
            </a:custGeom>
            <a:solidFill>
              <a:srgbClr val="8DC53E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sp>
          <p:nvSpPr>
            <p:cNvPr id="8" name="object 8"/>
            <p:cNvSpPr/>
            <p:nvPr/>
          </p:nvSpPr>
          <p:spPr>
            <a:xfrm>
              <a:off x="480223" y="115278"/>
              <a:ext cx="345440" cy="286385"/>
            </a:xfrm>
            <a:custGeom>
              <a:avLst/>
              <a:gdLst/>
              <a:ahLst/>
              <a:cxnLst/>
              <a:rect l="l" t="t" r="r" b="b"/>
              <a:pathLst>
                <a:path w="345440" h="286385">
                  <a:moveTo>
                    <a:pt x="304145" y="0"/>
                  </a:moveTo>
                  <a:lnTo>
                    <a:pt x="184123" y="1117"/>
                  </a:lnTo>
                  <a:lnTo>
                    <a:pt x="58268" y="17694"/>
                  </a:lnTo>
                  <a:lnTo>
                    <a:pt x="0" y="28040"/>
                  </a:lnTo>
                  <a:lnTo>
                    <a:pt x="171371" y="73984"/>
                  </a:lnTo>
                  <a:lnTo>
                    <a:pt x="215671" y="161978"/>
                  </a:lnTo>
                  <a:lnTo>
                    <a:pt x="195988" y="247456"/>
                  </a:lnTo>
                  <a:lnTo>
                    <a:pt x="175408" y="285852"/>
                  </a:lnTo>
                  <a:lnTo>
                    <a:pt x="197517" y="258356"/>
                  </a:lnTo>
                  <a:lnTo>
                    <a:pt x="248490" y="191711"/>
                  </a:lnTo>
                  <a:lnTo>
                    <a:pt x="305298" y="109682"/>
                  </a:lnTo>
                  <a:lnTo>
                    <a:pt x="344910" y="36033"/>
                  </a:lnTo>
                  <a:lnTo>
                    <a:pt x="304145" y="0"/>
                  </a:lnTo>
                  <a:close/>
                </a:path>
              </a:pathLst>
            </a:custGeom>
            <a:solidFill>
              <a:srgbClr val="00A0CA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sp>
          <p:nvSpPr>
            <p:cNvPr id="9" name="object 9"/>
            <p:cNvSpPr/>
            <p:nvPr/>
          </p:nvSpPr>
          <p:spPr>
            <a:xfrm>
              <a:off x="177777" y="61162"/>
              <a:ext cx="304165" cy="264160"/>
            </a:xfrm>
            <a:custGeom>
              <a:avLst/>
              <a:gdLst/>
              <a:ahLst/>
              <a:cxnLst/>
              <a:rect l="l" t="t" r="r" b="b"/>
              <a:pathLst>
                <a:path w="304165" h="264160">
                  <a:moveTo>
                    <a:pt x="262758" y="0"/>
                  </a:moveTo>
                  <a:lnTo>
                    <a:pt x="157676" y="5923"/>
                  </a:lnTo>
                  <a:lnTo>
                    <a:pt x="49642" y="26079"/>
                  </a:lnTo>
                  <a:lnTo>
                    <a:pt x="0" y="37829"/>
                  </a:lnTo>
                  <a:lnTo>
                    <a:pt x="156343" y="72367"/>
                  </a:lnTo>
                  <a:lnTo>
                    <a:pt x="207199" y="150098"/>
                  </a:lnTo>
                  <a:lnTo>
                    <a:pt x="201690" y="228165"/>
                  </a:lnTo>
                  <a:lnTo>
                    <a:pt x="188938" y="263711"/>
                  </a:lnTo>
                  <a:lnTo>
                    <a:pt x="204631" y="237963"/>
                  </a:lnTo>
                  <a:lnTo>
                    <a:pt x="240337" y="175653"/>
                  </a:lnTo>
                  <a:lnTo>
                    <a:pt x="278996" y="99181"/>
                  </a:lnTo>
                  <a:lnTo>
                    <a:pt x="303545" y="30950"/>
                  </a:lnTo>
                  <a:lnTo>
                    <a:pt x="262758" y="0"/>
                  </a:lnTo>
                  <a:close/>
                </a:path>
              </a:pathLst>
            </a:custGeom>
            <a:solidFill>
              <a:srgbClr val="E9522B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920750" y="1841372"/>
            <a:ext cx="15764510" cy="113538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latin typeface="Arial" panose="020B0604020202020204"/>
                <a:cs typeface="Arial" panose="020B0604020202020204"/>
              </a:rPr>
              <a:t>Rencana</a:t>
            </a:r>
            <a:r>
              <a:rPr sz="3600" b="1" spc="-70" dirty="0">
                <a:latin typeface="Arial" panose="020B0604020202020204"/>
                <a:cs typeface="Arial" panose="020B0604020202020204"/>
              </a:rPr>
              <a:t> </a:t>
            </a:r>
            <a:r>
              <a:rPr sz="3600" b="1" dirty="0">
                <a:latin typeface="Arial" panose="020B0604020202020204"/>
                <a:cs typeface="Arial" panose="020B0604020202020204"/>
              </a:rPr>
              <a:t>Pengelolaan</a:t>
            </a:r>
            <a:r>
              <a:rPr sz="3600" b="1" spc="-20" dirty="0">
                <a:latin typeface="Arial" panose="020B0604020202020204"/>
                <a:cs typeface="Arial" panose="020B0604020202020204"/>
              </a:rPr>
              <a:t> </a:t>
            </a:r>
            <a:r>
              <a:rPr sz="3600" b="1" dirty="0">
                <a:latin typeface="Arial" panose="020B0604020202020204"/>
                <a:cs typeface="Arial" panose="020B0604020202020204"/>
              </a:rPr>
              <a:t>Lingkungan</a:t>
            </a:r>
            <a:r>
              <a:rPr sz="3600" b="1" spc="-80" dirty="0">
                <a:latin typeface="Arial" panose="020B0604020202020204"/>
                <a:cs typeface="Arial" panose="020B0604020202020204"/>
              </a:rPr>
              <a:t> </a:t>
            </a:r>
            <a:r>
              <a:rPr sz="3600" b="1" dirty="0">
                <a:latin typeface="Arial" panose="020B0604020202020204"/>
                <a:cs typeface="Arial" panose="020B0604020202020204"/>
              </a:rPr>
              <a:t>(EMP)</a:t>
            </a:r>
            <a:r>
              <a:rPr sz="3600" b="1" spc="-40" dirty="0">
                <a:latin typeface="Arial" panose="020B0604020202020204"/>
                <a:cs typeface="Arial" panose="020B0604020202020204"/>
              </a:rPr>
              <a:t> </a:t>
            </a:r>
            <a:r>
              <a:rPr sz="3600" b="1" dirty="0">
                <a:latin typeface="Arial" panose="020B0604020202020204"/>
                <a:cs typeface="Arial" panose="020B0604020202020204"/>
              </a:rPr>
              <a:t>menetapkan</a:t>
            </a:r>
            <a:r>
              <a:rPr sz="3600" b="1" spc="-15" dirty="0">
                <a:latin typeface="Arial" panose="020B0604020202020204"/>
                <a:cs typeface="Arial" panose="020B0604020202020204"/>
              </a:rPr>
              <a:t> </a:t>
            </a:r>
            <a:r>
              <a:rPr sz="3600" b="1" dirty="0">
                <a:latin typeface="Arial" panose="020B0604020202020204"/>
                <a:cs typeface="Arial" panose="020B0604020202020204"/>
              </a:rPr>
              <a:t>persyaratan</a:t>
            </a:r>
            <a:r>
              <a:rPr sz="3600" b="1" spc="-80" dirty="0">
                <a:latin typeface="Arial" panose="020B0604020202020204"/>
                <a:cs typeface="Arial" panose="020B0604020202020204"/>
              </a:rPr>
              <a:t> </a:t>
            </a:r>
            <a:r>
              <a:rPr sz="3600" b="1" spc="-10" dirty="0">
                <a:latin typeface="Arial" panose="020B0604020202020204"/>
                <a:cs typeface="Arial" panose="020B0604020202020204"/>
              </a:rPr>
              <a:t>dasar</a:t>
            </a:r>
            <a:endParaRPr sz="3600">
              <a:latin typeface="Arial" panose="020B0604020202020204"/>
              <a:cs typeface="Arial" panose="020B0604020202020204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3600" b="1" dirty="0">
                <a:latin typeface="Arial" panose="020B0604020202020204"/>
                <a:cs typeface="Arial" panose="020B0604020202020204"/>
              </a:rPr>
              <a:t>HSE</a:t>
            </a:r>
            <a:r>
              <a:rPr sz="3600" b="1" spc="-10" dirty="0">
                <a:latin typeface="Arial" panose="020B0604020202020204"/>
                <a:cs typeface="Arial" panose="020B0604020202020204"/>
              </a:rPr>
              <a:t> </a:t>
            </a:r>
            <a:r>
              <a:rPr sz="3600" b="1" dirty="0">
                <a:latin typeface="Arial" panose="020B0604020202020204"/>
                <a:cs typeface="Arial" panose="020B0604020202020204"/>
              </a:rPr>
              <a:t>(OHS</a:t>
            </a:r>
            <a:r>
              <a:rPr sz="3600" b="1" spc="-20" dirty="0">
                <a:latin typeface="Arial" panose="020B0604020202020204"/>
                <a:cs typeface="Arial" panose="020B0604020202020204"/>
              </a:rPr>
              <a:t> </a:t>
            </a:r>
            <a:r>
              <a:rPr sz="3600" b="1" dirty="0">
                <a:latin typeface="Arial" panose="020B0604020202020204"/>
                <a:cs typeface="Arial" panose="020B0604020202020204"/>
              </a:rPr>
              <a:t>+</a:t>
            </a:r>
            <a:r>
              <a:rPr sz="3600" b="1" spc="-5" dirty="0">
                <a:latin typeface="Arial" panose="020B0604020202020204"/>
                <a:cs typeface="Arial" panose="020B0604020202020204"/>
              </a:rPr>
              <a:t> </a:t>
            </a:r>
            <a:r>
              <a:rPr sz="3600" b="1" dirty="0">
                <a:latin typeface="Arial" panose="020B0604020202020204"/>
                <a:cs typeface="Arial" panose="020B0604020202020204"/>
              </a:rPr>
              <a:t>CHS)</a:t>
            </a:r>
            <a:r>
              <a:rPr sz="3600" b="1" spc="-5" dirty="0">
                <a:latin typeface="Arial" panose="020B0604020202020204"/>
                <a:cs typeface="Arial" panose="020B0604020202020204"/>
              </a:rPr>
              <a:t> </a:t>
            </a:r>
            <a:r>
              <a:rPr sz="3600" b="1" dirty="0">
                <a:latin typeface="Arial" panose="020B0604020202020204"/>
                <a:cs typeface="Arial" panose="020B0604020202020204"/>
              </a:rPr>
              <a:t>–</a:t>
            </a:r>
            <a:r>
              <a:rPr sz="3600" b="1" spc="-30" dirty="0">
                <a:latin typeface="Arial" panose="020B0604020202020204"/>
                <a:cs typeface="Arial" panose="020B0604020202020204"/>
              </a:rPr>
              <a:t> </a:t>
            </a:r>
            <a:r>
              <a:rPr sz="3600" b="1" dirty="0">
                <a:latin typeface="Arial" panose="020B0604020202020204"/>
                <a:cs typeface="Arial" panose="020B0604020202020204"/>
              </a:rPr>
              <a:t>tuangkan</a:t>
            </a:r>
            <a:r>
              <a:rPr sz="3600" b="1" spc="-15" dirty="0">
                <a:latin typeface="Arial" panose="020B0604020202020204"/>
                <a:cs typeface="Arial" panose="020B0604020202020204"/>
              </a:rPr>
              <a:t> </a:t>
            </a:r>
            <a:r>
              <a:rPr sz="3600" b="1" dirty="0">
                <a:latin typeface="Arial" panose="020B0604020202020204"/>
                <a:cs typeface="Arial" panose="020B0604020202020204"/>
              </a:rPr>
              <a:t>dalam</a:t>
            </a:r>
            <a:r>
              <a:rPr sz="3600" b="1" spc="-25" dirty="0">
                <a:latin typeface="Arial" panose="020B0604020202020204"/>
                <a:cs typeface="Arial" panose="020B0604020202020204"/>
              </a:rPr>
              <a:t> </a:t>
            </a:r>
            <a:r>
              <a:rPr sz="3600" b="1" spc="-20" dirty="0">
                <a:latin typeface="Arial" panose="020B0604020202020204"/>
                <a:cs typeface="Arial" panose="020B0604020202020204"/>
              </a:rPr>
              <a:t>CEMP</a:t>
            </a:r>
            <a:endParaRPr sz="36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002030" y="55372"/>
            <a:ext cx="16283938" cy="1104900"/>
          </a:xfrm>
          <a:prstGeom prst="rect">
            <a:avLst/>
          </a:prstGeom>
        </p:spPr>
        <p:txBody>
          <a:bodyPr vert="horz" wrap="square" lIns="0" tIns="259460" rIns="0" bIns="0" rtlCol="0">
            <a:spAutoFit/>
          </a:bodyPr>
          <a:lstStyle/>
          <a:p>
            <a:pPr marL="690245">
              <a:lnSpc>
                <a:spcPct val="100000"/>
              </a:lnSpc>
              <a:spcBef>
                <a:spcPts val="130"/>
              </a:spcBef>
            </a:pPr>
            <a:r>
              <a:rPr sz="5500" dirty="0"/>
              <a:t>Persyaratan</a:t>
            </a:r>
            <a:r>
              <a:rPr sz="5500" spc="220" dirty="0"/>
              <a:t> </a:t>
            </a:r>
            <a:r>
              <a:rPr sz="5500" dirty="0"/>
              <a:t>dalam</a:t>
            </a:r>
            <a:r>
              <a:rPr sz="5500" spc="170" dirty="0"/>
              <a:t> </a:t>
            </a:r>
            <a:r>
              <a:rPr sz="5500" spc="-25" dirty="0"/>
              <a:t>EMP</a:t>
            </a:r>
            <a:endParaRPr sz="5500"/>
          </a:p>
        </p:txBody>
      </p:sp>
      <p:sp>
        <p:nvSpPr>
          <p:cNvPr id="12" name="object 12"/>
          <p:cNvSpPr txBox="1"/>
          <p:nvPr/>
        </p:nvSpPr>
        <p:spPr>
          <a:xfrm>
            <a:off x="925194" y="3631582"/>
            <a:ext cx="8778240" cy="5031740"/>
          </a:xfrm>
          <a:prstGeom prst="rect">
            <a:avLst/>
          </a:prstGeom>
        </p:spPr>
        <p:txBody>
          <a:bodyPr vert="horz" wrap="square" lIns="0" tIns="18161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715"/>
              </a:spcBef>
              <a:buChar char="•"/>
              <a:tabLst>
                <a:tab pos="241300" algn="l"/>
              </a:tabLst>
            </a:pPr>
            <a:r>
              <a:rPr sz="3100" dirty="0">
                <a:latin typeface="Arial MT"/>
                <a:cs typeface="Arial MT"/>
              </a:rPr>
              <a:t>Tetapkan</a:t>
            </a:r>
            <a:r>
              <a:rPr sz="3100" spc="45" dirty="0">
                <a:latin typeface="Arial MT"/>
                <a:cs typeface="Arial MT"/>
              </a:rPr>
              <a:t> </a:t>
            </a:r>
            <a:r>
              <a:rPr sz="3100" dirty="0">
                <a:latin typeface="Arial MT"/>
                <a:cs typeface="Arial MT"/>
              </a:rPr>
              <a:t>tenaga</a:t>
            </a:r>
            <a:r>
              <a:rPr sz="3100" spc="100" dirty="0">
                <a:latin typeface="Arial MT"/>
                <a:cs typeface="Arial MT"/>
              </a:rPr>
              <a:t> </a:t>
            </a:r>
            <a:r>
              <a:rPr sz="3100" dirty="0">
                <a:latin typeface="Arial MT"/>
                <a:cs typeface="Arial MT"/>
              </a:rPr>
              <a:t>HSE</a:t>
            </a:r>
            <a:r>
              <a:rPr sz="3100" spc="25" dirty="0">
                <a:latin typeface="Arial MT"/>
                <a:cs typeface="Arial MT"/>
              </a:rPr>
              <a:t> </a:t>
            </a:r>
            <a:r>
              <a:rPr sz="3100" dirty="0">
                <a:latin typeface="Arial MT"/>
                <a:cs typeface="Arial MT"/>
              </a:rPr>
              <a:t>yang</a:t>
            </a:r>
            <a:r>
              <a:rPr sz="3100" spc="90" dirty="0">
                <a:latin typeface="Arial MT"/>
                <a:cs typeface="Arial MT"/>
              </a:rPr>
              <a:t> </a:t>
            </a:r>
            <a:r>
              <a:rPr sz="3100" spc="-10" dirty="0">
                <a:latin typeface="Arial MT"/>
                <a:cs typeface="Arial MT"/>
              </a:rPr>
              <a:t>kompeten</a:t>
            </a:r>
            <a:endParaRPr sz="3100">
              <a:latin typeface="Arial MT"/>
              <a:cs typeface="Arial MT"/>
            </a:endParaRPr>
          </a:p>
          <a:p>
            <a:pPr marL="241300" marR="5080" indent="-229235">
              <a:lnSpc>
                <a:spcPct val="105000"/>
              </a:lnSpc>
              <a:spcBef>
                <a:spcPts val="525"/>
              </a:spcBef>
              <a:buChar char="•"/>
              <a:tabLst>
                <a:tab pos="241300" algn="l"/>
              </a:tabLst>
            </a:pPr>
            <a:r>
              <a:rPr sz="3100" dirty="0">
                <a:latin typeface="Arial MT"/>
                <a:cs typeface="Arial MT"/>
              </a:rPr>
              <a:t>Tetapkan</a:t>
            </a:r>
            <a:r>
              <a:rPr sz="3100" spc="100" dirty="0">
                <a:latin typeface="Arial MT"/>
                <a:cs typeface="Arial MT"/>
              </a:rPr>
              <a:t> </a:t>
            </a:r>
            <a:r>
              <a:rPr sz="3100" dirty="0">
                <a:latin typeface="Arial MT"/>
                <a:cs typeface="Arial MT"/>
              </a:rPr>
              <a:t>dan</a:t>
            </a:r>
            <a:r>
              <a:rPr sz="3100" spc="80" dirty="0">
                <a:latin typeface="Arial MT"/>
                <a:cs typeface="Arial MT"/>
              </a:rPr>
              <a:t> </a:t>
            </a:r>
            <a:r>
              <a:rPr sz="3100" dirty="0">
                <a:latin typeface="Arial MT"/>
                <a:cs typeface="Arial MT"/>
              </a:rPr>
              <a:t>terapkan</a:t>
            </a:r>
            <a:r>
              <a:rPr sz="3100" spc="110" dirty="0">
                <a:latin typeface="Arial MT"/>
                <a:cs typeface="Arial MT"/>
              </a:rPr>
              <a:t> </a:t>
            </a:r>
            <a:r>
              <a:rPr sz="3100" dirty="0">
                <a:latin typeface="Arial MT"/>
                <a:cs typeface="Arial MT"/>
              </a:rPr>
              <a:t>rencana</a:t>
            </a:r>
            <a:r>
              <a:rPr sz="3100" spc="105" dirty="0">
                <a:latin typeface="Arial MT"/>
                <a:cs typeface="Arial MT"/>
              </a:rPr>
              <a:t> </a:t>
            </a:r>
            <a:r>
              <a:rPr sz="3100" dirty="0">
                <a:latin typeface="Arial MT"/>
                <a:cs typeface="Arial MT"/>
              </a:rPr>
              <a:t>dan</a:t>
            </a:r>
            <a:r>
              <a:rPr sz="3100" spc="20" dirty="0">
                <a:latin typeface="Arial MT"/>
                <a:cs typeface="Arial MT"/>
              </a:rPr>
              <a:t> </a:t>
            </a:r>
            <a:r>
              <a:rPr sz="3100" spc="-10" dirty="0">
                <a:latin typeface="Arial MT"/>
                <a:cs typeface="Arial MT"/>
              </a:rPr>
              <a:t>pelatihan </a:t>
            </a:r>
            <a:r>
              <a:rPr sz="3100" spc="-25" dirty="0">
                <a:latin typeface="Arial MT"/>
                <a:cs typeface="Arial MT"/>
              </a:rPr>
              <a:t>H&amp;S</a:t>
            </a:r>
            <a:endParaRPr sz="3100">
              <a:latin typeface="Arial MT"/>
              <a:cs typeface="Arial MT"/>
            </a:endParaRPr>
          </a:p>
          <a:p>
            <a:pPr marL="241300" indent="-228600">
              <a:lnSpc>
                <a:spcPct val="100000"/>
              </a:lnSpc>
              <a:spcBef>
                <a:spcPts val="695"/>
              </a:spcBef>
              <a:buChar char="•"/>
              <a:tabLst>
                <a:tab pos="241300" algn="l"/>
              </a:tabLst>
            </a:pPr>
            <a:r>
              <a:rPr sz="3100" dirty="0">
                <a:latin typeface="Arial MT"/>
                <a:cs typeface="Arial MT"/>
              </a:rPr>
              <a:t>Periksa/uji/rawat</a:t>
            </a:r>
            <a:r>
              <a:rPr sz="3100" spc="229" dirty="0">
                <a:latin typeface="Arial MT"/>
                <a:cs typeface="Arial MT"/>
              </a:rPr>
              <a:t> </a:t>
            </a:r>
            <a:r>
              <a:rPr sz="3100" dirty="0">
                <a:latin typeface="Arial MT"/>
                <a:cs typeface="Arial MT"/>
              </a:rPr>
              <a:t>peralatan</a:t>
            </a:r>
            <a:r>
              <a:rPr sz="3100" spc="220" dirty="0">
                <a:latin typeface="Arial MT"/>
                <a:cs typeface="Arial MT"/>
              </a:rPr>
              <a:t> </a:t>
            </a:r>
            <a:r>
              <a:rPr sz="3100" spc="-25" dirty="0">
                <a:latin typeface="Arial MT"/>
                <a:cs typeface="Arial MT"/>
              </a:rPr>
              <a:t>HSE</a:t>
            </a:r>
            <a:endParaRPr sz="3100">
              <a:latin typeface="Arial MT"/>
              <a:cs typeface="Arial MT"/>
            </a:endParaRPr>
          </a:p>
          <a:p>
            <a:pPr marL="241300" indent="-228600">
              <a:lnSpc>
                <a:spcPct val="100000"/>
              </a:lnSpc>
              <a:spcBef>
                <a:spcPts val="620"/>
              </a:spcBef>
              <a:buChar char="•"/>
              <a:tabLst>
                <a:tab pos="241300" algn="l"/>
              </a:tabLst>
            </a:pPr>
            <a:r>
              <a:rPr sz="3100" dirty="0">
                <a:latin typeface="Arial MT"/>
                <a:cs typeface="Arial MT"/>
              </a:rPr>
              <a:t>Tetapkan</a:t>
            </a:r>
            <a:r>
              <a:rPr sz="3100" spc="45" dirty="0">
                <a:latin typeface="Arial MT"/>
                <a:cs typeface="Arial MT"/>
              </a:rPr>
              <a:t> </a:t>
            </a:r>
            <a:r>
              <a:rPr sz="3100" dirty="0">
                <a:latin typeface="Arial MT"/>
                <a:cs typeface="Arial MT"/>
              </a:rPr>
              <a:t>prosedur</a:t>
            </a:r>
            <a:r>
              <a:rPr sz="3100" spc="85" dirty="0">
                <a:latin typeface="Arial MT"/>
                <a:cs typeface="Arial MT"/>
              </a:rPr>
              <a:t> </a:t>
            </a:r>
            <a:r>
              <a:rPr sz="3100" dirty="0">
                <a:latin typeface="Arial MT"/>
                <a:cs typeface="Arial MT"/>
              </a:rPr>
              <a:t>kerja</a:t>
            </a:r>
            <a:r>
              <a:rPr sz="3100" spc="95" dirty="0">
                <a:latin typeface="Arial MT"/>
                <a:cs typeface="Arial MT"/>
              </a:rPr>
              <a:t> </a:t>
            </a:r>
            <a:r>
              <a:rPr sz="3100" spc="-20" dirty="0">
                <a:latin typeface="Arial MT"/>
                <a:cs typeface="Arial MT"/>
              </a:rPr>
              <a:t>aman</a:t>
            </a:r>
            <a:endParaRPr sz="3100">
              <a:latin typeface="Arial MT"/>
              <a:cs typeface="Arial MT"/>
            </a:endParaRPr>
          </a:p>
          <a:p>
            <a:pPr marL="241300" marR="525780" indent="-229235">
              <a:lnSpc>
                <a:spcPct val="101000"/>
              </a:lnSpc>
              <a:spcBef>
                <a:spcPts val="675"/>
              </a:spcBef>
              <a:buChar char="•"/>
              <a:tabLst>
                <a:tab pos="241300" algn="l"/>
              </a:tabLst>
            </a:pPr>
            <a:r>
              <a:rPr sz="3100" dirty="0">
                <a:latin typeface="Arial MT"/>
                <a:cs typeface="Arial MT"/>
              </a:rPr>
              <a:t>Tetapkan</a:t>
            </a:r>
            <a:r>
              <a:rPr sz="3100" spc="75" dirty="0">
                <a:latin typeface="Arial MT"/>
                <a:cs typeface="Arial MT"/>
              </a:rPr>
              <a:t> </a:t>
            </a:r>
            <a:r>
              <a:rPr sz="3100" dirty="0">
                <a:latin typeface="Arial MT"/>
                <a:cs typeface="Arial MT"/>
              </a:rPr>
              <a:t>prosedur</a:t>
            </a:r>
            <a:r>
              <a:rPr sz="3100" spc="114" dirty="0">
                <a:latin typeface="Arial MT"/>
                <a:cs typeface="Arial MT"/>
              </a:rPr>
              <a:t> </a:t>
            </a:r>
            <a:r>
              <a:rPr sz="3100" dirty="0">
                <a:latin typeface="Arial MT"/>
                <a:cs typeface="Arial MT"/>
              </a:rPr>
              <a:t>khusus</a:t>
            </a:r>
            <a:r>
              <a:rPr sz="3100" spc="90" dirty="0">
                <a:latin typeface="Arial MT"/>
                <a:cs typeface="Arial MT"/>
              </a:rPr>
              <a:t> </a:t>
            </a:r>
            <a:r>
              <a:rPr sz="3100" spc="-10" dirty="0">
                <a:latin typeface="Arial MT"/>
                <a:cs typeface="Arial MT"/>
              </a:rPr>
              <a:t>(pengelolaan </a:t>
            </a:r>
            <a:r>
              <a:rPr sz="3100" spc="-20" dirty="0">
                <a:latin typeface="Arial MT"/>
                <a:cs typeface="Arial MT"/>
              </a:rPr>
              <a:t>ACM)</a:t>
            </a:r>
            <a:endParaRPr sz="3100">
              <a:latin typeface="Arial MT"/>
              <a:cs typeface="Arial MT"/>
            </a:endParaRPr>
          </a:p>
          <a:p>
            <a:pPr marL="241300" indent="-228600">
              <a:lnSpc>
                <a:spcPct val="100000"/>
              </a:lnSpc>
              <a:spcBef>
                <a:spcPts val="695"/>
              </a:spcBef>
              <a:buChar char="•"/>
              <a:tabLst>
                <a:tab pos="241300" algn="l"/>
              </a:tabLst>
            </a:pPr>
            <a:r>
              <a:rPr sz="3100" dirty="0">
                <a:latin typeface="Arial MT"/>
                <a:cs typeface="Arial MT"/>
              </a:rPr>
              <a:t>Sediakan</a:t>
            </a:r>
            <a:r>
              <a:rPr sz="3100" spc="150" dirty="0">
                <a:latin typeface="Arial MT"/>
                <a:cs typeface="Arial MT"/>
              </a:rPr>
              <a:t> </a:t>
            </a:r>
            <a:r>
              <a:rPr sz="3100" dirty="0">
                <a:latin typeface="Arial MT"/>
                <a:cs typeface="Arial MT"/>
              </a:rPr>
              <a:t>perlengkapan</a:t>
            </a:r>
            <a:r>
              <a:rPr sz="3100" spc="100" dirty="0">
                <a:latin typeface="Arial MT"/>
                <a:cs typeface="Arial MT"/>
              </a:rPr>
              <a:t> </a:t>
            </a:r>
            <a:r>
              <a:rPr sz="3100" dirty="0">
                <a:latin typeface="Arial MT"/>
                <a:cs typeface="Arial MT"/>
              </a:rPr>
              <a:t>P3K,</a:t>
            </a:r>
            <a:r>
              <a:rPr sz="3100" spc="155" dirty="0">
                <a:latin typeface="Arial MT"/>
                <a:cs typeface="Arial MT"/>
              </a:rPr>
              <a:t> </a:t>
            </a:r>
            <a:r>
              <a:rPr sz="3100" dirty="0">
                <a:latin typeface="Arial MT"/>
                <a:cs typeface="Arial MT"/>
              </a:rPr>
              <a:t>tanggap</a:t>
            </a:r>
            <a:r>
              <a:rPr sz="3100" spc="165" dirty="0">
                <a:latin typeface="Arial MT"/>
                <a:cs typeface="Arial MT"/>
              </a:rPr>
              <a:t> </a:t>
            </a:r>
            <a:r>
              <a:rPr sz="3100" spc="-10" dirty="0">
                <a:latin typeface="Arial MT"/>
                <a:cs typeface="Arial MT"/>
              </a:rPr>
              <a:t>darurat</a:t>
            </a:r>
            <a:endParaRPr sz="3100">
              <a:latin typeface="Arial MT"/>
              <a:cs typeface="Arial MT"/>
            </a:endParaRPr>
          </a:p>
          <a:p>
            <a:pPr marL="241300" indent="-228600">
              <a:lnSpc>
                <a:spcPct val="100000"/>
              </a:lnSpc>
              <a:spcBef>
                <a:spcPts val="690"/>
              </a:spcBef>
              <a:buChar char="•"/>
              <a:tabLst>
                <a:tab pos="241300" algn="l"/>
              </a:tabLst>
            </a:pPr>
            <a:r>
              <a:rPr sz="3100" dirty="0">
                <a:latin typeface="Arial MT"/>
                <a:cs typeface="Arial MT"/>
              </a:rPr>
              <a:t>Lakukan</a:t>
            </a:r>
            <a:r>
              <a:rPr sz="3100" spc="105" dirty="0">
                <a:latin typeface="Arial MT"/>
                <a:cs typeface="Arial MT"/>
              </a:rPr>
              <a:t> </a:t>
            </a:r>
            <a:r>
              <a:rPr sz="3100" dirty="0">
                <a:latin typeface="Arial MT"/>
                <a:cs typeface="Arial MT"/>
              </a:rPr>
              <a:t>inspeksi</a:t>
            </a:r>
            <a:r>
              <a:rPr sz="3100" spc="135" dirty="0">
                <a:latin typeface="Arial MT"/>
                <a:cs typeface="Arial MT"/>
              </a:rPr>
              <a:t> </a:t>
            </a:r>
            <a:r>
              <a:rPr sz="3100" dirty="0">
                <a:latin typeface="Arial MT"/>
                <a:cs typeface="Arial MT"/>
              </a:rPr>
              <a:t>dan</a:t>
            </a:r>
            <a:r>
              <a:rPr sz="3100" spc="85" dirty="0">
                <a:latin typeface="Arial MT"/>
                <a:cs typeface="Arial MT"/>
              </a:rPr>
              <a:t> </a:t>
            </a:r>
            <a:r>
              <a:rPr sz="3100" spc="-10" dirty="0">
                <a:latin typeface="Arial MT"/>
                <a:cs typeface="Arial MT"/>
              </a:rPr>
              <a:t>pemantauan</a:t>
            </a:r>
            <a:endParaRPr sz="3100">
              <a:latin typeface="Arial MT"/>
              <a:cs typeface="Arial M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345418" y="3512946"/>
            <a:ext cx="7219950" cy="5008880"/>
          </a:xfrm>
          <a:prstGeom prst="rect">
            <a:avLst/>
          </a:prstGeom>
        </p:spPr>
        <p:txBody>
          <a:bodyPr vert="horz" wrap="square" lIns="0" tIns="181610" rIns="0" bIns="0" rtlCol="0">
            <a:spAutoFit/>
          </a:bodyPr>
          <a:lstStyle/>
          <a:p>
            <a:pPr marL="240030" indent="-227330">
              <a:lnSpc>
                <a:spcPct val="100000"/>
              </a:lnSpc>
              <a:spcBef>
                <a:spcPts val="715"/>
              </a:spcBef>
              <a:buChar char="•"/>
              <a:tabLst>
                <a:tab pos="239395" algn="l"/>
              </a:tabLst>
            </a:pPr>
            <a:r>
              <a:rPr sz="3100" dirty="0">
                <a:latin typeface="Arial MT"/>
                <a:cs typeface="Arial MT"/>
              </a:rPr>
              <a:t>Kelola</a:t>
            </a:r>
            <a:r>
              <a:rPr sz="3100" spc="90" dirty="0">
                <a:latin typeface="Arial MT"/>
                <a:cs typeface="Arial MT"/>
              </a:rPr>
              <a:t> </a:t>
            </a:r>
            <a:r>
              <a:rPr sz="3100" dirty="0">
                <a:latin typeface="Arial MT"/>
                <a:cs typeface="Arial MT"/>
              </a:rPr>
              <a:t>camp</a:t>
            </a:r>
            <a:r>
              <a:rPr sz="3100" spc="105" dirty="0">
                <a:latin typeface="Arial MT"/>
                <a:cs typeface="Arial MT"/>
              </a:rPr>
              <a:t> </a:t>
            </a:r>
            <a:r>
              <a:rPr sz="3100" spc="-10" dirty="0">
                <a:latin typeface="Arial MT"/>
                <a:cs typeface="Arial MT"/>
              </a:rPr>
              <a:t>pekerja</a:t>
            </a:r>
            <a:endParaRPr sz="3100">
              <a:latin typeface="Arial MT"/>
              <a:cs typeface="Arial MT"/>
            </a:endParaRPr>
          </a:p>
          <a:p>
            <a:pPr marL="240030" indent="-227330">
              <a:lnSpc>
                <a:spcPct val="100000"/>
              </a:lnSpc>
              <a:spcBef>
                <a:spcPts val="620"/>
              </a:spcBef>
              <a:buChar char="•"/>
              <a:tabLst>
                <a:tab pos="239395" algn="l"/>
              </a:tabLst>
            </a:pPr>
            <a:r>
              <a:rPr sz="3100" dirty="0">
                <a:latin typeface="Arial MT"/>
                <a:cs typeface="Arial MT"/>
              </a:rPr>
              <a:t>Kendalikan</a:t>
            </a:r>
            <a:r>
              <a:rPr sz="3100" spc="145" dirty="0">
                <a:latin typeface="Arial MT"/>
                <a:cs typeface="Arial MT"/>
              </a:rPr>
              <a:t> </a:t>
            </a:r>
            <a:r>
              <a:rPr sz="3100" dirty="0">
                <a:latin typeface="Arial MT"/>
                <a:cs typeface="Arial MT"/>
              </a:rPr>
              <a:t>vektor</a:t>
            </a:r>
            <a:r>
              <a:rPr sz="3100" spc="140" dirty="0">
                <a:latin typeface="Arial MT"/>
                <a:cs typeface="Arial MT"/>
              </a:rPr>
              <a:t> </a:t>
            </a:r>
            <a:r>
              <a:rPr sz="3100" dirty="0">
                <a:latin typeface="Arial MT"/>
                <a:cs typeface="Arial MT"/>
              </a:rPr>
              <a:t>penyakit</a:t>
            </a:r>
            <a:r>
              <a:rPr sz="3100" spc="155" dirty="0">
                <a:latin typeface="Arial MT"/>
                <a:cs typeface="Arial MT"/>
              </a:rPr>
              <a:t> </a:t>
            </a:r>
            <a:r>
              <a:rPr sz="3100" spc="-10" dirty="0">
                <a:latin typeface="Arial MT"/>
                <a:cs typeface="Arial MT"/>
              </a:rPr>
              <a:t>(tikus)</a:t>
            </a:r>
            <a:endParaRPr sz="3100">
              <a:latin typeface="Arial MT"/>
              <a:cs typeface="Arial MT"/>
            </a:endParaRPr>
          </a:p>
          <a:p>
            <a:pPr marL="240030" indent="-227330">
              <a:lnSpc>
                <a:spcPct val="100000"/>
              </a:lnSpc>
              <a:spcBef>
                <a:spcPts val="695"/>
              </a:spcBef>
              <a:buChar char="•"/>
              <a:tabLst>
                <a:tab pos="239395" algn="l"/>
              </a:tabLst>
            </a:pPr>
            <a:r>
              <a:rPr sz="3100" dirty="0">
                <a:latin typeface="Arial MT"/>
                <a:cs typeface="Arial MT"/>
              </a:rPr>
              <a:t>Kelola</a:t>
            </a:r>
            <a:r>
              <a:rPr sz="3100" spc="95" dirty="0">
                <a:latin typeface="Arial MT"/>
                <a:cs typeface="Arial MT"/>
              </a:rPr>
              <a:t> </a:t>
            </a:r>
            <a:r>
              <a:rPr sz="3100" dirty="0">
                <a:latin typeface="Arial MT"/>
                <a:cs typeface="Arial MT"/>
              </a:rPr>
              <a:t>penyakit</a:t>
            </a:r>
            <a:r>
              <a:rPr sz="3100" spc="85" dirty="0">
                <a:latin typeface="Arial MT"/>
                <a:cs typeface="Arial MT"/>
              </a:rPr>
              <a:t> </a:t>
            </a:r>
            <a:r>
              <a:rPr sz="3100" spc="-10" dirty="0">
                <a:latin typeface="Arial MT"/>
                <a:cs typeface="Arial MT"/>
              </a:rPr>
              <a:t>menular</a:t>
            </a:r>
            <a:endParaRPr sz="3100">
              <a:latin typeface="Arial MT"/>
              <a:cs typeface="Arial MT"/>
            </a:endParaRPr>
          </a:p>
          <a:p>
            <a:pPr marL="240030" marR="123825" indent="-227965">
              <a:lnSpc>
                <a:spcPct val="101000"/>
              </a:lnSpc>
              <a:spcBef>
                <a:spcPts val="675"/>
              </a:spcBef>
              <a:buChar char="•"/>
              <a:tabLst>
                <a:tab pos="239395" algn="l"/>
              </a:tabLst>
            </a:pPr>
            <a:r>
              <a:rPr sz="3100" dirty="0">
                <a:latin typeface="Arial MT"/>
                <a:cs typeface="Arial MT"/>
              </a:rPr>
              <a:t>Tetapkan</a:t>
            </a:r>
            <a:r>
              <a:rPr sz="3100" spc="55" dirty="0">
                <a:latin typeface="Arial MT"/>
                <a:cs typeface="Arial MT"/>
              </a:rPr>
              <a:t> </a:t>
            </a:r>
            <a:r>
              <a:rPr sz="3100" dirty="0">
                <a:latin typeface="Arial MT"/>
                <a:cs typeface="Arial MT"/>
              </a:rPr>
              <a:t>manajemen</a:t>
            </a:r>
            <a:r>
              <a:rPr sz="3100" spc="95" dirty="0">
                <a:latin typeface="Arial MT"/>
                <a:cs typeface="Arial MT"/>
              </a:rPr>
              <a:t> </a:t>
            </a:r>
            <a:r>
              <a:rPr sz="3100" dirty="0">
                <a:latin typeface="Arial MT"/>
                <a:cs typeface="Arial MT"/>
              </a:rPr>
              <a:t>lalu</a:t>
            </a:r>
            <a:r>
              <a:rPr sz="3100" spc="100" dirty="0">
                <a:latin typeface="Arial MT"/>
                <a:cs typeface="Arial MT"/>
              </a:rPr>
              <a:t> </a:t>
            </a:r>
            <a:r>
              <a:rPr sz="3100" dirty="0">
                <a:latin typeface="Arial MT"/>
                <a:cs typeface="Arial MT"/>
              </a:rPr>
              <a:t>lintas</a:t>
            </a:r>
            <a:r>
              <a:rPr sz="3100" spc="30" dirty="0">
                <a:latin typeface="Arial MT"/>
                <a:cs typeface="Arial MT"/>
              </a:rPr>
              <a:t> </a:t>
            </a:r>
            <a:r>
              <a:rPr sz="3100" spc="-25" dirty="0">
                <a:latin typeface="Arial MT"/>
                <a:cs typeface="Arial MT"/>
              </a:rPr>
              <a:t>dan </a:t>
            </a:r>
            <a:r>
              <a:rPr sz="3100" dirty="0">
                <a:latin typeface="Arial MT"/>
                <a:cs typeface="Arial MT"/>
              </a:rPr>
              <a:t>akses</a:t>
            </a:r>
            <a:r>
              <a:rPr sz="3100" spc="110" dirty="0">
                <a:latin typeface="Arial MT"/>
                <a:cs typeface="Arial MT"/>
              </a:rPr>
              <a:t> </a:t>
            </a:r>
            <a:r>
              <a:rPr sz="3100" dirty="0">
                <a:latin typeface="Arial MT"/>
                <a:cs typeface="Arial MT"/>
              </a:rPr>
              <a:t>yang</a:t>
            </a:r>
            <a:r>
              <a:rPr sz="3100" spc="90" dirty="0">
                <a:latin typeface="Arial MT"/>
                <a:cs typeface="Arial MT"/>
              </a:rPr>
              <a:t> </a:t>
            </a:r>
            <a:r>
              <a:rPr sz="3100" spc="-20" dirty="0">
                <a:latin typeface="Arial MT"/>
                <a:cs typeface="Arial MT"/>
              </a:rPr>
              <a:t>aman</a:t>
            </a:r>
            <a:endParaRPr sz="3100">
              <a:latin typeface="Arial MT"/>
              <a:cs typeface="Arial MT"/>
            </a:endParaRPr>
          </a:p>
          <a:p>
            <a:pPr marL="240030" indent="-227330">
              <a:lnSpc>
                <a:spcPct val="100000"/>
              </a:lnSpc>
              <a:spcBef>
                <a:spcPts val="695"/>
              </a:spcBef>
              <a:buChar char="•"/>
              <a:tabLst>
                <a:tab pos="239395" algn="l"/>
              </a:tabLst>
            </a:pPr>
            <a:r>
              <a:rPr sz="3100" dirty="0">
                <a:latin typeface="Arial MT"/>
                <a:cs typeface="Arial MT"/>
              </a:rPr>
              <a:t>Kendalikan</a:t>
            </a:r>
            <a:r>
              <a:rPr sz="3100" spc="200" dirty="0">
                <a:latin typeface="Arial MT"/>
                <a:cs typeface="Arial MT"/>
              </a:rPr>
              <a:t> </a:t>
            </a:r>
            <a:r>
              <a:rPr sz="3100" dirty="0">
                <a:latin typeface="Arial MT"/>
                <a:cs typeface="Arial MT"/>
              </a:rPr>
              <a:t>kecepatan</a:t>
            </a:r>
            <a:r>
              <a:rPr sz="3100" spc="85" dirty="0">
                <a:latin typeface="Arial MT"/>
                <a:cs typeface="Arial MT"/>
              </a:rPr>
              <a:t> </a:t>
            </a:r>
            <a:r>
              <a:rPr sz="3100" spc="-10" dirty="0">
                <a:latin typeface="Arial MT"/>
                <a:cs typeface="Arial MT"/>
              </a:rPr>
              <a:t>kendaraan</a:t>
            </a:r>
            <a:endParaRPr sz="3100">
              <a:latin typeface="Arial MT"/>
              <a:cs typeface="Arial MT"/>
            </a:endParaRPr>
          </a:p>
          <a:p>
            <a:pPr marL="240030">
              <a:lnSpc>
                <a:spcPct val="100000"/>
              </a:lnSpc>
              <a:spcBef>
                <a:spcPts val="20"/>
              </a:spcBef>
            </a:pPr>
            <a:r>
              <a:rPr sz="3100" spc="-10" dirty="0">
                <a:latin typeface="Arial MT"/>
                <a:cs typeface="Arial MT"/>
              </a:rPr>
              <a:t>konstruksi</a:t>
            </a:r>
            <a:endParaRPr sz="3100">
              <a:latin typeface="Arial MT"/>
              <a:cs typeface="Arial MT"/>
            </a:endParaRPr>
          </a:p>
          <a:p>
            <a:pPr marL="240030" indent="-227330">
              <a:lnSpc>
                <a:spcPct val="100000"/>
              </a:lnSpc>
              <a:spcBef>
                <a:spcPts val="695"/>
              </a:spcBef>
              <a:buChar char="•"/>
              <a:tabLst>
                <a:tab pos="239395" algn="l"/>
              </a:tabLst>
            </a:pPr>
            <a:r>
              <a:rPr sz="3100" dirty="0">
                <a:latin typeface="Arial MT"/>
                <a:cs typeface="Arial MT"/>
              </a:rPr>
              <a:t>Tetapkan</a:t>
            </a:r>
            <a:r>
              <a:rPr sz="3100" spc="80" dirty="0">
                <a:latin typeface="Arial MT"/>
                <a:cs typeface="Arial MT"/>
              </a:rPr>
              <a:t> </a:t>
            </a:r>
            <a:r>
              <a:rPr sz="3100" dirty="0">
                <a:latin typeface="Arial MT"/>
                <a:cs typeface="Arial MT"/>
              </a:rPr>
              <a:t>mekanisme</a:t>
            </a:r>
            <a:r>
              <a:rPr sz="3100" spc="150" dirty="0">
                <a:latin typeface="Arial MT"/>
                <a:cs typeface="Arial MT"/>
              </a:rPr>
              <a:t> </a:t>
            </a:r>
            <a:r>
              <a:rPr sz="3100" dirty="0">
                <a:latin typeface="Arial MT"/>
                <a:cs typeface="Arial MT"/>
              </a:rPr>
              <a:t>keluhan</a:t>
            </a:r>
            <a:r>
              <a:rPr sz="3100" spc="100" dirty="0">
                <a:latin typeface="Arial MT"/>
                <a:cs typeface="Arial MT"/>
              </a:rPr>
              <a:t> </a:t>
            </a:r>
            <a:r>
              <a:rPr sz="3100" spc="-10" dirty="0">
                <a:latin typeface="Arial MT"/>
                <a:cs typeface="Arial MT"/>
              </a:rPr>
              <a:t>(GRM)</a:t>
            </a:r>
            <a:endParaRPr sz="3100">
              <a:latin typeface="Arial MT"/>
              <a:cs typeface="Arial MT"/>
            </a:endParaRPr>
          </a:p>
          <a:p>
            <a:pPr marL="240030" indent="-227330">
              <a:lnSpc>
                <a:spcPct val="100000"/>
              </a:lnSpc>
              <a:spcBef>
                <a:spcPts val="695"/>
              </a:spcBef>
              <a:buChar char="•"/>
              <a:tabLst>
                <a:tab pos="239395" algn="l"/>
              </a:tabLst>
            </a:pPr>
            <a:r>
              <a:rPr sz="3100" dirty="0">
                <a:latin typeface="Arial MT"/>
                <a:cs typeface="Arial MT"/>
              </a:rPr>
              <a:t>Laporkan</a:t>
            </a:r>
            <a:r>
              <a:rPr sz="3100" spc="170" dirty="0">
                <a:latin typeface="Arial MT"/>
                <a:cs typeface="Arial MT"/>
              </a:rPr>
              <a:t> </a:t>
            </a:r>
            <a:r>
              <a:rPr sz="3100" dirty="0">
                <a:latin typeface="Arial MT"/>
                <a:cs typeface="Arial MT"/>
              </a:rPr>
              <a:t>kecelakaan</a:t>
            </a:r>
            <a:r>
              <a:rPr sz="3100" spc="150" dirty="0">
                <a:latin typeface="Arial MT"/>
                <a:cs typeface="Arial MT"/>
              </a:rPr>
              <a:t> </a:t>
            </a:r>
            <a:r>
              <a:rPr sz="3100" spc="-20" dirty="0">
                <a:latin typeface="Arial MT"/>
                <a:cs typeface="Arial MT"/>
              </a:rPr>
              <a:t>kerja</a:t>
            </a:r>
            <a:endParaRPr sz="31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244060" y="9822814"/>
            <a:ext cx="394970" cy="763905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5" dirty="0">
                <a:solidFill>
                  <a:srgbClr val="7E7E7E"/>
                </a:solidFill>
                <a:latin typeface="Segoe UI"/>
                <a:cs typeface="Segoe UI"/>
              </a:rPr>
              <a:t>27</a:t>
            </a:r>
            <a:endParaRPr sz="2400">
              <a:latin typeface="Segoe UI"/>
              <a:cs typeface="Segoe UI"/>
            </a:endParaRPr>
          </a:p>
        </p:txBody>
      </p:sp>
      <p:pic>
        <p:nvPicPr>
          <p:cNvPr id="3" name="object 3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16935450" y="8820150"/>
            <a:ext cx="933450" cy="93345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77288" y="4161788"/>
            <a:ext cx="8348980" cy="87884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5500" dirty="0">
                <a:solidFill>
                  <a:srgbClr val="0000FF"/>
                </a:solidFill>
                <a:latin typeface="Segoe UI"/>
                <a:cs typeface="Segoe UI"/>
              </a:rPr>
              <a:t>Penerapan</a:t>
            </a:r>
            <a:r>
              <a:rPr sz="5500" spc="125" dirty="0">
                <a:solidFill>
                  <a:srgbClr val="0000FF"/>
                </a:solidFill>
                <a:latin typeface="Segoe UI"/>
                <a:cs typeface="Segoe UI"/>
              </a:rPr>
              <a:t> </a:t>
            </a:r>
            <a:r>
              <a:rPr sz="5500" dirty="0">
                <a:solidFill>
                  <a:srgbClr val="0000FF"/>
                </a:solidFill>
                <a:latin typeface="Segoe UI"/>
                <a:cs typeface="Segoe UI"/>
              </a:rPr>
              <a:t>dalam</a:t>
            </a:r>
            <a:r>
              <a:rPr sz="5500" spc="165" dirty="0">
                <a:solidFill>
                  <a:srgbClr val="0000FF"/>
                </a:solidFill>
                <a:latin typeface="Segoe UI"/>
                <a:cs typeface="Segoe UI"/>
              </a:rPr>
              <a:t> </a:t>
            </a:r>
            <a:r>
              <a:rPr sz="5500" spc="-10" dirty="0">
                <a:solidFill>
                  <a:srgbClr val="0000FF"/>
                </a:solidFill>
                <a:latin typeface="Segoe UI"/>
                <a:cs typeface="Segoe UI"/>
              </a:rPr>
              <a:t>Proyek</a:t>
            </a:r>
            <a:endParaRPr sz="55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16935450" y="8820150"/>
            <a:ext cx="933450" cy="93345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27726" y="122324"/>
            <a:ext cx="1323340" cy="1244600"/>
            <a:chOff x="163863" y="61162"/>
            <a:chExt cx="661670" cy="622300"/>
          </a:xfrm>
        </p:grpSpPr>
        <p:sp>
          <p:nvSpPr>
            <p:cNvPr id="4" name="object 4"/>
            <p:cNvSpPr/>
            <p:nvPr/>
          </p:nvSpPr>
          <p:spPr>
            <a:xfrm>
              <a:off x="474732" y="423599"/>
              <a:ext cx="300990" cy="259715"/>
            </a:xfrm>
            <a:custGeom>
              <a:avLst/>
              <a:gdLst/>
              <a:ahLst/>
              <a:cxnLst/>
              <a:rect l="l" t="t" r="r" b="b"/>
              <a:pathLst>
                <a:path w="300990" h="259715">
                  <a:moveTo>
                    <a:pt x="160735" y="0"/>
                  </a:moveTo>
                  <a:lnTo>
                    <a:pt x="50881" y="2832"/>
                  </a:lnTo>
                  <a:lnTo>
                    <a:pt x="0" y="6582"/>
                  </a:lnTo>
                  <a:lnTo>
                    <a:pt x="148881" y="65376"/>
                  </a:lnTo>
                  <a:lnTo>
                    <a:pt x="186551" y="150111"/>
                  </a:lnTo>
                  <a:lnTo>
                    <a:pt x="168475" y="226266"/>
                  </a:lnTo>
                  <a:lnTo>
                    <a:pt x="150124" y="259322"/>
                  </a:lnTo>
                  <a:lnTo>
                    <a:pt x="169724" y="236354"/>
                  </a:lnTo>
                  <a:lnTo>
                    <a:pt x="214933" y="180431"/>
                  </a:lnTo>
                  <a:lnTo>
                    <a:pt x="265363" y="111028"/>
                  </a:lnTo>
                  <a:lnTo>
                    <a:pt x="300625" y="47615"/>
                  </a:lnTo>
                  <a:lnTo>
                    <a:pt x="265378" y="10717"/>
                  </a:lnTo>
                  <a:lnTo>
                    <a:pt x="160735" y="0"/>
                  </a:lnTo>
                  <a:close/>
                </a:path>
              </a:pathLst>
            </a:custGeom>
            <a:solidFill>
              <a:srgbClr val="FCB515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sp>
          <p:nvSpPr>
            <p:cNvPr id="5" name="object 5"/>
            <p:cNvSpPr/>
            <p:nvPr/>
          </p:nvSpPr>
          <p:spPr>
            <a:xfrm>
              <a:off x="163863" y="386649"/>
              <a:ext cx="303530" cy="259715"/>
            </a:xfrm>
            <a:custGeom>
              <a:avLst/>
              <a:gdLst/>
              <a:ahLst/>
              <a:cxnLst/>
              <a:rect l="l" t="t" r="r" b="b"/>
              <a:pathLst>
                <a:path w="303530" h="259715">
                  <a:moveTo>
                    <a:pt x="159552" y="0"/>
                  </a:moveTo>
                  <a:lnTo>
                    <a:pt x="50358" y="12453"/>
                  </a:lnTo>
                  <a:lnTo>
                    <a:pt x="0" y="20652"/>
                  </a:lnTo>
                  <a:lnTo>
                    <a:pt x="153557" y="66050"/>
                  </a:lnTo>
                  <a:lnTo>
                    <a:pt x="198640" y="147160"/>
                  </a:lnTo>
                  <a:lnTo>
                    <a:pt x="187425" y="224661"/>
                  </a:lnTo>
                  <a:lnTo>
                    <a:pt x="172092" y="259232"/>
                  </a:lnTo>
                  <a:lnTo>
                    <a:pt x="189588" y="234641"/>
                  </a:lnTo>
                  <a:lnTo>
                    <a:pt x="229671" y="174985"/>
                  </a:lnTo>
                  <a:lnTo>
                    <a:pt x="273736" y="101440"/>
                  </a:lnTo>
                  <a:lnTo>
                    <a:pt x="303176" y="35180"/>
                  </a:lnTo>
                  <a:lnTo>
                    <a:pt x="264765" y="1504"/>
                  </a:lnTo>
                  <a:lnTo>
                    <a:pt x="159552" y="0"/>
                  </a:lnTo>
                  <a:close/>
                </a:path>
              </a:pathLst>
            </a:custGeom>
            <a:solidFill>
              <a:srgbClr val="8DC53E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sp>
          <p:nvSpPr>
            <p:cNvPr id="6" name="object 6"/>
            <p:cNvSpPr/>
            <p:nvPr/>
          </p:nvSpPr>
          <p:spPr>
            <a:xfrm>
              <a:off x="480223" y="115278"/>
              <a:ext cx="345440" cy="286385"/>
            </a:xfrm>
            <a:custGeom>
              <a:avLst/>
              <a:gdLst/>
              <a:ahLst/>
              <a:cxnLst/>
              <a:rect l="l" t="t" r="r" b="b"/>
              <a:pathLst>
                <a:path w="345440" h="286385">
                  <a:moveTo>
                    <a:pt x="304145" y="0"/>
                  </a:moveTo>
                  <a:lnTo>
                    <a:pt x="184123" y="1117"/>
                  </a:lnTo>
                  <a:lnTo>
                    <a:pt x="58268" y="17694"/>
                  </a:lnTo>
                  <a:lnTo>
                    <a:pt x="0" y="28040"/>
                  </a:lnTo>
                  <a:lnTo>
                    <a:pt x="171371" y="73984"/>
                  </a:lnTo>
                  <a:lnTo>
                    <a:pt x="215671" y="161978"/>
                  </a:lnTo>
                  <a:lnTo>
                    <a:pt x="195988" y="247456"/>
                  </a:lnTo>
                  <a:lnTo>
                    <a:pt x="175408" y="285852"/>
                  </a:lnTo>
                  <a:lnTo>
                    <a:pt x="197517" y="258356"/>
                  </a:lnTo>
                  <a:lnTo>
                    <a:pt x="248490" y="191711"/>
                  </a:lnTo>
                  <a:lnTo>
                    <a:pt x="305298" y="109682"/>
                  </a:lnTo>
                  <a:lnTo>
                    <a:pt x="344910" y="36033"/>
                  </a:lnTo>
                  <a:lnTo>
                    <a:pt x="304145" y="0"/>
                  </a:lnTo>
                  <a:close/>
                </a:path>
              </a:pathLst>
            </a:custGeom>
            <a:solidFill>
              <a:srgbClr val="00A0CA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sp>
          <p:nvSpPr>
            <p:cNvPr id="7" name="object 7"/>
            <p:cNvSpPr/>
            <p:nvPr/>
          </p:nvSpPr>
          <p:spPr>
            <a:xfrm>
              <a:off x="177777" y="61162"/>
              <a:ext cx="304165" cy="264160"/>
            </a:xfrm>
            <a:custGeom>
              <a:avLst/>
              <a:gdLst/>
              <a:ahLst/>
              <a:cxnLst/>
              <a:rect l="l" t="t" r="r" b="b"/>
              <a:pathLst>
                <a:path w="304165" h="264160">
                  <a:moveTo>
                    <a:pt x="262758" y="0"/>
                  </a:moveTo>
                  <a:lnTo>
                    <a:pt x="157676" y="5923"/>
                  </a:lnTo>
                  <a:lnTo>
                    <a:pt x="49642" y="26079"/>
                  </a:lnTo>
                  <a:lnTo>
                    <a:pt x="0" y="37829"/>
                  </a:lnTo>
                  <a:lnTo>
                    <a:pt x="156343" y="72367"/>
                  </a:lnTo>
                  <a:lnTo>
                    <a:pt x="207199" y="150098"/>
                  </a:lnTo>
                  <a:lnTo>
                    <a:pt x="201690" y="228165"/>
                  </a:lnTo>
                  <a:lnTo>
                    <a:pt x="188938" y="263711"/>
                  </a:lnTo>
                  <a:lnTo>
                    <a:pt x="204631" y="237963"/>
                  </a:lnTo>
                  <a:lnTo>
                    <a:pt x="240337" y="175653"/>
                  </a:lnTo>
                  <a:lnTo>
                    <a:pt x="278996" y="99181"/>
                  </a:lnTo>
                  <a:lnTo>
                    <a:pt x="303545" y="30950"/>
                  </a:lnTo>
                  <a:lnTo>
                    <a:pt x="262758" y="0"/>
                  </a:lnTo>
                  <a:close/>
                </a:path>
              </a:pathLst>
            </a:custGeom>
            <a:solidFill>
              <a:srgbClr val="E9522B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002030" y="55372"/>
            <a:ext cx="16283938" cy="1104900"/>
          </a:xfrm>
          <a:prstGeom prst="rect">
            <a:avLst/>
          </a:prstGeom>
        </p:spPr>
        <p:txBody>
          <a:bodyPr vert="horz" wrap="square" lIns="0" tIns="259460" rIns="0" bIns="0" rtlCol="0">
            <a:spAutoFit/>
          </a:bodyPr>
          <a:lstStyle/>
          <a:p>
            <a:pPr marL="690245">
              <a:lnSpc>
                <a:spcPct val="100000"/>
              </a:lnSpc>
              <a:spcBef>
                <a:spcPts val="130"/>
              </a:spcBef>
            </a:pPr>
            <a:r>
              <a:rPr sz="5500" dirty="0"/>
              <a:t>Inspeksi</a:t>
            </a:r>
            <a:r>
              <a:rPr sz="5500" spc="215" dirty="0"/>
              <a:t> </a:t>
            </a:r>
            <a:r>
              <a:rPr sz="5500" spc="-10" dirty="0"/>
              <a:t>OHS/CHS</a:t>
            </a:r>
            <a:endParaRPr sz="5500"/>
          </a:p>
        </p:txBody>
      </p:sp>
      <p:sp>
        <p:nvSpPr>
          <p:cNvPr id="9" name="object 9"/>
          <p:cNvSpPr txBox="1"/>
          <p:nvPr/>
        </p:nvSpPr>
        <p:spPr>
          <a:xfrm>
            <a:off x="2538222" y="1582546"/>
            <a:ext cx="5283200" cy="11385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>
              <a:lnSpc>
                <a:spcPct val="101000"/>
              </a:lnSpc>
              <a:spcBef>
                <a:spcPts val="80"/>
              </a:spcBef>
            </a:pPr>
            <a:r>
              <a:rPr sz="3600" b="1" spc="-50" dirty="0">
                <a:latin typeface="Tahoma" panose="020B0604030504040204"/>
                <a:cs typeface="Tahoma" panose="020B0604030504040204"/>
              </a:rPr>
              <a:t>Merencanakan</a:t>
            </a:r>
            <a:r>
              <a:rPr sz="3600" b="1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3600" b="1" spc="-40" dirty="0">
                <a:latin typeface="Tahoma" panose="020B0604030504040204"/>
                <a:cs typeface="Tahoma" panose="020B0604030504040204"/>
              </a:rPr>
              <a:t>Inspeksi </a:t>
            </a:r>
            <a:r>
              <a:rPr sz="3600" b="1" spc="-25" dirty="0">
                <a:latin typeface="Tahoma" panose="020B0604030504040204"/>
                <a:cs typeface="Tahoma" panose="020B0604030504040204"/>
              </a:rPr>
              <a:t>H&amp;S</a:t>
            </a:r>
            <a:endParaRPr sz="36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15314" y="3131946"/>
            <a:ext cx="3395978" cy="57912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90" dirty="0">
                <a:latin typeface="Tahoma" panose="020B0604030504040204"/>
                <a:cs typeface="Tahoma" panose="020B0604030504040204"/>
              </a:rPr>
              <a:t>Masalah</a:t>
            </a:r>
            <a:r>
              <a:rPr sz="36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3600" spc="80" dirty="0">
                <a:latin typeface="Tahoma" panose="020B0604030504040204"/>
                <a:cs typeface="Tahoma" panose="020B0604030504040204"/>
              </a:rPr>
              <a:t>utama</a:t>
            </a:r>
            <a:endParaRPr sz="36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5108428" y="3978782"/>
            <a:ext cx="2560320" cy="57912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65" dirty="0">
                <a:latin typeface="Tahoma" panose="020B0604030504040204"/>
                <a:cs typeface="Tahoma" panose="020B0604030504040204"/>
              </a:rPr>
              <a:t>Komunikasi</a:t>
            </a:r>
            <a:endParaRPr sz="36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785606" y="3215512"/>
            <a:ext cx="6129020" cy="57912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60" dirty="0">
                <a:latin typeface="Tahoma" panose="020B0604030504040204"/>
                <a:cs typeface="Tahoma" panose="020B0604030504040204"/>
              </a:rPr>
              <a:t>Kesehatan</a:t>
            </a:r>
            <a:r>
              <a:rPr sz="36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3600" spc="85" dirty="0">
                <a:latin typeface="Tahoma" panose="020B0604030504040204"/>
                <a:cs typeface="Tahoma" panose="020B0604030504040204"/>
              </a:rPr>
              <a:t>dan</a:t>
            </a:r>
            <a:r>
              <a:rPr sz="3600" spc="30" dirty="0">
                <a:latin typeface="Tahoma" panose="020B0604030504040204"/>
                <a:cs typeface="Tahoma" panose="020B0604030504040204"/>
              </a:rPr>
              <a:t> </a:t>
            </a:r>
            <a:r>
              <a:rPr sz="3600" spc="50" dirty="0">
                <a:latin typeface="Tahoma" panose="020B0604030504040204"/>
                <a:cs typeface="Tahoma" panose="020B0604030504040204"/>
              </a:rPr>
              <a:t>keselamatan</a:t>
            </a:r>
            <a:endParaRPr sz="36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209780" y="1993136"/>
            <a:ext cx="3663950" cy="580390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spc="85" dirty="0">
                <a:latin typeface="Tahoma" panose="020B0604030504040204"/>
                <a:cs typeface="Tahoma" panose="020B0604030504040204"/>
              </a:rPr>
              <a:t>Cuaca</a:t>
            </a:r>
            <a:r>
              <a:rPr sz="3600" dirty="0">
                <a:latin typeface="Tahoma" panose="020B0604030504040204"/>
                <a:cs typeface="Tahoma" panose="020B0604030504040204"/>
              </a:rPr>
              <a:t> </a:t>
            </a:r>
            <a:r>
              <a:rPr sz="3600" spc="65" dirty="0">
                <a:latin typeface="Tahoma" panose="020B0604030504040204"/>
                <a:cs typeface="Tahoma" panose="020B0604030504040204"/>
              </a:rPr>
              <a:t>dan</a:t>
            </a:r>
            <a:r>
              <a:rPr sz="3600" spc="25" dirty="0">
                <a:latin typeface="Tahoma" panose="020B0604030504040204"/>
                <a:cs typeface="Tahoma" panose="020B0604030504040204"/>
              </a:rPr>
              <a:t> </a:t>
            </a:r>
            <a:r>
              <a:rPr sz="3600" spc="65" dirty="0">
                <a:latin typeface="Tahoma" panose="020B0604030504040204"/>
                <a:cs typeface="Tahoma" panose="020B0604030504040204"/>
              </a:rPr>
              <a:t>risiko</a:t>
            </a:r>
            <a:endParaRPr sz="36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4173200" y="6109334"/>
            <a:ext cx="2962910" cy="57912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65" dirty="0">
                <a:latin typeface="Tahoma" panose="020B0604030504040204"/>
                <a:cs typeface="Tahoma" panose="020B0604030504040204"/>
              </a:rPr>
              <a:t>Tiba</a:t>
            </a:r>
            <a:r>
              <a:rPr sz="3600" dirty="0">
                <a:latin typeface="Tahoma" panose="020B0604030504040204"/>
                <a:cs typeface="Tahoma" panose="020B0604030504040204"/>
              </a:rPr>
              <a:t> </a:t>
            </a:r>
            <a:r>
              <a:rPr sz="3600" spc="100" dirty="0">
                <a:latin typeface="Tahoma" panose="020B0604030504040204"/>
                <a:cs typeface="Tahoma" panose="020B0604030504040204"/>
              </a:rPr>
              <a:t>di</a:t>
            </a:r>
            <a:r>
              <a:rPr sz="36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3600" spc="75" dirty="0">
                <a:latin typeface="Tahoma" panose="020B0604030504040204"/>
                <a:cs typeface="Tahoma" panose="020B0604030504040204"/>
              </a:rPr>
              <a:t>lokasi</a:t>
            </a:r>
            <a:endParaRPr sz="36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44244" y="8035924"/>
            <a:ext cx="3397250" cy="580390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spc="65" dirty="0">
                <a:latin typeface="Tahoma" panose="020B0604030504040204"/>
                <a:cs typeface="Tahoma" panose="020B0604030504040204"/>
              </a:rPr>
              <a:t>Catat</a:t>
            </a:r>
            <a:r>
              <a:rPr sz="36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3600" spc="70" dirty="0">
                <a:latin typeface="Tahoma" panose="020B0604030504040204"/>
                <a:cs typeface="Tahoma" panose="020B0604030504040204"/>
              </a:rPr>
              <a:t>informasi</a:t>
            </a:r>
            <a:endParaRPr sz="36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952490" y="6318250"/>
            <a:ext cx="3331210" cy="580390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spc="95" dirty="0">
                <a:latin typeface="Tahoma" panose="020B0604030504040204"/>
                <a:cs typeface="Tahoma" panose="020B0604030504040204"/>
              </a:rPr>
              <a:t>Ambil</a:t>
            </a:r>
            <a:r>
              <a:rPr sz="36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3600" spc="60" dirty="0">
                <a:latin typeface="Tahoma" panose="020B0604030504040204"/>
                <a:cs typeface="Tahoma" panose="020B0604030504040204"/>
              </a:rPr>
              <a:t>tindakan</a:t>
            </a:r>
            <a:endParaRPr sz="36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050278" y="9163050"/>
            <a:ext cx="2284730" cy="57912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40" dirty="0">
                <a:latin typeface="Tahoma" panose="020B0604030504040204"/>
                <a:cs typeface="Tahoma" panose="020B0604030504040204"/>
              </a:rPr>
              <a:t>Pelaporan</a:t>
            </a:r>
            <a:endParaRPr sz="36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453972" y="1853692"/>
            <a:ext cx="1079500" cy="1235710"/>
          </a:xfrm>
          <a:custGeom>
            <a:avLst/>
            <a:gdLst/>
            <a:ahLst/>
            <a:cxnLst/>
            <a:rect l="l" t="t" r="r" b="b"/>
            <a:pathLst>
              <a:path w="539750" h="617855">
                <a:moveTo>
                  <a:pt x="0" y="529081"/>
                </a:moveTo>
                <a:lnTo>
                  <a:pt x="68351" y="617346"/>
                </a:lnTo>
                <a:lnTo>
                  <a:pt x="131422" y="546862"/>
                </a:lnTo>
                <a:lnTo>
                  <a:pt x="85140" y="546862"/>
                </a:lnTo>
                <a:lnTo>
                  <a:pt x="56629" y="545083"/>
                </a:lnTo>
                <a:lnTo>
                  <a:pt x="57453" y="532144"/>
                </a:lnTo>
                <a:lnTo>
                  <a:pt x="57518" y="531128"/>
                </a:lnTo>
                <a:lnTo>
                  <a:pt x="0" y="529081"/>
                </a:lnTo>
                <a:close/>
              </a:path>
              <a:path w="539750" h="617855">
                <a:moveTo>
                  <a:pt x="57518" y="531128"/>
                </a:moveTo>
                <a:lnTo>
                  <a:pt x="56629" y="545083"/>
                </a:lnTo>
                <a:lnTo>
                  <a:pt x="85140" y="546862"/>
                </a:lnTo>
                <a:lnTo>
                  <a:pt x="86069" y="532144"/>
                </a:lnTo>
                <a:lnTo>
                  <a:pt x="57518" y="531128"/>
                </a:lnTo>
                <a:close/>
              </a:path>
              <a:path w="539750" h="617855">
                <a:moveTo>
                  <a:pt x="86069" y="532144"/>
                </a:moveTo>
                <a:lnTo>
                  <a:pt x="85253" y="545083"/>
                </a:lnTo>
                <a:lnTo>
                  <a:pt x="85140" y="546862"/>
                </a:lnTo>
                <a:lnTo>
                  <a:pt x="131422" y="546862"/>
                </a:lnTo>
                <a:lnTo>
                  <a:pt x="142786" y="534162"/>
                </a:lnTo>
                <a:lnTo>
                  <a:pt x="86069" y="532144"/>
                </a:lnTo>
                <a:close/>
              </a:path>
              <a:path w="539750" h="617855">
                <a:moveTo>
                  <a:pt x="297141" y="0"/>
                </a:moveTo>
                <a:lnTo>
                  <a:pt x="288569" y="634"/>
                </a:lnTo>
                <a:lnTo>
                  <a:pt x="286613" y="634"/>
                </a:lnTo>
                <a:lnTo>
                  <a:pt x="282968" y="1269"/>
                </a:lnTo>
                <a:lnTo>
                  <a:pt x="272199" y="3809"/>
                </a:lnTo>
                <a:lnTo>
                  <a:pt x="271170" y="4190"/>
                </a:lnTo>
                <a:lnTo>
                  <a:pt x="270852" y="4190"/>
                </a:lnTo>
                <a:lnTo>
                  <a:pt x="235534" y="23621"/>
                </a:lnTo>
                <a:lnTo>
                  <a:pt x="202209" y="56768"/>
                </a:lnTo>
                <a:lnTo>
                  <a:pt x="171576" y="101345"/>
                </a:lnTo>
                <a:lnTo>
                  <a:pt x="152577" y="136905"/>
                </a:lnTo>
                <a:lnTo>
                  <a:pt x="134848" y="176275"/>
                </a:lnTo>
                <a:lnTo>
                  <a:pt x="118465" y="219455"/>
                </a:lnTo>
                <a:lnTo>
                  <a:pt x="103657" y="265811"/>
                </a:lnTo>
                <a:lnTo>
                  <a:pt x="90423" y="315087"/>
                </a:lnTo>
                <a:lnTo>
                  <a:pt x="73964" y="393064"/>
                </a:lnTo>
                <a:lnTo>
                  <a:pt x="65570" y="447548"/>
                </a:lnTo>
                <a:lnTo>
                  <a:pt x="59283" y="503427"/>
                </a:lnTo>
                <a:lnTo>
                  <a:pt x="57518" y="531128"/>
                </a:lnTo>
                <a:lnTo>
                  <a:pt x="86069" y="532144"/>
                </a:lnTo>
                <a:lnTo>
                  <a:pt x="87706" y="506221"/>
                </a:lnTo>
                <a:lnTo>
                  <a:pt x="90436" y="478916"/>
                </a:lnTo>
                <a:lnTo>
                  <a:pt x="101980" y="398652"/>
                </a:lnTo>
                <a:lnTo>
                  <a:pt x="112267" y="347090"/>
                </a:lnTo>
                <a:lnTo>
                  <a:pt x="124294" y="297941"/>
                </a:lnTo>
                <a:lnTo>
                  <a:pt x="138023" y="251332"/>
                </a:lnTo>
                <a:lnTo>
                  <a:pt x="153085" y="208025"/>
                </a:lnTo>
                <a:lnTo>
                  <a:pt x="169379" y="168275"/>
                </a:lnTo>
                <a:lnTo>
                  <a:pt x="186829" y="132587"/>
                </a:lnTo>
                <a:lnTo>
                  <a:pt x="214376" y="87883"/>
                </a:lnTo>
                <a:lnTo>
                  <a:pt x="242696" y="54990"/>
                </a:lnTo>
                <a:lnTo>
                  <a:pt x="279278" y="31623"/>
                </a:lnTo>
                <a:lnTo>
                  <a:pt x="278841" y="31623"/>
                </a:lnTo>
                <a:lnTo>
                  <a:pt x="280847" y="30987"/>
                </a:lnTo>
                <a:lnTo>
                  <a:pt x="281530" y="30987"/>
                </a:lnTo>
                <a:lnTo>
                  <a:pt x="287984" y="29463"/>
                </a:lnTo>
                <a:lnTo>
                  <a:pt x="287426" y="29463"/>
                </a:lnTo>
                <a:lnTo>
                  <a:pt x="288874" y="29209"/>
                </a:lnTo>
                <a:lnTo>
                  <a:pt x="290093" y="29209"/>
                </a:lnTo>
                <a:lnTo>
                  <a:pt x="296760" y="28575"/>
                </a:lnTo>
                <a:lnTo>
                  <a:pt x="535337" y="28575"/>
                </a:lnTo>
                <a:lnTo>
                  <a:pt x="534187" y="27304"/>
                </a:lnTo>
                <a:lnTo>
                  <a:pt x="533565" y="26669"/>
                </a:lnTo>
                <a:lnTo>
                  <a:pt x="532892" y="26162"/>
                </a:lnTo>
                <a:lnTo>
                  <a:pt x="531279" y="25018"/>
                </a:lnTo>
                <a:lnTo>
                  <a:pt x="530631" y="24511"/>
                </a:lnTo>
                <a:lnTo>
                  <a:pt x="485774" y="12191"/>
                </a:lnTo>
                <a:lnTo>
                  <a:pt x="438911" y="6350"/>
                </a:lnTo>
                <a:lnTo>
                  <a:pt x="361149" y="1269"/>
                </a:lnTo>
                <a:lnTo>
                  <a:pt x="340080" y="634"/>
                </a:lnTo>
                <a:lnTo>
                  <a:pt x="297141" y="0"/>
                </a:lnTo>
                <a:close/>
              </a:path>
              <a:path w="539750" h="617855">
                <a:moveTo>
                  <a:pt x="514731" y="48172"/>
                </a:moveTo>
                <a:lnTo>
                  <a:pt x="514774" y="48387"/>
                </a:lnTo>
                <a:lnTo>
                  <a:pt x="515988" y="49021"/>
                </a:lnTo>
                <a:lnTo>
                  <a:pt x="515686" y="49021"/>
                </a:lnTo>
                <a:lnTo>
                  <a:pt x="514973" y="48387"/>
                </a:lnTo>
                <a:lnTo>
                  <a:pt x="514618" y="48172"/>
                </a:lnTo>
                <a:close/>
              </a:path>
              <a:path w="539750" h="617855">
                <a:moveTo>
                  <a:pt x="514728" y="48172"/>
                </a:moveTo>
                <a:lnTo>
                  <a:pt x="514893" y="48387"/>
                </a:lnTo>
                <a:lnTo>
                  <a:pt x="515706" y="49021"/>
                </a:lnTo>
                <a:lnTo>
                  <a:pt x="515988" y="49021"/>
                </a:lnTo>
                <a:lnTo>
                  <a:pt x="514728" y="48172"/>
                </a:lnTo>
                <a:close/>
              </a:path>
              <a:path w="539750" h="617855">
                <a:moveTo>
                  <a:pt x="535337" y="28575"/>
                </a:moveTo>
                <a:lnTo>
                  <a:pt x="296760" y="28575"/>
                </a:lnTo>
                <a:lnTo>
                  <a:pt x="339166" y="29209"/>
                </a:lnTo>
                <a:lnTo>
                  <a:pt x="359816" y="29844"/>
                </a:lnTo>
                <a:lnTo>
                  <a:pt x="399503" y="31876"/>
                </a:lnTo>
                <a:lnTo>
                  <a:pt x="452348" y="36449"/>
                </a:lnTo>
                <a:lnTo>
                  <a:pt x="492594" y="42290"/>
                </a:lnTo>
                <a:lnTo>
                  <a:pt x="513153" y="47625"/>
                </a:lnTo>
                <a:lnTo>
                  <a:pt x="513318" y="47625"/>
                </a:lnTo>
                <a:lnTo>
                  <a:pt x="514774" y="48387"/>
                </a:lnTo>
                <a:lnTo>
                  <a:pt x="514618" y="48172"/>
                </a:lnTo>
                <a:lnTo>
                  <a:pt x="514036" y="47625"/>
                </a:lnTo>
                <a:lnTo>
                  <a:pt x="513689" y="47243"/>
                </a:lnTo>
                <a:lnTo>
                  <a:pt x="514132" y="47243"/>
                </a:lnTo>
                <a:lnTo>
                  <a:pt x="512004" y="43179"/>
                </a:lnTo>
                <a:lnTo>
                  <a:pt x="511632" y="43179"/>
                </a:lnTo>
                <a:lnTo>
                  <a:pt x="511427" y="42290"/>
                </a:lnTo>
                <a:lnTo>
                  <a:pt x="511340" y="41909"/>
                </a:lnTo>
                <a:lnTo>
                  <a:pt x="517090" y="41909"/>
                </a:lnTo>
                <a:lnTo>
                  <a:pt x="539470" y="36702"/>
                </a:lnTo>
                <a:lnTo>
                  <a:pt x="539191" y="35432"/>
                </a:lnTo>
                <a:lnTo>
                  <a:pt x="538663" y="33274"/>
                </a:lnTo>
                <a:lnTo>
                  <a:pt x="538632" y="33146"/>
                </a:lnTo>
                <a:lnTo>
                  <a:pt x="537528" y="30987"/>
                </a:lnTo>
                <a:lnTo>
                  <a:pt x="537345" y="30733"/>
                </a:lnTo>
                <a:lnTo>
                  <a:pt x="535337" y="28575"/>
                </a:lnTo>
                <a:close/>
              </a:path>
              <a:path w="539750" h="617855">
                <a:moveTo>
                  <a:pt x="513689" y="47243"/>
                </a:moveTo>
                <a:lnTo>
                  <a:pt x="513918" y="47625"/>
                </a:lnTo>
                <a:lnTo>
                  <a:pt x="514728" y="48172"/>
                </a:lnTo>
                <a:lnTo>
                  <a:pt x="513689" y="47243"/>
                </a:lnTo>
                <a:close/>
              </a:path>
              <a:path w="539750" h="617855">
                <a:moveTo>
                  <a:pt x="514132" y="47243"/>
                </a:moveTo>
                <a:lnTo>
                  <a:pt x="513689" y="47243"/>
                </a:lnTo>
                <a:lnTo>
                  <a:pt x="514731" y="48172"/>
                </a:lnTo>
                <a:lnTo>
                  <a:pt x="514332" y="47625"/>
                </a:lnTo>
                <a:lnTo>
                  <a:pt x="514132" y="47243"/>
                </a:lnTo>
                <a:close/>
              </a:path>
              <a:path w="539750" h="617855">
                <a:moveTo>
                  <a:pt x="511539" y="42290"/>
                </a:moveTo>
                <a:lnTo>
                  <a:pt x="511632" y="43179"/>
                </a:lnTo>
                <a:lnTo>
                  <a:pt x="512004" y="43179"/>
                </a:lnTo>
                <a:lnTo>
                  <a:pt x="511539" y="42290"/>
                </a:lnTo>
                <a:close/>
              </a:path>
              <a:path w="539750" h="617855">
                <a:moveTo>
                  <a:pt x="517090" y="41909"/>
                </a:moveTo>
                <a:lnTo>
                  <a:pt x="511340" y="41909"/>
                </a:lnTo>
                <a:lnTo>
                  <a:pt x="512004" y="43179"/>
                </a:lnTo>
                <a:lnTo>
                  <a:pt x="511632" y="43179"/>
                </a:lnTo>
                <a:lnTo>
                  <a:pt x="517090" y="41909"/>
                </a:lnTo>
                <a:close/>
              </a:path>
              <a:path w="539750" h="617855">
                <a:moveTo>
                  <a:pt x="280847" y="30987"/>
                </a:moveTo>
                <a:lnTo>
                  <a:pt x="278841" y="31623"/>
                </a:lnTo>
                <a:lnTo>
                  <a:pt x="279891" y="31374"/>
                </a:lnTo>
                <a:lnTo>
                  <a:pt x="280847" y="30987"/>
                </a:lnTo>
                <a:close/>
              </a:path>
              <a:path w="539750" h="617855">
                <a:moveTo>
                  <a:pt x="279891" y="31374"/>
                </a:moveTo>
                <a:lnTo>
                  <a:pt x="278841" y="31623"/>
                </a:lnTo>
                <a:lnTo>
                  <a:pt x="279278" y="31623"/>
                </a:lnTo>
                <a:lnTo>
                  <a:pt x="279891" y="31374"/>
                </a:lnTo>
                <a:close/>
              </a:path>
              <a:path w="539750" h="617855">
                <a:moveTo>
                  <a:pt x="281530" y="30987"/>
                </a:moveTo>
                <a:lnTo>
                  <a:pt x="280847" y="30987"/>
                </a:lnTo>
                <a:lnTo>
                  <a:pt x="279891" y="31374"/>
                </a:lnTo>
                <a:lnTo>
                  <a:pt x="281530" y="30987"/>
                </a:lnTo>
                <a:close/>
              </a:path>
              <a:path w="539750" h="617855">
                <a:moveTo>
                  <a:pt x="289060" y="29209"/>
                </a:moveTo>
                <a:lnTo>
                  <a:pt x="288874" y="29209"/>
                </a:lnTo>
                <a:lnTo>
                  <a:pt x="287426" y="29463"/>
                </a:lnTo>
                <a:lnTo>
                  <a:pt x="287984" y="29463"/>
                </a:lnTo>
                <a:lnTo>
                  <a:pt x="289060" y="29209"/>
                </a:lnTo>
                <a:close/>
              </a:path>
              <a:path w="539750" h="617855">
                <a:moveTo>
                  <a:pt x="290093" y="29209"/>
                </a:moveTo>
                <a:lnTo>
                  <a:pt x="289060" y="29209"/>
                </a:lnTo>
                <a:lnTo>
                  <a:pt x="287984" y="29463"/>
                </a:lnTo>
                <a:lnTo>
                  <a:pt x="287426" y="29463"/>
                </a:lnTo>
                <a:lnTo>
                  <a:pt x="290093" y="29209"/>
                </a:lnTo>
                <a:close/>
              </a:path>
            </a:pathLst>
          </a:custGeom>
          <a:solidFill>
            <a:srgbClr val="2E92B8"/>
          </a:solidFill>
        </p:spPr>
        <p:txBody>
          <a:bodyPr wrap="square" lIns="0" tIns="0" rIns="0" bIns="0" rtlCol="0"/>
          <a:lstStyle/>
          <a:p>
            <a:endParaRPr sz="3600"/>
          </a:p>
        </p:txBody>
      </p:sp>
      <p:sp>
        <p:nvSpPr>
          <p:cNvPr id="19" name="object 19"/>
          <p:cNvSpPr/>
          <p:nvPr/>
        </p:nvSpPr>
        <p:spPr>
          <a:xfrm>
            <a:off x="1562150" y="3817620"/>
            <a:ext cx="1546860" cy="911860"/>
          </a:xfrm>
          <a:custGeom>
            <a:avLst/>
            <a:gdLst/>
            <a:ahLst/>
            <a:cxnLst/>
            <a:rect l="l" t="t" r="r" b="b"/>
            <a:pathLst>
              <a:path w="773430" h="455930">
                <a:moveTo>
                  <a:pt x="690473" y="313054"/>
                </a:moveTo>
                <a:lnTo>
                  <a:pt x="688306" y="368426"/>
                </a:lnTo>
                <a:lnTo>
                  <a:pt x="688250" y="369854"/>
                </a:lnTo>
                <a:lnTo>
                  <a:pt x="702792" y="370713"/>
                </a:lnTo>
                <a:lnTo>
                  <a:pt x="701148" y="397128"/>
                </a:lnTo>
                <a:lnTo>
                  <a:pt x="701067" y="398445"/>
                </a:lnTo>
                <a:lnTo>
                  <a:pt x="701014" y="399288"/>
                </a:lnTo>
                <a:lnTo>
                  <a:pt x="687097" y="399288"/>
                </a:lnTo>
                <a:lnTo>
                  <a:pt x="684885" y="455802"/>
                </a:lnTo>
                <a:lnTo>
                  <a:pt x="758407" y="399288"/>
                </a:lnTo>
                <a:lnTo>
                  <a:pt x="701014" y="399288"/>
                </a:lnTo>
                <a:lnTo>
                  <a:pt x="687130" y="398445"/>
                </a:lnTo>
                <a:lnTo>
                  <a:pt x="759504" y="398445"/>
                </a:lnTo>
                <a:lnTo>
                  <a:pt x="773277" y="387857"/>
                </a:lnTo>
                <a:lnTo>
                  <a:pt x="690473" y="313054"/>
                </a:lnTo>
                <a:close/>
              </a:path>
              <a:path w="773430" h="455930">
                <a:moveTo>
                  <a:pt x="688250" y="369854"/>
                </a:moveTo>
                <a:lnTo>
                  <a:pt x="687182" y="397128"/>
                </a:lnTo>
                <a:lnTo>
                  <a:pt x="687130" y="398445"/>
                </a:lnTo>
                <a:lnTo>
                  <a:pt x="701014" y="399288"/>
                </a:lnTo>
                <a:lnTo>
                  <a:pt x="702792" y="370713"/>
                </a:lnTo>
                <a:lnTo>
                  <a:pt x="688250" y="369854"/>
                </a:lnTo>
                <a:close/>
              </a:path>
              <a:path w="773430" h="455930">
                <a:moveTo>
                  <a:pt x="28524" y="0"/>
                </a:moveTo>
                <a:lnTo>
                  <a:pt x="0" y="1904"/>
                </a:lnTo>
                <a:lnTo>
                  <a:pt x="1030" y="18160"/>
                </a:lnTo>
                <a:lnTo>
                  <a:pt x="1142" y="19938"/>
                </a:lnTo>
                <a:lnTo>
                  <a:pt x="10274" y="59308"/>
                </a:lnTo>
                <a:lnTo>
                  <a:pt x="28003" y="97535"/>
                </a:lnTo>
                <a:lnTo>
                  <a:pt x="53276" y="134492"/>
                </a:lnTo>
                <a:lnTo>
                  <a:pt x="85674" y="169798"/>
                </a:lnTo>
                <a:lnTo>
                  <a:pt x="124294" y="203581"/>
                </a:lnTo>
                <a:lnTo>
                  <a:pt x="168681" y="235584"/>
                </a:lnTo>
                <a:lnTo>
                  <a:pt x="218198" y="265429"/>
                </a:lnTo>
                <a:lnTo>
                  <a:pt x="272427" y="293115"/>
                </a:lnTo>
                <a:lnTo>
                  <a:pt x="330746" y="318262"/>
                </a:lnTo>
                <a:lnTo>
                  <a:pt x="393097" y="340740"/>
                </a:lnTo>
                <a:lnTo>
                  <a:pt x="457682" y="360044"/>
                </a:lnTo>
                <a:lnTo>
                  <a:pt x="525119" y="376046"/>
                </a:lnTo>
                <a:lnTo>
                  <a:pt x="594588" y="388492"/>
                </a:lnTo>
                <a:lnTo>
                  <a:pt x="665454" y="397128"/>
                </a:lnTo>
                <a:lnTo>
                  <a:pt x="687130" y="398445"/>
                </a:lnTo>
                <a:lnTo>
                  <a:pt x="688216" y="370713"/>
                </a:lnTo>
                <a:lnTo>
                  <a:pt x="688250" y="369854"/>
                </a:lnTo>
                <a:lnTo>
                  <a:pt x="668375" y="368681"/>
                </a:lnTo>
                <a:lnTo>
                  <a:pt x="633704" y="364997"/>
                </a:lnTo>
                <a:lnTo>
                  <a:pt x="564997" y="354710"/>
                </a:lnTo>
                <a:lnTo>
                  <a:pt x="498068" y="340740"/>
                </a:lnTo>
                <a:lnTo>
                  <a:pt x="433374" y="323469"/>
                </a:lnTo>
                <a:lnTo>
                  <a:pt x="371424" y="303021"/>
                </a:lnTo>
                <a:lnTo>
                  <a:pt x="312839" y="279907"/>
                </a:lnTo>
                <a:lnTo>
                  <a:pt x="258152" y="254381"/>
                </a:lnTo>
                <a:lnTo>
                  <a:pt x="208026" y="226567"/>
                </a:lnTo>
                <a:lnTo>
                  <a:pt x="162979" y="196976"/>
                </a:lnTo>
                <a:lnTo>
                  <a:pt x="123570" y="165862"/>
                </a:lnTo>
                <a:lnTo>
                  <a:pt x="90335" y="133731"/>
                </a:lnTo>
                <a:lnTo>
                  <a:pt x="63868" y="100837"/>
                </a:lnTo>
                <a:lnTo>
                  <a:pt x="44538" y="67690"/>
                </a:lnTo>
                <a:lnTo>
                  <a:pt x="29667" y="18160"/>
                </a:lnTo>
                <a:lnTo>
                  <a:pt x="28644" y="1904"/>
                </a:lnTo>
                <a:lnTo>
                  <a:pt x="28524" y="0"/>
                </a:lnTo>
                <a:close/>
              </a:path>
            </a:pathLst>
          </a:custGeom>
          <a:solidFill>
            <a:srgbClr val="2E92B8"/>
          </a:solidFill>
        </p:spPr>
        <p:txBody>
          <a:bodyPr wrap="square" lIns="0" tIns="0" rIns="0" bIns="0" rtlCol="0"/>
          <a:lstStyle/>
          <a:p>
            <a:endParaRPr sz="3600"/>
          </a:p>
        </p:txBody>
      </p:sp>
      <p:sp>
        <p:nvSpPr>
          <p:cNvPr id="20" name="object 20"/>
          <p:cNvSpPr/>
          <p:nvPr/>
        </p:nvSpPr>
        <p:spPr>
          <a:xfrm>
            <a:off x="6161784" y="3404360"/>
            <a:ext cx="1460500" cy="877568"/>
          </a:xfrm>
          <a:custGeom>
            <a:avLst/>
            <a:gdLst/>
            <a:ahLst/>
            <a:cxnLst/>
            <a:rect l="l" t="t" r="r" b="b"/>
            <a:pathLst>
              <a:path w="730250" h="438785">
                <a:moveTo>
                  <a:pt x="643349" y="57565"/>
                </a:moveTo>
                <a:lnTo>
                  <a:pt x="592328" y="66294"/>
                </a:lnTo>
                <a:lnTo>
                  <a:pt x="529208" y="84582"/>
                </a:lnTo>
                <a:lnTo>
                  <a:pt x="472567" y="108204"/>
                </a:lnTo>
                <a:lnTo>
                  <a:pt x="435356" y="129159"/>
                </a:lnTo>
                <a:lnTo>
                  <a:pt x="403606" y="152400"/>
                </a:lnTo>
                <a:lnTo>
                  <a:pt x="371220" y="186817"/>
                </a:lnTo>
                <a:lnTo>
                  <a:pt x="353186" y="225298"/>
                </a:lnTo>
                <a:lnTo>
                  <a:pt x="350519" y="250571"/>
                </a:lnTo>
                <a:lnTo>
                  <a:pt x="349377" y="257302"/>
                </a:lnTo>
                <a:lnTo>
                  <a:pt x="330199" y="293243"/>
                </a:lnTo>
                <a:lnTo>
                  <a:pt x="299466" y="322199"/>
                </a:lnTo>
                <a:lnTo>
                  <a:pt x="257174" y="349250"/>
                </a:lnTo>
                <a:lnTo>
                  <a:pt x="219456" y="367157"/>
                </a:lnTo>
                <a:lnTo>
                  <a:pt x="162306" y="387096"/>
                </a:lnTo>
                <a:lnTo>
                  <a:pt x="99694" y="401574"/>
                </a:lnTo>
                <a:lnTo>
                  <a:pt x="34162" y="409194"/>
                </a:lnTo>
                <a:lnTo>
                  <a:pt x="0" y="410337"/>
                </a:lnTo>
                <a:lnTo>
                  <a:pt x="765" y="434848"/>
                </a:lnTo>
                <a:lnTo>
                  <a:pt x="888" y="438785"/>
                </a:lnTo>
                <a:lnTo>
                  <a:pt x="35051" y="437769"/>
                </a:lnTo>
                <a:lnTo>
                  <a:pt x="69723" y="434848"/>
                </a:lnTo>
                <a:lnTo>
                  <a:pt x="137159" y="423164"/>
                </a:lnTo>
                <a:lnTo>
                  <a:pt x="200279" y="404876"/>
                </a:lnTo>
                <a:lnTo>
                  <a:pt x="257174" y="381381"/>
                </a:lnTo>
                <a:lnTo>
                  <a:pt x="294512" y="360426"/>
                </a:lnTo>
                <a:lnTo>
                  <a:pt x="326262" y="337439"/>
                </a:lnTo>
                <a:lnTo>
                  <a:pt x="358394" y="303403"/>
                </a:lnTo>
                <a:lnTo>
                  <a:pt x="376681" y="265684"/>
                </a:lnTo>
                <a:lnTo>
                  <a:pt x="379983" y="237236"/>
                </a:lnTo>
                <a:lnTo>
                  <a:pt x="381254" y="230251"/>
                </a:lnTo>
                <a:lnTo>
                  <a:pt x="400684" y="195326"/>
                </a:lnTo>
                <a:lnTo>
                  <a:pt x="431419" y="166751"/>
                </a:lnTo>
                <a:lnTo>
                  <a:pt x="473582" y="139827"/>
                </a:lnTo>
                <a:lnTo>
                  <a:pt x="511404" y="121920"/>
                </a:lnTo>
                <a:lnTo>
                  <a:pt x="568832" y="101981"/>
                </a:lnTo>
                <a:lnTo>
                  <a:pt x="631317" y="87630"/>
                </a:lnTo>
                <a:lnTo>
                  <a:pt x="645529" y="86009"/>
                </a:lnTo>
                <a:lnTo>
                  <a:pt x="643349" y="57565"/>
                </a:lnTo>
                <a:close/>
              </a:path>
              <a:path w="730250" h="438785">
                <a:moveTo>
                  <a:pt x="717566" y="56007"/>
                </a:moveTo>
                <a:lnTo>
                  <a:pt x="657097" y="56007"/>
                </a:lnTo>
                <a:lnTo>
                  <a:pt x="660272" y="84328"/>
                </a:lnTo>
                <a:lnTo>
                  <a:pt x="645529" y="86009"/>
                </a:lnTo>
                <a:lnTo>
                  <a:pt x="649858" y="142494"/>
                </a:lnTo>
                <a:lnTo>
                  <a:pt x="729869" y="64770"/>
                </a:lnTo>
                <a:lnTo>
                  <a:pt x="717566" y="56007"/>
                </a:lnTo>
                <a:close/>
              </a:path>
              <a:path w="730250" h="438785">
                <a:moveTo>
                  <a:pt x="657097" y="56007"/>
                </a:moveTo>
                <a:lnTo>
                  <a:pt x="643349" y="57565"/>
                </a:lnTo>
                <a:lnTo>
                  <a:pt x="645400" y="84328"/>
                </a:lnTo>
                <a:lnTo>
                  <a:pt x="645420" y="84582"/>
                </a:lnTo>
                <a:lnTo>
                  <a:pt x="645529" y="86009"/>
                </a:lnTo>
                <a:lnTo>
                  <a:pt x="660272" y="84328"/>
                </a:lnTo>
                <a:lnTo>
                  <a:pt x="657097" y="56007"/>
                </a:lnTo>
                <a:close/>
              </a:path>
              <a:path w="730250" h="438785">
                <a:moveTo>
                  <a:pt x="638936" y="0"/>
                </a:moveTo>
                <a:lnTo>
                  <a:pt x="643229" y="56007"/>
                </a:lnTo>
                <a:lnTo>
                  <a:pt x="643349" y="57565"/>
                </a:lnTo>
                <a:lnTo>
                  <a:pt x="657097" y="56007"/>
                </a:lnTo>
                <a:lnTo>
                  <a:pt x="717566" y="56007"/>
                </a:lnTo>
                <a:lnTo>
                  <a:pt x="638936" y="0"/>
                </a:lnTo>
                <a:close/>
              </a:path>
            </a:pathLst>
          </a:custGeom>
          <a:solidFill>
            <a:srgbClr val="2E92B8"/>
          </a:solidFill>
        </p:spPr>
        <p:txBody>
          <a:bodyPr wrap="square" lIns="0" tIns="0" rIns="0" bIns="0" rtlCol="0"/>
          <a:lstStyle/>
          <a:p>
            <a:endParaRPr sz="3600"/>
          </a:p>
        </p:txBody>
      </p:sp>
      <p:sp>
        <p:nvSpPr>
          <p:cNvPr id="21" name="object 21"/>
          <p:cNvSpPr txBox="1"/>
          <p:nvPr/>
        </p:nvSpPr>
        <p:spPr>
          <a:xfrm>
            <a:off x="3284726" y="4007366"/>
            <a:ext cx="11313160" cy="1538605"/>
          </a:xfrm>
          <a:prstGeom prst="rect">
            <a:avLst/>
          </a:prstGeom>
        </p:spPr>
        <p:txBody>
          <a:bodyPr vert="horz" wrap="square" lIns="0" tIns="2946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60"/>
              </a:spcBef>
            </a:pPr>
            <a:r>
              <a:rPr sz="3600" spc="95" dirty="0">
                <a:latin typeface="Tahoma" panose="020B0604030504040204"/>
                <a:cs typeface="Tahoma" panose="020B0604030504040204"/>
              </a:rPr>
              <a:t>Sumber</a:t>
            </a:r>
            <a:r>
              <a:rPr sz="3600" spc="-20" dirty="0">
                <a:latin typeface="Tahoma" panose="020B0604030504040204"/>
                <a:cs typeface="Tahoma" panose="020B0604030504040204"/>
              </a:rPr>
              <a:t> daya</a:t>
            </a:r>
            <a:endParaRPr sz="3600">
              <a:latin typeface="Tahoma" panose="020B0604030504040204"/>
              <a:cs typeface="Tahoma" panose="020B0604030504040204"/>
            </a:endParaRPr>
          </a:p>
          <a:p>
            <a:pPr marL="1156970">
              <a:lnSpc>
                <a:spcPct val="100000"/>
              </a:lnSpc>
              <a:spcBef>
                <a:spcPts val="1060"/>
              </a:spcBef>
            </a:pPr>
            <a:r>
              <a:rPr sz="3600" spc="65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Pemantauan</a:t>
            </a:r>
            <a:r>
              <a:rPr sz="3600" spc="35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3600" spc="50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Kesehatan</a:t>
            </a:r>
            <a:r>
              <a:rPr sz="3600" spc="40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3600" spc="65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dan</a:t>
            </a:r>
            <a:r>
              <a:rPr sz="3600" spc="35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3600" spc="55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Keselamatan</a:t>
            </a:r>
            <a:endParaRPr sz="36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1372850" y="2287522"/>
            <a:ext cx="678180" cy="1019810"/>
          </a:xfrm>
          <a:custGeom>
            <a:avLst/>
            <a:gdLst/>
            <a:ahLst/>
            <a:cxnLst/>
            <a:rect l="l" t="t" r="r" b="b"/>
            <a:pathLst>
              <a:path w="339089" h="509905">
                <a:moveTo>
                  <a:pt x="200982" y="53320"/>
                </a:moveTo>
                <a:lnTo>
                  <a:pt x="198754" y="54228"/>
                </a:lnTo>
                <a:lnTo>
                  <a:pt x="197485" y="54990"/>
                </a:lnTo>
                <a:lnTo>
                  <a:pt x="196341" y="56007"/>
                </a:lnTo>
                <a:lnTo>
                  <a:pt x="181990" y="68199"/>
                </a:lnTo>
                <a:lnTo>
                  <a:pt x="154177" y="95630"/>
                </a:lnTo>
                <a:lnTo>
                  <a:pt x="128015" y="126618"/>
                </a:lnTo>
                <a:lnTo>
                  <a:pt x="103632" y="160909"/>
                </a:lnTo>
                <a:lnTo>
                  <a:pt x="81279" y="198120"/>
                </a:lnTo>
                <a:lnTo>
                  <a:pt x="61087" y="237871"/>
                </a:lnTo>
                <a:lnTo>
                  <a:pt x="43434" y="279780"/>
                </a:lnTo>
                <a:lnTo>
                  <a:pt x="28448" y="323468"/>
                </a:lnTo>
                <a:lnTo>
                  <a:pt x="16255" y="368680"/>
                </a:lnTo>
                <a:lnTo>
                  <a:pt x="7492" y="415163"/>
                </a:lnTo>
                <a:lnTo>
                  <a:pt x="1904" y="462279"/>
                </a:lnTo>
                <a:lnTo>
                  <a:pt x="0" y="509270"/>
                </a:lnTo>
                <a:lnTo>
                  <a:pt x="28575" y="509904"/>
                </a:lnTo>
                <a:lnTo>
                  <a:pt x="29083" y="486663"/>
                </a:lnTo>
                <a:lnTo>
                  <a:pt x="30479" y="463930"/>
                </a:lnTo>
                <a:lnTo>
                  <a:pt x="35813" y="419100"/>
                </a:lnTo>
                <a:lnTo>
                  <a:pt x="44323" y="374650"/>
                </a:lnTo>
                <a:lnTo>
                  <a:pt x="55879" y="331470"/>
                </a:lnTo>
                <a:lnTo>
                  <a:pt x="70230" y="289433"/>
                </a:lnTo>
                <a:lnTo>
                  <a:pt x="87249" y="249427"/>
                </a:lnTo>
                <a:lnTo>
                  <a:pt x="106552" y="211454"/>
                </a:lnTo>
                <a:lnTo>
                  <a:pt x="127888" y="176022"/>
                </a:lnTo>
                <a:lnTo>
                  <a:pt x="150875" y="143637"/>
                </a:lnTo>
                <a:lnTo>
                  <a:pt x="175640" y="114426"/>
                </a:lnTo>
                <a:lnTo>
                  <a:pt x="211747" y="80299"/>
                </a:lnTo>
                <a:lnTo>
                  <a:pt x="211632" y="80010"/>
                </a:lnTo>
                <a:lnTo>
                  <a:pt x="211074" y="80010"/>
                </a:lnTo>
                <a:lnTo>
                  <a:pt x="211392" y="79812"/>
                </a:lnTo>
                <a:lnTo>
                  <a:pt x="211553" y="79812"/>
                </a:lnTo>
                <a:lnTo>
                  <a:pt x="200982" y="53320"/>
                </a:lnTo>
                <a:close/>
              </a:path>
              <a:path w="339089" h="509905">
                <a:moveTo>
                  <a:pt x="308274" y="47878"/>
                </a:moveTo>
                <a:lnTo>
                  <a:pt x="213995" y="47878"/>
                </a:lnTo>
                <a:lnTo>
                  <a:pt x="224916" y="74295"/>
                </a:lnTo>
                <a:lnTo>
                  <a:pt x="213028" y="79203"/>
                </a:lnTo>
                <a:lnTo>
                  <a:pt x="211747" y="80299"/>
                </a:lnTo>
                <a:lnTo>
                  <a:pt x="232663" y="132714"/>
                </a:lnTo>
                <a:lnTo>
                  <a:pt x="308274" y="47878"/>
                </a:lnTo>
                <a:close/>
              </a:path>
              <a:path w="339089" h="509905">
                <a:moveTo>
                  <a:pt x="213028" y="79203"/>
                </a:moveTo>
                <a:lnTo>
                  <a:pt x="211553" y="79812"/>
                </a:lnTo>
                <a:lnTo>
                  <a:pt x="211632" y="80010"/>
                </a:lnTo>
                <a:lnTo>
                  <a:pt x="211747" y="80299"/>
                </a:lnTo>
                <a:lnTo>
                  <a:pt x="213028" y="79203"/>
                </a:lnTo>
                <a:close/>
              </a:path>
              <a:path w="339089" h="509905">
                <a:moveTo>
                  <a:pt x="214757" y="77724"/>
                </a:moveTo>
                <a:lnTo>
                  <a:pt x="211074" y="80010"/>
                </a:lnTo>
                <a:lnTo>
                  <a:pt x="213028" y="79203"/>
                </a:lnTo>
                <a:lnTo>
                  <a:pt x="214757" y="77724"/>
                </a:lnTo>
                <a:close/>
              </a:path>
              <a:path w="339089" h="509905">
                <a:moveTo>
                  <a:pt x="211553" y="79812"/>
                </a:moveTo>
                <a:lnTo>
                  <a:pt x="211074" y="80010"/>
                </a:lnTo>
                <a:lnTo>
                  <a:pt x="211632" y="80010"/>
                </a:lnTo>
                <a:lnTo>
                  <a:pt x="211553" y="79812"/>
                </a:lnTo>
                <a:close/>
              </a:path>
              <a:path w="339089" h="509905">
                <a:moveTo>
                  <a:pt x="213995" y="47878"/>
                </a:moveTo>
                <a:lnTo>
                  <a:pt x="200982" y="53320"/>
                </a:lnTo>
                <a:lnTo>
                  <a:pt x="211553" y="79812"/>
                </a:lnTo>
                <a:lnTo>
                  <a:pt x="211392" y="79812"/>
                </a:lnTo>
                <a:lnTo>
                  <a:pt x="214757" y="77724"/>
                </a:lnTo>
                <a:lnTo>
                  <a:pt x="216611" y="77724"/>
                </a:lnTo>
                <a:lnTo>
                  <a:pt x="224916" y="74295"/>
                </a:lnTo>
                <a:lnTo>
                  <a:pt x="213995" y="47878"/>
                </a:lnTo>
                <a:close/>
              </a:path>
              <a:path w="339089" h="509905">
                <a:moveTo>
                  <a:pt x="216611" y="77724"/>
                </a:moveTo>
                <a:lnTo>
                  <a:pt x="214757" y="77724"/>
                </a:lnTo>
                <a:lnTo>
                  <a:pt x="213028" y="79203"/>
                </a:lnTo>
                <a:lnTo>
                  <a:pt x="216611" y="77724"/>
                </a:lnTo>
                <a:close/>
              </a:path>
              <a:path w="339089" h="509905">
                <a:moveTo>
                  <a:pt x="179704" y="0"/>
                </a:moveTo>
                <a:lnTo>
                  <a:pt x="200982" y="53320"/>
                </a:lnTo>
                <a:lnTo>
                  <a:pt x="213995" y="47878"/>
                </a:lnTo>
                <a:lnTo>
                  <a:pt x="308274" y="47878"/>
                </a:lnTo>
                <a:lnTo>
                  <a:pt x="338836" y="13588"/>
                </a:lnTo>
                <a:lnTo>
                  <a:pt x="179704" y="0"/>
                </a:lnTo>
                <a:close/>
              </a:path>
            </a:pathLst>
          </a:custGeom>
          <a:solidFill>
            <a:srgbClr val="2E92B8"/>
          </a:solidFill>
        </p:spPr>
        <p:txBody>
          <a:bodyPr wrap="square" lIns="0" tIns="0" rIns="0" bIns="0" rtlCol="0"/>
          <a:lstStyle/>
          <a:p>
            <a:endParaRPr sz="3600"/>
          </a:p>
        </p:txBody>
      </p:sp>
      <p:sp>
        <p:nvSpPr>
          <p:cNvPr id="23" name="object 23"/>
          <p:cNvSpPr/>
          <p:nvPr/>
        </p:nvSpPr>
        <p:spPr>
          <a:xfrm>
            <a:off x="15322294" y="4675884"/>
            <a:ext cx="1376680" cy="1389380"/>
          </a:xfrm>
          <a:custGeom>
            <a:avLst/>
            <a:gdLst/>
            <a:ahLst/>
            <a:cxnLst/>
            <a:rect l="l" t="t" r="r" b="b"/>
            <a:pathLst>
              <a:path w="688340" h="694689">
                <a:moveTo>
                  <a:pt x="0" y="599439"/>
                </a:moveTo>
                <a:lnTo>
                  <a:pt x="58927" y="694182"/>
                </a:lnTo>
                <a:lnTo>
                  <a:pt x="133642" y="626363"/>
                </a:lnTo>
                <a:lnTo>
                  <a:pt x="82803" y="626363"/>
                </a:lnTo>
                <a:lnTo>
                  <a:pt x="54736" y="620649"/>
                </a:lnTo>
                <a:lnTo>
                  <a:pt x="57550" y="607499"/>
                </a:lnTo>
                <a:lnTo>
                  <a:pt x="0" y="599439"/>
                </a:lnTo>
                <a:close/>
              </a:path>
              <a:path w="688340" h="694689">
                <a:moveTo>
                  <a:pt x="57550" y="607499"/>
                </a:moveTo>
                <a:lnTo>
                  <a:pt x="54736" y="620649"/>
                </a:lnTo>
                <a:lnTo>
                  <a:pt x="82803" y="626363"/>
                </a:lnTo>
                <a:lnTo>
                  <a:pt x="85801" y="611455"/>
                </a:lnTo>
                <a:lnTo>
                  <a:pt x="57550" y="607499"/>
                </a:lnTo>
                <a:close/>
              </a:path>
              <a:path w="688340" h="694689">
                <a:moveTo>
                  <a:pt x="85801" y="611455"/>
                </a:moveTo>
                <a:lnTo>
                  <a:pt x="82803" y="626363"/>
                </a:lnTo>
                <a:lnTo>
                  <a:pt x="133642" y="626363"/>
                </a:lnTo>
                <a:lnTo>
                  <a:pt x="141477" y="619251"/>
                </a:lnTo>
                <a:lnTo>
                  <a:pt x="85801" y="611455"/>
                </a:lnTo>
                <a:close/>
              </a:path>
              <a:path w="688340" h="694689">
                <a:moveTo>
                  <a:pt x="659510" y="0"/>
                </a:moveTo>
                <a:lnTo>
                  <a:pt x="655701" y="47243"/>
                </a:lnTo>
                <a:lnTo>
                  <a:pt x="644778" y="92837"/>
                </a:lnTo>
                <a:lnTo>
                  <a:pt x="627633" y="137159"/>
                </a:lnTo>
                <a:lnTo>
                  <a:pt x="604774" y="179196"/>
                </a:lnTo>
                <a:lnTo>
                  <a:pt x="566674" y="229869"/>
                </a:lnTo>
                <a:lnTo>
                  <a:pt x="533780" y="262508"/>
                </a:lnTo>
                <a:lnTo>
                  <a:pt x="497585" y="290068"/>
                </a:lnTo>
                <a:lnTo>
                  <a:pt x="459358" y="311404"/>
                </a:lnTo>
                <a:lnTo>
                  <a:pt x="419480" y="325881"/>
                </a:lnTo>
                <a:lnTo>
                  <a:pt x="379349" y="332613"/>
                </a:lnTo>
                <a:lnTo>
                  <a:pt x="351535" y="333501"/>
                </a:lnTo>
                <a:lnTo>
                  <a:pt x="336042" y="335152"/>
                </a:lnTo>
                <a:lnTo>
                  <a:pt x="290829" y="345694"/>
                </a:lnTo>
                <a:lnTo>
                  <a:pt x="247142" y="364363"/>
                </a:lnTo>
                <a:lnTo>
                  <a:pt x="205867" y="390144"/>
                </a:lnTo>
                <a:lnTo>
                  <a:pt x="167767" y="421894"/>
                </a:lnTo>
                <a:lnTo>
                  <a:pt x="123190" y="472058"/>
                </a:lnTo>
                <a:lnTo>
                  <a:pt x="94869" y="515112"/>
                </a:lnTo>
                <a:lnTo>
                  <a:pt x="72135" y="561086"/>
                </a:lnTo>
                <a:lnTo>
                  <a:pt x="57550" y="607499"/>
                </a:lnTo>
                <a:lnTo>
                  <a:pt x="85801" y="611455"/>
                </a:lnTo>
                <a:lnTo>
                  <a:pt x="87629" y="602361"/>
                </a:lnTo>
                <a:lnTo>
                  <a:pt x="92709" y="587375"/>
                </a:lnTo>
                <a:lnTo>
                  <a:pt x="111759" y="543687"/>
                </a:lnTo>
                <a:lnTo>
                  <a:pt x="145415" y="490093"/>
                </a:lnTo>
                <a:lnTo>
                  <a:pt x="176149" y="453898"/>
                </a:lnTo>
                <a:lnTo>
                  <a:pt x="210057" y="422782"/>
                </a:lnTo>
                <a:lnTo>
                  <a:pt x="247015" y="397129"/>
                </a:lnTo>
                <a:lnTo>
                  <a:pt x="285876" y="377951"/>
                </a:lnTo>
                <a:lnTo>
                  <a:pt x="325627" y="365887"/>
                </a:lnTo>
                <a:lnTo>
                  <a:pt x="382143" y="360933"/>
                </a:lnTo>
                <a:lnTo>
                  <a:pt x="397509" y="359409"/>
                </a:lnTo>
                <a:lnTo>
                  <a:pt x="442595" y="348742"/>
                </a:lnTo>
                <a:lnTo>
                  <a:pt x="486155" y="329945"/>
                </a:lnTo>
                <a:lnTo>
                  <a:pt x="527303" y="304292"/>
                </a:lnTo>
                <a:lnTo>
                  <a:pt x="565276" y="272414"/>
                </a:lnTo>
                <a:lnTo>
                  <a:pt x="610107" y="221742"/>
                </a:lnTo>
                <a:lnTo>
                  <a:pt x="637972" y="179196"/>
                </a:lnTo>
                <a:lnTo>
                  <a:pt x="660780" y="132969"/>
                </a:lnTo>
                <a:lnTo>
                  <a:pt x="677036" y="84327"/>
                </a:lnTo>
                <a:lnTo>
                  <a:pt x="686180" y="34036"/>
                </a:lnTo>
                <a:lnTo>
                  <a:pt x="688085" y="888"/>
                </a:lnTo>
                <a:lnTo>
                  <a:pt x="659510" y="0"/>
                </a:lnTo>
                <a:close/>
              </a:path>
            </a:pathLst>
          </a:custGeom>
          <a:solidFill>
            <a:srgbClr val="2E92B8"/>
          </a:solidFill>
        </p:spPr>
        <p:txBody>
          <a:bodyPr wrap="square" lIns="0" tIns="0" rIns="0" bIns="0" rtlCol="0"/>
          <a:lstStyle/>
          <a:p>
            <a:endParaRPr sz="3600"/>
          </a:p>
        </p:txBody>
      </p:sp>
      <p:sp>
        <p:nvSpPr>
          <p:cNvPr id="24" name="object 24"/>
          <p:cNvSpPr/>
          <p:nvPr/>
        </p:nvSpPr>
        <p:spPr>
          <a:xfrm>
            <a:off x="2531388" y="6610350"/>
            <a:ext cx="3374390" cy="3001010"/>
          </a:xfrm>
          <a:custGeom>
            <a:avLst/>
            <a:gdLst/>
            <a:ahLst/>
            <a:cxnLst/>
            <a:rect l="l" t="t" r="r" b="b"/>
            <a:pathLst>
              <a:path w="1687195" h="1500504">
                <a:moveTo>
                  <a:pt x="1638287" y="28575"/>
                </a:moveTo>
                <a:lnTo>
                  <a:pt x="1638211" y="23368"/>
                </a:lnTo>
                <a:lnTo>
                  <a:pt x="1638109" y="15240"/>
                </a:lnTo>
                <a:lnTo>
                  <a:pt x="1638020" y="8636"/>
                </a:lnTo>
                <a:lnTo>
                  <a:pt x="1637906" y="0"/>
                </a:lnTo>
                <a:lnTo>
                  <a:pt x="1563611" y="1016"/>
                </a:lnTo>
                <a:lnTo>
                  <a:pt x="1489189" y="3937"/>
                </a:lnTo>
                <a:lnTo>
                  <a:pt x="1415021" y="8636"/>
                </a:lnTo>
                <a:lnTo>
                  <a:pt x="1341234" y="15240"/>
                </a:lnTo>
                <a:lnTo>
                  <a:pt x="1268209" y="23368"/>
                </a:lnTo>
                <a:lnTo>
                  <a:pt x="1195692" y="33401"/>
                </a:lnTo>
                <a:lnTo>
                  <a:pt x="1124191" y="44958"/>
                </a:lnTo>
                <a:lnTo>
                  <a:pt x="1053579" y="58039"/>
                </a:lnTo>
                <a:lnTo>
                  <a:pt x="916419" y="88646"/>
                </a:lnTo>
                <a:lnTo>
                  <a:pt x="849617" y="106045"/>
                </a:lnTo>
                <a:lnTo>
                  <a:pt x="784593" y="124714"/>
                </a:lnTo>
                <a:lnTo>
                  <a:pt x="721347" y="144653"/>
                </a:lnTo>
                <a:lnTo>
                  <a:pt x="659879" y="165735"/>
                </a:lnTo>
                <a:lnTo>
                  <a:pt x="600570" y="187972"/>
                </a:lnTo>
                <a:lnTo>
                  <a:pt x="543293" y="211328"/>
                </a:lnTo>
                <a:lnTo>
                  <a:pt x="488429" y="235585"/>
                </a:lnTo>
                <a:lnTo>
                  <a:pt x="435978" y="260731"/>
                </a:lnTo>
                <a:lnTo>
                  <a:pt x="386067" y="286893"/>
                </a:lnTo>
                <a:lnTo>
                  <a:pt x="338950" y="313944"/>
                </a:lnTo>
                <a:lnTo>
                  <a:pt x="294627" y="341630"/>
                </a:lnTo>
                <a:lnTo>
                  <a:pt x="253352" y="370078"/>
                </a:lnTo>
                <a:lnTo>
                  <a:pt x="215252" y="399288"/>
                </a:lnTo>
                <a:lnTo>
                  <a:pt x="180454" y="429133"/>
                </a:lnTo>
                <a:lnTo>
                  <a:pt x="148958" y="459486"/>
                </a:lnTo>
                <a:lnTo>
                  <a:pt x="121145" y="490474"/>
                </a:lnTo>
                <a:lnTo>
                  <a:pt x="97142" y="521843"/>
                </a:lnTo>
                <a:lnTo>
                  <a:pt x="60947" y="586308"/>
                </a:lnTo>
                <a:lnTo>
                  <a:pt x="60439" y="587159"/>
                </a:lnTo>
                <a:lnTo>
                  <a:pt x="56921" y="600252"/>
                </a:lnTo>
                <a:lnTo>
                  <a:pt x="0" y="589026"/>
                </a:lnTo>
                <a:lnTo>
                  <a:pt x="53581" y="686943"/>
                </a:lnTo>
                <a:lnTo>
                  <a:pt x="135445" y="620496"/>
                </a:lnTo>
                <a:lnTo>
                  <a:pt x="140195" y="616648"/>
                </a:lnTo>
                <a:lnTo>
                  <a:pt x="85001" y="605777"/>
                </a:lnTo>
                <a:lnTo>
                  <a:pt x="101206" y="569061"/>
                </a:lnTo>
                <a:lnTo>
                  <a:pt x="142481" y="509524"/>
                </a:lnTo>
                <a:lnTo>
                  <a:pt x="168897" y="480060"/>
                </a:lnTo>
                <a:lnTo>
                  <a:pt x="198996" y="450850"/>
                </a:lnTo>
                <a:lnTo>
                  <a:pt x="232651" y="422021"/>
                </a:lnTo>
                <a:lnTo>
                  <a:pt x="269608" y="393573"/>
                </a:lnTo>
                <a:lnTo>
                  <a:pt x="309740" y="365887"/>
                </a:lnTo>
                <a:lnTo>
                  <a:pt x="353174" y="338709"/>
                </a:lnTo>
                <a:lnTo>
                  <a:pt x="399275" y="312166"/>
                </a:lnTo>
                <a:lnTo>
                  <a:pt x="448297" y="286512"/>
                </a:lnTo>
                <a:lnTo>
                  <a:pt x="499859" y="261620"/>
                </a:lnTo>
                <a:lnTo>
                  <a:pt x="554088" y="237744"/>
                </a:lnTo>
                <a:lnTo>
                  <a:pt x="610603" y="214757"/>
                </a:lnTo>
                <a:lnTo>
                  <a:pt x="669150" y="192786"/>
                </a:lnTo>
                <a:lnTo>
                  <a:pt x="729856" y="171958"/>
                </a:lnTo>
                <a:lnTo>
                  <a:pt x="792467" y="152146"/>
                </a:lnTo>
                <a:lnTo>
                  <a:pt x="856856" y="133604"/>
                </a:lnTo>
                <a:lnTo>
                  <a:pt x="922642" y="116586"/>
                </a:lnTo>
                <a:lnTo>
                  <a:pt x="1058786" y="86106"/>
                </a:lnTo>
                <a:lnTo>
                  <a:pt x="1128636" y="73152"/>
                </a:lnTo>
                <a:lnTo>
                  <a:pt x="1199629" y="61722"/>
                </a:lnTo>
                <a:lnTo>
                  <a:pt x="1271384" y="51816"/>
                </a:lnTo>
                <a:lnTo>
                  <a:pt x="1343774" y="43688"/>
                </a:lnTo>
                <a:lnTo>
                  <a:pt x="1416799" y="37084"/>
                </a:lnTo>
                <a:lnTo>
                  <a:pt x="1490205" y="32512"/>
                </a:lnTo>
                <a:lnTo>
                  <a:pt x="1563992" y="29464"/>
                </a:lnTo>
                <a:lnTo>
                  <a:pt x="1638287" y="28575"/>
                </a:lnTo>
                <a:close/>
              </a:path>
              <a:path w="1687195" h="1500504">
                <a:moveTo>
                  <a:pt x="1670545" y="1443151"/>
                </a:moveTo>
                <a:lnTo>
                  <a:pt x="1615300" y="1443151"/>
                </a:lnTo>
                <a:lnTo>
                  <a:pt x="1600987" y="1443151"/>
                </a:lnTo>
                <a:lnTo>
                  <a:pt x="1600187" y="1500098"/>
                </a:lnTo>
                <a:lnTo>
                  <a:pt x="1670545" y="1443151"/>
                </a:lnTo>
                <a:close/>
              </a:path>
              <a:path w="1687195" h="1500504">
                <a:moveTo>
                  <a:pt x="1686928" y="1429905"/>
                </a:moveTo>
                <a:lnTo>
                  <a:pt x="1602219" y="1357236"/>
                </a:lnTo>
                <a:lnTo>
                  <a:pt x="1601508" y="1407160"/>
                </a:lnTo>
                <a:lnTo>
                  <a:pt x="1601393" y="1414386"/>
                </a:lnTo>
                <a:lnTo>
                  <a:pt x="1534528" y="1413421"/>
                </a:lnTo>
                <a:lnTo>
                  <a:pt x="1383271" y="1407160"/>
                </a:lnTo>
                <a:lnTo>
                  <a:pt x="1234300" y="1397000"/>
                </a:lnTo>
                <a:lnTo>
                  <a:pt x="1088885" y="1383322"/>
                </a:lnTo>
                <a:lnTo>
                  <a:pt x="948169" y="1366215"/>
                </a:lnTo>
                <a:lnTo>
                  <a:pt x="880097" y="1356525"/>
                </a:lnTo>
                <a:lnTo>
                  <a:pt x="813676" y="1346187"/>
                </a:lnTo>
                <a:lnTo>
                  <a:pt x="749033" y="1335074"/>
                </a:lnTo>
                <a:lnTo>
                  <a:pt x="686295" y="1323314"/>
                </a:lnTo>
                <a:lnTo>
                  <a:pt x="625589" y="1310982"/>
                </a:lnTo>
                <a:lnTo>
                  <a:pt x="567347" y="1298092"/>
                </a:lnTo>
                <a:lnTo>
                  <a:pt x="511416" y="1284630"/>
                </a:lnTo>
                <a:lnTo>
                  <a:pt x="458076" y="1270609"/>
                </a:lnTo>
                <a:lnTo>
                  <a:pt x="407403" y="1256233"/>
                </a:lnTo>
                <a:lnTo>
                  <a:pt x="359651" y="1241298"/>
                </a:lnTo>
                <a:lnTo>
                  <a:pt x="314820" y="1226007"/>
                </a:lnTo>
                <a:lnTo>
                  <a:pt x="273291" y="1210500"/>
                </a:lnTo>
                <a:lnTo>
                  <a:pt x="235191" y="1194523"/>
                </a:lnTo>
                <a:lnTo>
                  <a:pt x="169659" y="1162126"/>
                </a:lnTo>
                <a:lnTo>
                  <a:pt x="119494" y="1129436"/>
                </a:lnTo>
                <a:lnTo>
                  <a:pt x="86563" y="1097648"/>
                </a:lnTo>
                <a:lnTo>
                  <a:pt x="85763" y="1096784"/>
                </a:lnTo>
                <a:lnTo>
                  <a:pt x="86347" y="1097648"/>
                </a:lnTo>
                <a:lnTo>
                  <a:pt x="84950" y="1095870"/>
                </a:lnTo>
                <a:lnTo>
                  <a:pt x="85763" y="1096784"/>
                </a:lnTo>
                <a:lnTo>
                  <a:pt x="85178" y="1095870"/>
                </a:lnTo>
                <a:lnTo>
                  <a:pt x="76479" y="1082611"/>
                </a:lnTo>
                <a:lnTo>
                  <a:pt x="75730" y="1081481"/>
                </a:lnTo>
                <a:lnTo>
                  <a:pt x="75158" y="1080033"/>
                </a:lnTo>
                <a:lnTo>
                  <a:pt x="70523" y="1068324"/>
                </a:lnTo>
                <a:lnTo>
                  <a:pt x="69862" y="1066660"/>
                </a:lnTo>
                <a:lnTo>
                  <a:pt x="69634" y="1064983"/>
                </a:lnTo>
                <a:lnTo>
                  <a:pt x="67678" y="1050607"/>
                </a:lnTo>
                <a:lnTo>
                  <a:pt x="39357" y="1054417"/>
                </a:lnTo>
                <a:lnTo>
                  <a:pt x="41770" y="1072134"/>
                </a:lnTo>
                <a:lnTo>
                  <a:pt x="41897" y="1073277"/>
                </a:lnTo>
                <a:lnTo>
                  <a:pt x="42151" y="1074394"/>
                </a:lnTo>
                <a:lnTo>
                  <a:pt x="42659" y="1075474"/>
                </a:lnTo>
                <a:lnTo>
                  <a:pt x="49517" y="1093089"/>
                </a:lnTo>
                <a:lnTo>
                  <a:pt x="49898" y="1093990"/>
                </a:lnTo>
                <a:lnTo>
                  <a:pt x="50406" y="1094854"/>
                </a:lnTo>
                <a:lnTo>
                  <a:pt x="50914" y="1095667"/>
                </a:lnTo>
                <a:lnTo>
                  <a:pt x="62471" y="1113307"/>
                </a:lnTo>
                <a:lnTo>
                  <a:pt x="63233" y="1114513"/>
                </a:lnTo>
                <a:lnTo>
                  <a:pt x="100825" y="1151039"/>
                </a:lnTo>
                <a:lnTo>
                  <a:pt x="154800" y="1186548"/>
                </a:lnTo>
                <a:lnTo>
                  <a:pt x="223126" y="1220444"/>
                </a:lnTo>
                <a:lnTo>
                  <a:pt x="262369" y="1236853"/>
                </a:lnTo>
                <a:lnTo>
                  <a:pt x="304787" y="1252778"/>
                </a:lnTo>
                <a:lnTo>
                  <a:pt x="350380" y="1268349"/>
                </a:lnTo>
                <a:lnTo>
                  <a:pt x="398894" y="1283512"/>
                </a:lnTo>
                <a:lnTo>
                  <a:pt x="450202" y="1298092"/>
                </a:lnTo>
                <a:lnTo>
                  <a:pt x="504177" y="1312265"/>
                </a:lnTo>
                <a:lnTo>
                  <a:pt x="560565" y="1325867"/>
                </a:lnTo>
                <a:lnTo>
                  <a:pt x="619493" y="1338872"/>
                </a:lnTo>
                <a:lnTo>
                  <a:pt x="680580" y="1351305"/>
                </a:lnTo>
                <a:lnTo>
                  <a:pt x="743699" y="1363167"/>
                </a:lnTo>
                <a:lnTo>
                  <a:pt x="808850" y="1374343"/>
                </a:lnTo>
                <a:lnTo>
                  <a:pt x="875652" y="1384769"/>
                </a:lnTo>
                <a:lnTo>
                  <a:pt x="944232" y="1394510"/>
                </a:lnTo>
                <a:lnTo>
                  <a:pt x="1085456" y="1411693"/>
                </a:lnTo>
                <a:lnTo>
                  <a:pt x="1231633" y="1425460"/>
                </a:lnTo>
                <a:lnTo>
                  <a:pt x="1381239" y="1435671"/>
                </a:lnTo>
                <a:lnTo>
                  <a:pt x="1533385" y="1441983"/>
                </a:lnTo>
                <a:lnTo>
                  <a:pt x="1601000" y="1442948"/>
                </a:lnTo>
                <a:lnTo>
                  <a:pt x="1601101" y="1434820"/>
                </a:lnTo>
                <a:lnTo>
                  <a:pt x="1601101" y="1435671"/>
                </a:lnTo>
                <a:lnTo>
                  <a:pt x="1601000" y="1442948"/>
                </a:lnTo>
                <a:lnTo>
                  <a:pt x="1615300" y="1442948"/>
                </a:lnTo>
                <a:lnTo>
                  <a:pt x="1670786" y="1442948"/>
                </a:lnTo>
                <a:lnTo>
                  <a:pt x="1686928" y="1429905"/>
                </a:lnTo>
                <a:close/>
              </a:path>
            </a:pathLst>
          </a:custGeom>
          <a:solidFill>
            <a:srgbClr val="2E92B8"/>
          </a:solidFill>
        </p:spPr>
        <p:txBody>
          <a:bodyPr wrap="square" lIns="0" tIns="0" rIns="0" bIns="0" rtlCol="0"/>
          <a:lstStyle/>
          <a:p>
            <a:endParaRPr sz="3600"/>
          </a:p>
        </p:txBody>
      </p:sp>
      <p:sp>
        <p:nvSpPr>
          <p:cNvPr id="25" name="object 25"/>
          <p:cNvSpPr/>
          <p:nvPr/>
        </p:nvSpPr>
        <p:spPr>
          <a:xfrm>
            <a:off x="8409178" y="7134096"/>
            <a:ext cx="1569720" cy="1840230"/>
          </a:xfrm>
          <a:custGeom>
            <a:avLst/>
            <a:gdLst/>
            <a:ahLst/>
            <a:cxnLst/>
            <a:rect l="l" t="t" r="r" b="b"/>
            <a:pathLst>
              <a:path w="784860" h="920114">
                <a:moveTo>
                  <a:pt x="86363" y="84851"/>
                </a:moveTo>
                <a:lnTo>
                  <a:pt x="57780" y="86275"/>
                </a:lnTo>
                <a:lnTo>
                  <a:pt x="62230" y="129412"/>
                </a:lnTo>
                <a:lnTo>
                  <a:pt x="69341" y="171831"/>
                </a:lnTo>
                <a:lnTo>
                  <a:pt x="78232" y="214122"/>
                </a:lnTo>
                <a:lnTo>
                  <a:pt x="88900" y="255904"/>
                </a:lnTo>
                <a:lnTo>
                  <a:pt x="101473" y="297179"/>
                </a:lnTo>
                <a:lnTo>
                  <a:pt x="115570" y="337781"/>
                </a:lnTo>
                <a:lnTo>
                  <a:pt x="131318" y="377875"/>
                </a:lnTo>
                <a:lnTo>
                  <a:pt x="148589" y="417017"/>
                </a:lnTo>
                <a:lnTo>
                  <a:pt x="167132" y="455447"/>
                </a:lnTo>
                <a:lnTo>
                  <a:pt x="187198" y="492887"/>
                </a:lnTo>
                <a:lnTo>
                  <a:pt x="208661" y="529374"/>
                </a:lnTo>
                <a:lnTo>
                  <a:pt x="231394" y="564692"/>
                </a:lnTo>
                <a:lnTo>
                  <a:pt x="255270" y="598893"/>
                </a:lnTo>
                <a:lnTo>
                  <a:pt x="280415" y="631786"/>
                </a:lnTo>
                <a:lnTo>
                  <a:pt x="306450" y="663498"/>
                </a:lnTo>
                <a:lnTo>
                  <a:pt x="333628" y="693661"/>
                </a:lnTo>
                <a:lnTo>
                  <a:pt x="361696" y="722388"/>
                </a:lnTo>
                <a:lnTo>
                  <a:pt x="390651" y="749477"/>
                </a:lnTo>
                <a:lnTo>
                  <a:pt x="420370" y="774979"/>
                </a:lnTo>
                <a:lnTo>
                  <a:pt x="450976" y="798614"/>
                </a:lnTo>
                <a:lnTo>
                  <a:pt x="482219" y="820572"/>
                </a:lnTo>
                <a:lnTo>
                  <a:pt x="546608" y="858367"/>
                </a:lnTo>
                <a:lnTo>
                  <a:pt x="612775" y="887844"/>
                </a:lnTo>
                <a:lnTo>
                  <a:pt x="663701" y="904049"/>
                </a:lnTo>
                <a:lnTo>
                  <a:pt x="715137" y="914717"/>
                </a:lnTo>
                <a:lnTo>
                  <a:pt x="767207" y="919797"/>
                </a:lnTo>
                <a:lnTo>
                  <a:pt x="783971" y="920076"/>
                </a:lnTo>
                <a:lnTo>
                  <a:pt x="784066" y="914717"/>
                </a:lnTo>
                <a:lnTo>
                  <a:pt x="784181" y="908265"/>
                </a:lnTo>
                <a:lnTo>
                  <a:pt x="784256" y="904049"/>
                </a:lnTo>
                <a:lnTo>
                  <a:pt x="784343" y="899147"/>
                </a:lnTo>
                <a:lnTo>
                  <a:pt x="784438" y="893787"/>
                </a:lnTo>
                <a:lnTo>
                  <a:pt x="784478" y="891514"/>
                </a:lnTo>
                <a:lnTo>
                  <a:pt x="735202" y="888619"/>
                </a:lnTo>
                <a:lnTo>
                  <a:pt x="686562" y="880275"/>
                </a:lnTo>
                <a:lnTo>
                  <a:pt x="638301" y="866559"/>
                </a:lnTo>
                <a:lnTo>
                  <a:pt x="590423" y="847801"/>
                </a:lnTo>
                <a:lnTo>
                  <a:pt x="527938" y="815466"/>
                </a:lnTo>
                <a:lnTo>
                  <a:pt x="467360" y="775233"/>
                </a:lnTo>
                <a:lnTo>
                  <a:pt x="409194" y="727786"/>
                </a:lnTo>
                <a:lnTo>
                  <a:pt x="381126" y="701535"/>
                </a:lnTo>
                <a:lnTo>
                  <a:pt x="353949" y="673696"/>
                </a:lnTo>
                <a:lnTo>
                  <a:pt x="327787" y="644410"/>
                </a:lnTo>
                <a:lnTo>
                  <a:pt x="302387" y="613638"/>
                </a:lnTo>
                <a:lnTo>
                  <a:pt x="278002" y="581571"/>
                </a:lnTo>
                <a:lnTo>
                  <a:pt x="254888" y="548335"/>
                </a:lnTo>
                <a:lnTo>
                  <a:pt x="232790" y="513930"/>
                </a:lnTo>
                <a:lnTo>
                  <a:pt x="211962" y="478409"/>
                </a:lnTo>
                <a:lnTo>
                  <a:pt x="192405" y="441947"/>
                </a:lnTo>
                <a:lnTo>
                  <a:pt x="174244" y="404545"/>
                </a:lnTo>
                <a:lnTo>
                  <a:pt x="157352" y="366344"/>
                </a:lnTo>
                <a:lnTo>
                  <a:pt x="142239" y="327380"/>
                </a:lnTo>
                <a:lnTo>
                  <a:pt x="128397" y="287781"/>
                </a:lnTo>
                <a:lnTo>
                  <a:pt x="116332" y="247650"/>
                </a:lnTo>
                <a:lnTo>
                  <a:pt x="105918" y="207009"/>
                </a:lnTo>
                <a:lnTo>
                  <a:pt x="97282" y="165988"/>
                </a:lnTo>
                <a:lnTo>
                  <a:pt x="90424" y="124713"/>
                </a:lnTo>
                <a:lnTo>
                  <a:pt x="86363" y="84851"/>
                </a:lnTo>
                <a:close/>
              </a:path>
              <a:path w="784860" h="920114">
                <a:moveTo>
                  <a:pt x="67056" y="0"/>
                </a:moveTo>
                <a:lnTo>
                  <a:pt x="0" y="89153"/>
                </a:lnTo>
                <a:lnTo>
                  <a:pt x="57780" y="86275"/>
                </a:lnTo>
                <a:lnTo>
                  <a:pt x="56387" y="72770"/>
                </a:lnTo>
                <a:lnTo>
                  <a:pt x="84836" y="69850"/>
                </a:lnTo>
                <a:lnTo>
                  <a:pt x="131499" y="69850"/>
                </a:lnTo>
                <a:lnTo>
                  <a:pt x="67056" y="0"/>
                </a:lnTo>
                <a:close/>
              </a:path>
              <a:path w="784860" h="920114">
                <a:moveTo>
                  <a:pt x="84836" y="69850"/>
                </a:moveTo>
                <a:lnTo>
                  <a:pt x="56387" y="72770"/>
                </a:lnTo>
                <a:lnTo>
                  <a:pt x="57780" y="86275"/>
                </a:lnTo>
                <a:lnTo>
                  <a:pt x="86363" y="84851"/>
                </a:lnTo>
                <a:lnTo>
                  <a:pt x="84836" y="69850"/>
                </a:lnTo>
                <a:close/>
              </a:path>
              <a:path w="784860" h="920114">
                <a:moveTo>
                  <a:pt x="131499" y="69850"/>
                </a:moveTo>
                <a:lnTo>
                  <a:pt x="84836" y="69850"/>
                </a:lnTo>
                <a:lnTo>
                  <a:pt x="86363" y="84851"/>
                </a:lnTo>
                <a:lnTo>
                  <a:pt x="142748" y="82041"/>
                </a:lnTo>
                <a:lnTo>
                  <a:pt x="131499" y="69850"/>
                </a:lnTo>
                <a:close/>
              </a:path>
            </a:pathLst>
          </a:custGeom>
          <a:solidFill>
            <a:srgbClr val="2E92B8"/>
          </a:solidFill>
        </p:spPr>
        <p:txBody>
          <a:bodyPr wrap="square" lIns="0" tIns="0" rIns="0" bIns="0" rtlCol="0"/>
          <a:lstStyle/>
          <a:p>
            <a:endParaRPr sz="3600"/>
          </a:p>
        </p:txBody>
      </p:sp>
      <p:sp>
        <p:nvSpPr>
          <p:cNvPr id="26" name="object 26"/>
          <p:cNvSpPr/>
          <p:nvPr/>
        </p:nvSpPr>
        <p:spPr>
          <a:xfrm>
            <a:off x="15191992" y="6981442"/>
            <a:ext cx="1616710" cy="2091688"/>
          </a:xfrm>
          <a:custGeom>
            <a:avLst/>
            <a:gdLst/>
            <a:ahLst/>
            <a:cxnLst/>
            <a:rect l="l" t="t" r="r" b="b"/>
            <a:pathLst>
              <a:path w="808354" h="1045845">
                <a:moveTo>
                  <a:pt x="79248" y="903135"/>
                </a:moveTo>
                <a:lnTo>
                  <a:pt x="0" y="981735"/>
                </a:lnTo>
                <a:lnTo>
                  <a:pt x="91567" y="1045476"/>
                </a:lnTo>
                <a:lnTo>
                  <a:pt x="86742" y="989736"/>
                </a:lnTo>
                <a:lnTo>
                  <a:pt x="72771" y="989736"/>
                </a:lnTo>
                <a:lnTo>
                  <a:pt x="69596" y="961351"/>
                </a:lnTo>
                <a:lnTo>
                  <a:pt x="84146" y="959734"/>
                </a:lnTo>
                <a:lnTo>
                  <a:pt x="79324" y="904024"/>
                </a:lnTo>
                <a:lnTo>
                  <a:pt x="79248" y="903135"/>
                </a:lnTo>
                <a:close/>
              </a:path>
              <a:path w="808354" h="1045845">
                <a:moveTo>
                  <a:pt x="84146" y="959734"/>
                </a:moveTo>
                <a:lnTo>
                  <a:pt x="69596" y="961351"/>
                </a:lnTo>
                <a:lnTo>
                  <a:pt x="72771" y="989736"/>
                </a:lnTo>
                <a:lnTo>
                  <a:pt x="86604" y="988131"/>
                </a:lnTo>
                <a:lnTo>
                  <a:pt x="84286" y="961351"/>
                </a:lnTo>
                <a:lnTo>
                  <a:pt x="84271" y="961174"/>
                </a:lnTo>
                <a:lnTo>
                  <a:pt x="84146" y="959734"/>
                </a:lnTo>
                <a:close/>
              </a:path>
              <a:path w="808354" h="1045845">
                <a:moveTo>
                  <a:pt x="86604" y="988131"/>
                </a:moveTo>
                <a:lnTo>
                  <a:pt x="72771" y="989736"/>
                </a:lnTo>
                <a:lnTo>
                  <a:pt x="86742" y="989736"/>
                </a:lnTo>
                <a:lnTo>
                  <a:pt x="86604" y="988131"/>
                </a:lnTo>
                <a:close/>
              </a:path>
              <a:path w="808354" h="1045845">
                <a:moveTo>
                  <a:pt x="779779" y="0"/>
                </a:moveTo>
                <a:lnTo>
                  <a:pt x="778636" y="45719"/>
                </a:lnTo>
                <a:lnTo>
                  <a:pt x="775207" y="91058"/>
                </a:lnTo>
                <a:lnTo>
                  <a:pt x="769747" y="136270"/>
                </a:lnTo>
                <a:lnTo>
                  <a:pt x="762126" y="180974"/>
                </a:lnTo>
                <a:lnTo>
                  <a:pt x="752475" y="225551"/>
                </a:lnTo>
                <a:lnTo>
                  <a:pt x="740918" y="269493"/>
                </a:lnTo>
                <a:lnTo>
                  <a:pt x="727455" y="313054"/>
                </a:lnTo>
                <a:lnTo>
                  <a:pt x="712343" y="355980"/>
                </a:lnTo>
                <a:lnTo>
                  <a:pt x="695451" y="398271"/>
                </a:lnTo>
                <a:lnTo>
                  <a:pt x="676782" y="439623"/>
                </a:lnTo>
                <a:lnTo>
                  <a:pt x="656589" y="480186"/>
                </a:lnTo>
                <a:lnTo>
                  <a:pt x="635000" y="519785"/>
                </a:lnTo>
                <a:lnTo>
                  <a:pt x="611885" y="558228"/>
                </a:lnTo>
                <a:lnTo>
                  <a:pt x="587375" y="595579"/>
                </a:lnTo>
                <a:lnTo>
                  <a:pt x="561594" y="631685"/>
                </a:lnTo>
                <a:lnTo>
                  <a:pt x="534543" y="666470"/>
                </a:lnTo>
                <a:lnTo>
                  <a:pt x="506475" y="699833"/>
                </a:lnTo>
                <a:lnTo>
                  <a:pt x="477393" y="731583"/>
                </a:lnTo>
                <a:lnTo>
                  <a:pt x="447167" y="761822"/>
                </a:lnTo>
                <a:lnTo>
                  <a:pt x="416178" y="790232"/>
                </a:lnTo>
                <a:lnTo>
                  <a:pt x="384175" y="816952"/>
                </a:lnTo>
                <a:lnTo>
                  <a:pt x="351535" y="841781"/>
                </a:lnTo>
                <a:lnTo>
                  <a:pt x="318134" y="864603"/>
                </a:lnTo>
                <a:lnTo>
                  <a:pt x="284099" y="885342"/>
                </a:lnTo>
                <a:lnTo>
                  <a:pt x="249554" y="904024"/>
                </a:lnTo>
                <a:lnTo>
                  <a:pt x="214883" y="920343"/>
                </a:lnTo>
                <a:lnTo>
                  <a:pt x="179450" y="934491"/>
                </a:lnTo>
                <a:lnTo>
                  <a:pt x="125983" y="951115"/>
                </a:lnTo>
                <a:lnTo>
                  <a:pt x="84146" y="959734"/>
                </a:lnTo>
                <a:lnTo>
                  <a:pt x="86512" y="987069"/>
                </a:lnTo>
                <a:lnTo>
                  <a:pt x="86604" y="988131"/>
                </a:lnTo>
                <a:lnTo>
                  <a:pt x="95757" y="987069"/>
                </a:lnTo>
                <a:lnTo>
                  <a:pt x="114680" y="983170"/>
                </a:lnTo>
                <a:lnTo>
                  <a:pt x="152400" y="973467"/>
                </a:lnTo>
                <a:lnTo>
                  <a:pt x="189737" y="961174"/>
                </a:lnTo>
                <a:lnTo>
                  <a:pt x="226695" y="946365"/>
                </a:lnTo>
                <a:lnTo>
                  <a:pt x="263271" y="929144"/>
                </a:lnTo>
                <a:lnTo>
                  <a:pt x="298957" y="909739"/>
                </a:lnTo>
                <a:lnTo>
                  <a:pt x="334263" y="888174"/>
                </a:lnTo>
                <a:lnTo>
                  <a:pt x="368678" y="864603"/>
                </a:lnTo>
                <a:lnTo>
                  <a:pt x="402462" y="838873"/>
                </a:lnTo>
                <a:lnTo>
                  <a:pt x="435355" y="811301"/>
                </a:lnTo>
                <a:lnTo>
                  <a:pt x="467359" y="781989"/>
                </a:lnTo>
                <a:lnTo>
                  <a:pt x="498348" y="750887"/>
                </a:lnTo>
                <a:lnTo>
                  <a:pt x="528320" y="718248"/>
                </a:lnTo>
                <a:lnTo>
                  <a:pt x="557149" y="683983"/>
                </a:lnTo>
                <a:lnTo>
                  <a:pt x="584834" y="648284"/>
                </a:lnTo>
                <a:lnTo>
                  <a:pt x="611251" y="611238"/>
                </a:lnTo>
                <a:lnTo>
                  <a:pt x="636270" y="572960"/>
                </a:lnTo>
                <a:lnTo>
                  <a:pt x="660019" y="533488"/>
                </a:lnTo>
                <a:lnTo>
                  <a:pt x="682244" y="492886"/>
                </a:lnTo>
                <a:lnTo>
                  <a:pt x="702818" y="451345"/>
                </a:lnTo>
                <a:lnTo>
                  <a:pt x="721868" y="408876"/>
                </a:lnTo>
                <a:lnTo>
                  <a:pt x="739267" y="365505"/>
                </a:lnTo>
                <a:lnTo>
                  <a:pt x="754760" y="321436"/>
                </a:lnTo>
                <a:lnTo>
                  <a:pt x="768603" y="276859"/>
                </a:lnTo>
                <a:lnTo>
                  <a:pt x="780414" y="231520"/>
                </a:lnTo>
                <a:lnTo>
                  <a:pt x="790321" y="185800"/>
                </a:lnTo>
                <a:lnTo>
                  <a:pt x="798068" y="139572"/>
                </a:lnTo>
                <a:lnTo>
                  <a:pt x="803655" y="93217"/>
                </a:lnTo>
                <a:lnTo>
                  <a:pt x="807084" y="46735"/>
                </a:lnTo>
                <a:lnTo>
                  <a:pt x="808354" y="380"/>
                </a:lnTo>
                <a:lnTo>
                  <a:pt x="779779" y="0"/>
                </a:lnTo>
                <a:close/>
              </a:path>
            </a:pathLst>
          </a:custGeom>
          <a:solidFill>
            <a:srgbClr val="2E92B8"/>
          </a:solidFill>
        </p:spPr>
        <p:txBody>
          <a:bodyPr wrap="square" lIns="0" tIns="0" rIns="0" bIns="0" rtlCol="0"/>
          <a:lstStyle/>
          <a:p>
            <a:endParaRPr sz="3600"/>
          </a:p>
        </p:txBody>
      </p:sp>
      <p:sp>
        <p:nvSpPr>
          <p:cNvPr id="27" name="object 27"/>
          <p:cNvSpPr/>
          <p:nvPr/>
        </p:nvSpPr>
        <p:spPr>
          <a:xfrm>
            <a:off x="15953992" y="2286000"/>
            <a:ext cx="2218690" cy="2010410"/>
          </a:xfrm>
          <a:custGeom>
            <a:avLst/>
            <a:gdLst/>
            <a:ahLst/>
            <a:cxnLst/>
            <a:rect l="l" t="t" r="r" b="b"/>
            <a:pathLst>
              <a:path w="1109345" h="1005205">
                <a:moveTo>
                  <a:pt x="941197" y="863981"/>
                </a:moveTo>
                <a:lnTo>
                  <a:pt x="865885" y="1004824"/>
                </a:lnTo>
                <a:lnTo>
                  <a:pt x="1023747" y="980567"/>
                </a:lnTo>
                <a:lnTo>
                  <a:pt x="995600" y="940816"/>
                </a:lnTo>
                <a:lnTo>
                  <a:pt x="980821" y="940816"/>
                </a:lnTo>
                <a:lnTo>
                  <a:pt x="960881" y="920242"/>
                </a:lnTo>
                <a:lnTo>
                  <a:pt x="972858" y="908696"/>
                </a:lnTo>
                <a:lnTo>
                  <a:pt x="941197" y="863981"/>
                </a:lnTo>
                <a:close/>
              </a:path>
              <a:path w="1109345" h="1005205">
                <a:moveTo>
                  <a:pt x="972858" y="908696"/>
                </a:moveTo>
                <a:lnTo>
                  <a:pt x="960881" y="920242"/>
                </a:lnTo>
                <a:lnTo>
                  <a:pt x="980821" y="940816"/>
                </a:lnTo>
                <a:lnTo>
                  <a:pt x="989578" y="932310"/>
                </a:lnTo>
                <a:lnTo>
                  <a:pt x="972858" y="908696"/>
                </a:lnTo>
                <a:close/>
              </a:path>
              <a:path w="1109345" h="1005205">
                <a:moveTo>
                  <a:pt x="989578" y="932310"/>
                </a:moveTo>
                <a:lnTo>
                  <a:pt x="980821" y="940816"/>
                </a:lnTo>
                <a:lnTo>
                  <a:pt x="995600" y="940816"/>
                </a:lnTo>
                <a:lnTo>
                  <a:pt x="989578" y="932310"/>
                </a:lnTo>
                <a:close/>
              </a:path>
              <a:path w="1109345" h="1005205">
                <a:moveTo>
                  <a:pt x="977284" y="904429"/>
                </a:moveTo>
                <a:lnTo>
                  <a:pt x="972858" y="908696"/>
                </a:lnTo>
                <a:lnTo>
                  <a:pt x="989578" y="932310"/>
                </a:lnTo>
                <a:lnTo>
                  <a:pt x="998474" y="923670"/>
                </a:lnTo>
                <a:lnTo>
                  <a:pt x="999235" y="922908"/>
                </a:lnTo>
                <a:lnTo>
                  <a:pt x="999998" y="922019"/>
                </a:lnTo>
                <a:lnTo>
                  <a:pt x="1009903" y="906018"/>
                </a:lnTo>
                <a:lnTo>
                  <a:pt x="976297" y="906018"/>
                </a:lnTo>
                <a:lnTo>
                  <a:pt x="977284" y="904429"/>
                </a:lnTo>
                <a:close/>
              </a:path>
              <a:path w="1109345" h="1005205">
                <a:moveTo>
                  <a:pt x="978534" y="903224"/>
                </a:moveTo>
                <a:lnTo>
                  <a:pt x="977284" y="904429"/>
                </a:lnTo>
                <a:lnTo>
                  <a:pt x="976297" y="906018"/>
                </a:lnTo>
                <a:lnTo>
                  <a:pt x="978534" y="903224"/>
                </a:lnTo>
                <a:close/>
              </a:path>
              <a:path w="1109345" h="1005205">
                <a:moveTo>
                  <a:pt x="1011500" y="903224"/>
                </a:moveTo>
                <a:lnTo>
                  <a:pt x="978534" y="903224"/>
                </a:lnTo>
                <a:lnTo>
                  <a:pt x="976273" y="906018"/>
                </a:lnTo>
                <a:lnTo>
                  <a:pt x="1009903" y="906018"/>
                </a:lnTo>
                <a:lnTo>
                  <a:pt x="1011500" y="903224"/>
                </a:lnTo>
                <a:close/>
              </a:path>
              <a:path w="1109345" h="1005205">
                <a:moveTo>
                  <a:pt x="380" y="0"/>
                </a:moveTo>
                <a:lnTo>
                  <a:pt x="342" y="2921"/>
                </a:lnTo>
                <a:lnTo>
                  <a:pt x="231" y="11175"/>
                </a:lnTo>
                <a:lnTo>
                  <a:pt x="149" y="17399"/>
                </a:lnTo>
                <a:lnTo>
                  <a:pt x="52" y="24637"/>
                </a:lnTo>
                <a:lnTo>
                  <a:pt x="0" y="28575"/>
                </a:lnTo>
                <a:lnTo>
                  <a:pt x="51180" y="29337"/>
                </a:lnTo>
                <a:lnTo>
                  <a:pt x="102107" y="31369"/>
                </a:lnTo>
                <a:lnTo>
                  <a:pt x="152653" y="34798"/>
                </a:lnTo>
                <a:lnTo>
                  <a:pt x="202946" y="39624"/>
                </a:lnTo>
                <a:lnTo>
                  <a:pt x="252856" y="45720"/>
                </a:lnTo>
                <a:lnTo>
                  <a:pt x="302386" y="52959"/>
                </a:lnTo>
                <a:lnTo>
                  <a:pt x="351154" y="61340"/>
                </a:lnTo>
                <a:lnTo>
                  <a:pt x="399287" y="70865"/>
                </a:lnTo>
                <a:lnTo>
                  <a:pt x="446531" y="81534"/>
                </a:lnTo>
                <a:lnTo>
                  <a:pt x="493013" y="93090"/>
                </a:lnTo>
                <a:lnTo>
                  <a:pt x="538479" y="105790"/>
                </a:lnTo>
                <a:lnTo>
                  <a:pt x="582676" y="119379"/>
                </a:lnTo>
                <a:lnTo>
                  <a:pt x="625855" y="133858"/>
                </a:lnTo>
                <a:lnTo>
                  <a:pt x="667638" y="149098"/>
                </a:lnTo>
                <a:lnTo>
                  <a:pt x="708025" y="165226"/>
                </a:lnTo>
                <a:lnTo>
                  <a:pt x="746886" y="182117"/>
                </a:lnTo>
                <a:lnTo>
                  <a:pt x="784098" y="199771"/>
                </a:lnTo>
                <a:lnTo>
                  <a:pt x="819657" y="217932"/>
                </a:lnTo>
                <a:lnTo>
                  <a:pt x="853312" y="236854"/>
                </a:lnTo>
                <a:lnTo>
                  <a:pt x="914780" y="276098"/>
                </a:lnTo>
                <a:lnTo>
                  <a:pt x="955294" y="306704"/>
                </a:lnTo>
                <a:lnTo>
                  <a:pt x="990726" y="338200"/>
                </a:lnTo>
                <a:lnTo>
                  <a:pt x="1020699" y="370204"/>
                </a:lnTo>
                <a:lnTo>
                  <a:pt x="1044701" y="402463"/>
                </a:lnTo>
                <a:lnTo>
                  <a:pt x="1067434" y="445770"/>
                </a:lnTo>
                <a:lnTo>
                  <a:pt x="1078864" y="488823"/>
                </a:lnTo>
                <a:lnTo>
                  <a:pt x="1080261" y="510159"/>
                </a:lnTo>
                <a:lnTo>
                  <a:pt x="1079880" y="532638"/>
                </a:lnTo>
                <a:lnTo>
                  <a:pt x="1077341" y="577976"/>
                </a:lnTo>
                <a:lnTo>
                  <a:pt x="1072387" y="623062"/>
                </a:lnTo>
                <a:lnTo>
                  <a:pt x="1060830" y="688848"/>
                </a:lnTo>
                <a:lnTo>
                  <a:pt x="1050671" y="730758"/>
                </a:lnTo>
                <a:lnTo>
                  <a:pt x="1038605" y="771017"/>
                </a:lnTo>
                <a:lnTo>
                  <a:pt x="1025017" y="808863"/>
                </a:lnTo>
                <a:lnTo>
                  <a:pt x="1010030" y="844295"/>
                </a:lnTo>
                <a:lnTo>
                  <a:pt x="985138" y="891794"/>
                </a:lnTo>
                <a:lnTo>
                  <a:pt x="977284" y="904429"/>
                </a:lnTo>
                <a:lnTo>
                  <a:pt x="978534" y="903224"/>
                </a:lnTo>
                <a:lnTo>
                  <a:pt x="1011500" y="903224"/>
                </a:lnTo>
                <a:lnTo>
                  <a:pt x="1019048" y="890016"/>
                </a:lnTo>
                <a:lnTo>
                  <a:pt x="1036193" y="855852"/>
                </a:lnTo>
                <a:lnTo>
                  <a:pt x="1051813" y="818895"/>
                </a:lnTo>
                <a:lnTo>
                  <a:pt x="1066037" y="779272"/>
                </a:lnTo>
                <a:lnTo>
                  <a:pt x="1078356" y="737615"/>
                </a:lnTo>
                <a:lnTo>
                  <a:pt x="1088898" y="694054"/>
                </a:lnTo>
                <a:lnTo>
                  <a:pt x="1097279" y="649351"/>
                </a:lnTo>
                <a:lnTo>
                  <a:pt x="1103629" y="603376"/>
                </a:lnTo>
                <a:lnTo>
                  <a:pt x="1107439" y="556640"/>
                </a:lnTo>
                <a:lnTo>
                  <a:pt x="1108818" y="510159"/>
                </a:lnTo>
                <a:lnTo>
                  <a:pt x="1108836" y="509015"/>
                </a:lnTo>
                <a:lnTo>
                  <a:pt x="1101852" y="458977"/>
                </a:lnTo>
                <a:lnTo>
                  <a:pt x="1088389" y="422275"/>
                </a:lnTo>
                <a:lnTo>
                  <a:pt x="1068324" y="386334"/>
                </a:lnTo>
                <a:lnTo>
                  <a:pt x="1042034" y="351282"/>
                </a:lnTo>
                <a:lnTo>
                  <a:pt x="1010284" y="317373"/>
                </a:lnTo>
                <a:lnTo>
                  <a:pt x="972947" y="284225"/>
                </a:lnTo>
                <a:lnTo>
                  <a:pt x="930782" y="252349"/>
                </a:lnTo>
                <a:lnTo>
                  <a:pt x="867282" y="211962"/>
                </a:lnTo>
                <a:lnTo>
                  <a:pt x="832738" y="192532"/>
                </a:lnTo>
                <a:lnTo>
                  <a:pt x="796289" y="173989"/>
                </a:lnTo>
                <a:lnTo>
                  <a:pt x="758317" y="155955"/>
                </a:lnTo>
                <a:lnTo>
                  <a:pt x="718566" y="138811"/>
                </a:lnTo>
                <a:lnTo>
                  <a:pt x="677418" y="122300"/>
                </a:lnTo>
                <a:lnTo>
                  <a:pt x="634873" y="106807"/>
                </a:lnTo>
                <a:lnTo>
                  <a:pt x="591184" y="92075"/>
                </a:lnTo>
                <a:lnTo>
                  <a:pt x="546100" y="78232"/>
                </a:lnTo>
                <a:lnTo>
                  <a:pt x="499872" y="65404"/>
                </a:lnTo>
                <a:lnTo>
                  <a:pt x="452754" y="53594"/>
                </a:lnTo>
                <a:lnTo>
                  <a:pt x="404875" y="42799"/>
                </a:lnTo>
                <a:lnTo>
                  <a:pt x="355980" y="33147"/>
                </a:lnTo>
                <a:lnTo>
                  <a:pt x="306450" y="24637"/>
                </a:lnTo>
                <a:lnTo>
                  <a:pt x="256285" y="17399"/>
                </a:lnTo>
                <a:lnTo>
                  <a:pt x="205612" y="11175"/>
                </a:lnTo>
                <a:lnTo>
                  <a:pt x="154558" y="6350"/>
                </a:lnTo>
                <a:lnTo>
                  <a:pt x="103250" y="2921"/>
                </a:lnTo>
                <a:lnTo>
                  <a:pt x="51688" y="762"/>
                </a:lnTo>
                <a:lnTo>
                  <a:pt x="380" y="0"/>
                </a:lnTo>
                <a:close/>
              </a:path>
            </a:pathLst>
          </a:custGeom>
          <a:solidFill>
            <a:srgbClr val="2E92B8"/>
          </a:solidFill>
        </p:spPr>
        <p:txBody>
          <a:bodyPr wrap="square" lIns="0" tIns="0" rIns="0" bIns="0" rtlCol="0"/>
          <a:lstStyle/>
          <a:p>
            <a:endParaRPr sz="3600"/>
          </a:p>
        </p:txBody>
      </p:sp>
      <p:sp>
        <p:nvSpPr>
          <p:cNvPr id="28" name="object 28"/>
          <p:cNvSpPr txBox="1"/>
          <p:nvPr/>
        </p:nvSpPr>
        <p:spPr>
          <a:xfrm>
            <a:off x="9720580" y="8150224"/>
            <a:ext cx="5496560" cy="168846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74930">
              <a:lnSpc>
                <a:spcPct val="100000"/>
              </a:lnSpc>
              <a:spcBef>
                <a:spcPts val="105"/>
              </a:spcBef>
            </a:pPr>
            <a:r>
              <a:rPr sz="3600" spc="70" dirty="0">
                <a:latin typeface="Tahoma" panose="020B0604030504040204"/>
                <a:cs typeface="Tahoma" panose="020B0604030504040204"/>
              </a:rPr>
              <a:t>Melakukan</a:t>
            </a:r>
            <a:r>
              <a:rPr sz="3600" spc="25" dirty="0">
                <a:latin typeface="Tahoma" panose="020B0604030504040204"/>
                <a:cs typeface="Tahoma" panose="020B0604030504040204"/>
              </a:rPr>
              <a:t> </a:t>
            </a:r>
            <a:r>
              <a:rPr sz="3600" spc="55" dirty="0">
                <a:latin typeface="Tahoma" panose="020B0604030504040204"/>
                <a:cs typeface="Tahoma" panose="020B0604030504040204"/>
              </a:rPr>
              <a:t>pengamatan</a:t>
            </a:r>
            <a:endParaRPr sz="3600">
              <a:latin typeface="Tahoma" panose="020B0604030504040204"/>
              <a:cs typeface="Tahoma" panose="020B0604030504040204"/>
            </a:endParaRPr>
          </a:p>
          <a:p>
            <a:pPr marL="12700" marR="5080" indent="428625">
              <a:lnSpc>
                <a:spcPct val="100000"/>
              </a:lnSpc>
            </a:pPr>
            <a:r>
              <a:rPr sz="3600" spc="65" dirty="0">
                <a:latin typeface="Tahoma" panose="020B0604030504040204"/>
                <a:cs typeface="Tahoma" panose="020B0604030504040204"/>
              </a:rPr>
              <a:t>Periksa</a:t>
            </a:r>
            <a:r>
              <a:rPr sz="3600" spc="25" dirty="0">
                <a:latin typeface="Tahoma" panose="020B0604030504040204"/>
                <a:cs typeface="Tahoma" panose="020B0604030504040204"/>
              </a:rPr>
              <a:t> </a:t>
            </a:r>
            <a:r>
              <a:rPr sz="3600" spc="60" dirty="0">
                <a:latin typeface="Tahoma" panose="020B0604030504040204"/>
                <a:cs typeface="Tahoma" panose="020B0604030504040204"/>
              </a:rPr>
              <a:t>dokumen </a:t>
            </a:r>
            <a:r>
              <a:rPr sz="3600" spc="90" dirty="0">
                <a:latin typeface="Tahoma" panose="020B0604030504040204"/>
                <a:cs typeface="Tahoma" panose="020B0604030504040204"/>
              </a:rPr>
              <a:t>Bicara</a:t>
            </a:r>
            <a:r>
              <a:rPr sz="3600" spc="5" dirty="0">
                <a:latin typeface="Tahoma" panose="020B0604030504040204"/>
                <a:cs typeface="Tahoma" panose="020B0604030504040204"/>
              </a:rPr>
              <a:t> </a:t>
            </a:r>
            <a:r>
              <a:rPr sz="3600" spc="65" dirty="0">
                <a:latin typeface="Tahoma" panose="020B0604030504040204"/>
                <a:cs typeface="Tahoma" panose="020B0604030504040204"/>
              </a:rPr>
              <a:t>dengan</a:t>
            </a:r>
            <a:r>
              <a:rPr sz="3600" spc="25" dirty="0">
                <a:latin typeface="Tahoma" panose="020B0604030504040204"/>
                <a:cs typeface="Tahoma" panose="020B0604030504040204"/>
              </a:rPr>
              <a:t> </a:t>
            </a:r>
            <a:r>
              <a:rPr sz="3600" spc="50" dirty="0">
                <a:latin typeface="Tahoma" panose="020B0604030504040204"/>
                <a:cs typeface="Tahoma" panose="020B0604030504040204"/>
              </a:rPr>
              <a:t>orang</a:t>
            </a:r>
            <a:r>
              <a:rPr sz="3600" spc="-10" dirty="0">
                <a:latin typeface="Tahoma" panose="020B0604030504040204"/>
                <a:cs typeface="Tahoma" panose="020B0604030504040204"/>
              </a:rPr>
              <a:t> </a:t>
            </a:r>
            <a:r>
              <a:rPr sz="3600" spc="55" dirty="0">
                <a:latin typeface="Tahoma" panose="020B0604030504040204"/>
                <a:cs typeface="Tahoma" panose="020B0604030504040204"/>
              </a:rPr>
              <a:t>lain</a:t>
            </a:r>
            <a:endParaRPr sz="3600">
              <a:latin typeface="Tahoma" panose="020B0604030504040204"/>
              <a:cs typeface="Tahoma" panose="020B0604030504040204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1028700"/>
            <a:ext cx="16230600" cy="8133089"/>
            <a:chOff x="0" y="0"/>
            <a:chExt cx="4274726" cy="214204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4726" cy="2142048"/>
            </a:xfrm>
            <a:custGeom>
              <a:avLst/>
              <a:gdLst/>
              <a:ahLst/>
              <a:cxnLst/>
              <a:rect l="l" t="t" r="r" b="b"/>
              <a:pathLst>
                <a:path w="4274726" h="2142048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2117721"/>
                  </a:lnTo>
                  <a:cubicBezTo>
                    <a:pt x="4274726" y="2124173"/>
                    <a:pt x="4272163" y="2130361"/>
                    <a:pt x="4267601" y="2134923"/>
                  </a:cubicBezTo>
                  <a:cubicBezTo>
                    <a:pt x="4263039" y="2139485"/>
                    <a:pt x="4256851" y="2142048"/>
                    <a:pt x="4250399" y="2142048"/>
                  </a:cubicBezTo>
                  <a:lnTo>
                    <a:pt x="24327" y="2142048"/>
                  </a:lnTo>
                  <a:cubicBezTo>
                    <a:pt x="10891" y="2142048"/>
                    <a:pt x="0" y="2131157"/>
                    <a:pt x="0" y="2117721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274726" cy="21801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6" name="Freeform 6"/>
          <p:cNvSpPr/>
          <p:nvPr/>
        </p:nvSpPr>
        <p:spPr>
          <a:xfrm>
            <a:off x="5323284" y="4505056"/>
            <a:ext cx="7641433" cy="2556696"/>
          </a:xfrm>
          <a:custGeom>
            <a:avLst/>
            <a:gdLst/>
            <a:ahLst/>
            <a:cxnLst/>
            <a:rect l="l" t="t" r="r" b="b"/>
            <a:pathLst>
              <a:path w="7641433" h="2556696">
                <a:moveTo>
                  <a:pt x="0" y="0"/>
                </a:moveTo>
                <a:lnTo>
                  <a:pt x="7641432" y="0"/>
                </a:lnTo>
                <a:lnTo>
                  <a:pt x="7641432" y="2556697"/>
                </a:lnTo>
                <a:lnTo>
                  <a:pt x="0" y="25566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5348715" y="1981535"/>
            <a:ext cx="7590570" cy="30144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840"/>
              </a:lnSpc>
              <a:spcBef>
                <a:spcPct val="0"/>
              </a:spcBef>
            </a:pPr>
            <a:r>
              <a:rPr lang="en-US" sz="15600">
                <a:solidFill>
                  <a:srgbClr val="166B94"/>
                </a:solidFill>
                <a:latin typeface="Bellaboo"/>
                <a:ea typeface="Bellaboo"/>
                <a:cs typeface="Bellaboo"/>
                <a:sym typeface="Bellaboo"/>
              </a:rPr>
              <a:t>Terima Kasih</a:t>
            </a:r>
            <a:endParaRPr lang="en-US" sz="15600">
              <a:solidFill>
                <a:srgbClr val="166B94"/>
              </a:solidFill>
              <a:latin typeface="Bellaboo"/>
              <a:ea typeface="Bellaboo"/>
              <a:cs typeface="Bellaboo"/>
              <a:sym typeface="Bellabo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0</TotalTime>
  <Words>16206</Words>
  <Application>WPS Writer</Application>
  <PresentationFormat>Kustom</PresentationFormat>
  <Paragraphs>701</Paragraphs>
  <Slides>51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29</vt:i4>
      </vt:variant>
      <vt:variant>
        <vt:lpstr>主题</vt:lpstr>
      </vt:variant>
      <vt:variant>
        <vt:i4>4</vt:i4>
      </vt:variant>
      <vt:variant>
        <vt:lpstr>幻灯片标题</vt:lpstr>
      </vt:variant>
      <vt:variant>
        <vt:i4>51</vt:i4>
      </vt:variant>
    </vt:vector>
  </HeadingPairs>
  <TitlesOfParts>
    <vt:vector size="84" baseType="lpstr">
      <vt:lpstr>Arial</vt:lpstr>
      <vt:lpstr>SimSun</vt:lpstr>
      <vt:lpstr>Wingdings</vt:lpstr>
      <vt:lpstr>Wingdings 3</vt:lpstr>
      <vt:lpstr>Arial</vt:lpstr>
      <vt:lpstr>Arial MT</vt:lpstr>
      <vt:lpstr>Helvetica Neue</vt:lpstr>
      <vt:lpstr>Calibri</vt:lpstr>
      <vt:lpstr>Verdana</vt:lpstr>
      <vt:lpstr>Times New Roman</vt:lpstr>
      <vt:lpstr>Calibri</vt:lpstr>
      <vt:lpstr>Times New Roman</vt:lpstr>
      <vt:lpstr>Century Gothic</vt:lpstr>
      <vt:lpstr>Perpetua</vt:lpstr>
      <vt:lpstr>Segoe UI</vt:lpstr>
      <vt:lpstr>Thonburi</vt:lpstr>
      <vt:lpstr>Tahoma</vt:lpstr>
      <vt:lpstr>Trebuchet MS</vt:lpstr>
      <vt:lpstr>Bellaboo</vt:lpstr>
      <vt:lpstr>Microsoft YaHei</vt:lpstr>
      <vt:lpstr>汉仪旗黑</vt:lpstr>
      <vt:lpstr>Arial Unicode MS</vt:lpstr>
      <vt:lpstr>宋体-简</vt:lpstr>
      <vt:lpstr>Calibri</vt:lpstr>
      <vt:lpstr>Century Gothic</vt:lpstr>
      <vt:lpstr>Heiti SC Light</vt:lpstr>
      <vt:lpstr>Brush Script MT</vt:lpstr>
      <vt:lpstr>Hiragino Sans GB W3</vt:lpstr>
      <vt:lpstr>Arial Regular</vt:lpstr>
      <vt:lpstr>Slice</vt:lpstr>
      <vt:lpstr>Office Theme</vt:lpstr>
      <vt:lpstr>1_Office Theme</vt:lpstr>
      <vt:lpstr>2_Office Theme</vt:lpstr>
      <vt:lpstr>PowerPoint 演示文稿</vt:lpstr>
      <vt:lpstr>PowerPoint 演示文稿</vt:lpstr>
      <vt:lpstr>PowerPoint 演示文稿</vt:lpstr>
      <vt:lpstr>Kenapa Perlindungan Lingkungan?</vt:lpstr>
      <vt:lpstr>Definisi</vt:lpstr>
      <vt:lpstr>Definisi</vt:lpstr>
      <vt:lpstr>Definisi</vt:lpstr>
      <vt:lpstr>Dampak Positif dan Negatif</vt:lpstr>
      <vt:lpstr>Dampak Langsung dan Tidak Langsung</vt:lpstr>
      <vt:lpstr>Dampak Induksi</vt:lpstr>
      <vt:lpstr>Definisi</vt:lpstr>
      <vt:lpstr>Pendahuluan - Pernyataan Kebijakan Upaya Perlindungan (SPS) ADB</vt:lpstr>
      <vt:lpstr>SPS dan Rencana Pengelolaan Lingkungan</vt:lpstr>
      <vt:lpstr>Penapisan dan Kategorisasi</vt:lpstr>
      <vt:lpstr>Penapisan dan Kategorisasi</vt:lpstr>
      <vt:lpstr>PRINSIP SPS:</vt:lpstr>
      <vt:lpstr>Menerapkan SPS - Pengungkapan Informasi</vt:lpstr>
      <vt:lpstr>Menerapkan SPS - GRM</vt:lpstr>
      <vt:lpstr>PowerPoint 演示文稿</vt:lpstr>
      <vt:lpstr>PowerPoint 演示文稿</vt:lpstr>
      <vt:lpstr>PowerPoint 演示文稿</vt:lpstr>
      <vt:lpstr>PowerPoint 演示文稿</vt:lpstr>
      <vt:lpstr>pengelolaan lingkungan pada tambak udang</vt:lpstr>
      <vt:lpstr>sumber limbah</vt:lpstr>
      <vt:lpstr>dampak penting dari pembangunan tambak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Mengapa K3 Penting?</vt:lpstr>
      <vt:lpstr>ADB SPS 2009</vt:lpstr>
      <vt:lpstr>Prinsip Keselamatan dan Kesehatan Kerja</vt:lpstr>
      <vt:lpstr>Identifikasi Bahaya dan Penilaian Risiko</vt:lpstr>
      <vt:lpstr>Bahaya</vt:lpstr>
      <vt:lpstr>Bahaya</vt:lpstr>
      <vt:lpstr>RISIKO</vt:lpstr>
      <vt:lpstr>Manajemen Bahaya dan Risiko</vt:lpstr>
      <vt:lpstr>Kecelakaan Kerja – Acak Gambar</vt:lpstr>
      <vt:lpstr>Kecelakaan Kerja - Ilustrasi</vt:lpstr>
      <vt:lpstr>Prinsip Kesehatan dan Keselamatan - Kontrol</vt:lpstr>
      <vt:lpstr>PowerPoint 演示文稿</vt:lpstr>
      <vt:lpstr>HIRAC mirip dengan proses AMDAL</vt:lpstr>
      <vt:lpstr>Persyaratan dalam EMP</vt:lpstr>
      <vt:lpstr>Persyaratan dalam EMP</vt:lpstr>
      <vt:lpstr>Penerapan dalam Proyek</vt:lpstr>
      <vt:lpstr>Inspeksi OHS/CHS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asus</dc:creator>
  <cp:lastModifiedBy>Shauqi23 Sulthoni</cp:lastModifiedBy>
  <cp:revision>49</cp:revision>
  <dcterms:created xsi:type="dcterms:W3CDTF">2025-04-29T07:46:57Z</dcterms:created>
  <dcterms:modified xsi:type="dcterms:W3CDTF">2025-04-29T07:46:57Z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1033-5.7.3.8096</vt:lpwstr>
  </property>
</Properties>
</file>